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67" r:id="rId2"/>
    <p:sldId id="420" r:id="rId3"/>
    <p:sldId id="412" r:id="rId4"/>
    <p:sldId id="413" r:id="rId5"/>
    <p:sldId id="411" r:id="rId6"/>
    <p:sldId id="410" r:id="rId7"/>
    <p:sldId id="407" r:id="rId8"/>
    <p:sldId id="396" r:id="rId9"/>
    <p:sldId id="368" r:id="rId10"/>
  </p:sldIdLst>
  <p:sldSz cx="9144000" cy="6858000" type="screen4x3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l.panek" initials="K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A"/>
    <a:srgbClr val="EC0C5F"/>
    <a:srgbClr val="FF0066"/>
    <a:srgbClr val="CDF2FF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39" autoAdjust="0"/>
  </p:normalViewPr>
  <p:slideViewPr>
    <p:cSldViewPr>
      <p:cViewPr varScale="1">
        <p:scale>
          <a:sx n="113" d="100"/>
          <a:sy n="113" d="100"/>
        </p:scale>
        <p:origin x="15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692CB-C71C-4E0F-B857-DB371581E2C8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EB018-714C-4EAE-82A1-4CF3668BB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010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0FD3-819D-4892-9D7E-93FCEE2E023A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06A1-B38E-4B37-ABD8-F699EC824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3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14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21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39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96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08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Některé státy je zakazují z pohledu zákona na ochranu osobních údajů.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Použitelnost záznamu z kamery je možný jen pro účely vyšetřování události (např. záznam napoví příčiny vzniku nehody).</a:t>
            </a:r>
          </a:p>
          <a:p>
            <a:endParaRPr lang="cs-CZ" dirty="0" smtClean="0"/>
          </a:p>
          <a:p>
            <a:r>
              <a:rPr lang="cs-CZ" b="1" dirty="0" smtClean="0"/>
              <a:t>S omezením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Francie (pro využití nahrávky musíte oznámit záznam nahraným osobám)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Švédsko (kamera musí být odnímatelná a nahrávky se musí pravidelně přemazávat)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Maďarsko (kamera musí být zabezpečena proti vstupu třetí osoby a nahrávky se musí smazat po 5 dnech)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Pro umístění kamery se hodí: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dolní místa čelního skla, kde výhledu na vozovku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pod horní </a:t>
            </a:r>
            <a:r>
              <a:rPr lang="cs-CZ" dirty="0" err="1" smtClean="0"/>
              <a:t>ztemňovací</a:t>
            </a:r>
            <a:r>
              <a:rPr lang="cs-CZ" dirty="0" smtClean="0"/>
              <a:t> pás čelního skla se sníženou propustností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zadní plocha zpětného zrcátka, za níž se kamerka schová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Kamera ani instalační prvky nesmí bránit výhledu řidiči!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95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769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7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32B3-CD99-4D4F-8952-FC01308109FF}" type="datetimeFigureOut">
              <a:rPr lang="cs-CZ" smtClean="0"/>
              <a:pPr/>
              <a:t>25.06.2018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/embed?mid=1MULSMOS4OtV6v0U23i4W3Hc_xu5w_JHF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tKQpAV0Ms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933056"/>
            <a:ext cx="9144000" cy="1872208"/>
          </a:xfrm>
          <a:prstGeom prst="rect">
            <a:avLst/>
          </a:prstGeom>
          <a:solidFill>
            <a:srgbClr val="00AD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2996952"/>
            <a:ext cx="85689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ADEA"/>
                </a:solidFill>
              </a:rPr>
              <a:t>Prázdniny z pohledu bezpečnosti silničního provozu</a:t>
            </a:r>
            <a:endParaRPr lang="cs-CZ" sz="2800" dirty="0" smtClean="0">
              <a:solidFill>
                <a:srgbClr val="FF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059832" y="4169577"/>
            <a:ext cx="60841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600" b="1" dirty="0" smtClean="0">
                <a:solidFill>
                  <a:prstClr val="white"/>
                </a:solidFill>
              </a:rPr>
              <a:t>Mgr. Tomáš Neřold M.A.</a:t>
            </a:r>
            <a:endParaRPr lang="cs-CZ" sz="3600" b="1" dirty="0" smtClean="0">
              <a:solidFill>
                <a:prstClr val="white"/>
              </a:solidFill>
            </a:endParaRP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pověřen řízením </a:t>
            </a:r>
            <a:r>
              <a:rPr lang="cs-CZ" sz="2400" dirty="0" smtClean="0">
                <a:solidFill>
                  <a:prstClr val="white"/>
                </a:solidFill>
              </a:rPr>
              <a:t>BESIP</a:t>
            </a:r>
            <a:endParaRPr lang="cs-CZ" sz="2400" dirty="0" smtClean="0">
              <a:solidFill>
                <a:prstClr val="white"/>
              </a:solidFill>
            </a:endParaRPr>
          </a:p>
          <a:p>
            <a:pPr lvl="0"/>
            <a:r>
              <a:rPr lang="cs-CZ" sz="2400" dirty="0" smtClean="0">
                <a:solidFill>
                  <a:prstClr val="white"/>
                </a:solidFill>
              </a:rPr>
              <a:t>Ministerstvo dopravy</a:t>
            </a:r>
            <a:endParaRPr lang="cs-CZ" sz="1400" dirty="0" smtClean="0">
              <a:solidFill>
                <a:prstClr val="white"/>
              </a:solidFill>
            </a:endParaRPr>
          </a:p>
          <a:p>
            <a:endParaRPr lang="cs-CZ" dirty="0"/>
          </a:p>
        </p:txBody>
      </p:sp>
      <p:pic>
        <p:nvPicPr>
          <p:cNvPr id="6" name="Zástupný symbol pro obsah 5" descr="BES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019811"/>
            <a:ext cx="1210083" cy="1080000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FIA_TAG_CJ_CMYK_F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3" y="4581128"/>
            <a:ext cx="2500885" cy="2500885"/>
          </a:xfrm>
          <a:prstGeom prst="rect">
            <a:avLst/>
          </a:prstGeom>
          <a:effectLst>
            <a:outerShdw blurRad="2921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78" y="1019811"/>
            <a:ext cx="43313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5" name="Skupina 11"/>
          <p:cNvGrpSpPr/>
          <p:nvPr/>
        </p:nvGrpSpPr>
        <p:grpSpPr>
          <a:xfrm>
            <a:off x="0" y="198000"/>
            <a:ext cx="9144000" cy="1368152"/>
            <a:chOff x="0" y="17280"/>
            <a:chExt cx="9144000" cy="1368152"/>
          </a:xfrm>
        </p:grpSpPr>
        <p:sp>
          <p:nvSpPr>
            <p:cNvPr id="7" name="Obdélník 3"/>
            <p:cNvSpPr/>
            <p:nvPr/>
          </p:nvSpPr>
          <p:spPr>
            <a:xfrm>
              <a:off x="0" y="161296"/>
              <a:ext cx="9144000" cy="1080120"/>
            </a:xfrm>
            <a:prstGeom prst="rect">
              <a:avLst/>
            </a:prstGeom>
            <a:solidFill>
              <a:srgbClr val="00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800" b="1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020272" y="17280"/>
              <a:ext cx="151216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632301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Mapa omezení na cestě ČR- Chorvatsko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BES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4675" y="974683"/>
            <a:ext cx="403361" cy="36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8"/>
          <a:stretch/>
        </p:blipFill>
        <p:spPr>
          <a:xfrm>
            <a:off x="0" y="1628800"/>
            <a:ext cx="9144000" cy="425748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60212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Mapu veškerých omezení najdete </a:t>
            </a:r>
            <a:r>
              <a:rPr lang="cs-CZ" dirty="0" smtClean="0">
                <a:hlinkClick r:id="rId6"/>
              </a:rPr>
              <a:t>ZDE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2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675" y="965323"/>
              <a:ext cx="403361" cy="360000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60152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>
                <a:solidFill>
                  <a:schemeClr val="bg1"/>
                </a:solidFill>
              </a:rPr>
              <a:t>Změna rychlosti ve Francii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2304256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>
                <a:solidFill>
                  <a:srgbClr val="00ADEA"/>
                </a:solidFill>
              </a:rPr>
              <a:t>90 na 80 km/h</a:t>
            </a:r>
          </a:p>
          <a:p>
            <a:pPr algn="just"/>
            <a:r>
              <a:rPr lang="cs-CZ" sz="2400" b="1" dirty="0">
                <a:solidFill>
                  <a:srgbClr val="00ADEA"/>
                </a:solidFill>
              </a:rPr>
              <a:t>od 1. července 2018</a:t>
            </a:r>
          </a:p>
          <a:p>
            <a:pPr algn="just"/>
            <a:r>
              <a:rPr lang="cs-CZ" sz="2400" b="1" dirty="0">
                <a:solidFill>
                  <a:srgbClr val="00ADEA"/>
                </a:solidFill>
              </a:rPr>
              <a:t>cca 400 000 km silnic</a:t>
            </a:r>
          </a:p>
          <a:p>
            <a:pPr algn="just"/>
            <a:r>
              <a:rPr lang="cs-CZ" sz="2400" b="1" dirty="0">
                <a:solidFill>
                  <a:srgbClr val="00ADEA"/>
                </a:solidFill>
              </a:rPr>
              <a:t>silnice bez středového dělení</a:t>
            </a:r>
          </a:p>
          <a:p>
            <a:pPr algn="just"/>
            <a:r>
              <a:rPr lang="cs-CZ" sz="2400" b="1" dirty="0">
                <a:solidFill>
                  <a:srgbClr val="00ADEA"/>
                </a:solidFill>
              </a:rPr>
              <a:t>snížení úmrtí o 300 až 400 lidí ročně</a:t>
            </a:r>
          </a:p>
        </p:txBody>
      </p:sp>
      <p:pic>
        <p:nvPicPr>
          <p:cNvPr id="12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Ã½sledek obrÃ¡zku pro ZnaÄka 90 k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1856135" cy="185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Ã½sledek obrÃ¡zku pro ZnaÄka 80 k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89" y="3798635"/>
            <a:ext cx="1833605" cy="18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>
            <a:off x="6372200" y="3356992"/>
            <a:ext cx="522359" cy="6234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4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675" y="965323"/>
              <a:ext cx="403361" cy="360000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60152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>
                <a:solidFill>
                  <a:schemeClr val="bg1"/>
                </a:solidFill>
              </a:rPr>
              <a:t>Rychlostní limity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031850"/>
              </p:ext>
            </p:extLst>
          </p:nvPr>
        </p:nvGraphicFramePr>
        <p:xfrm>
          <a:off x="395536" y="1886964"/>
          <a:ext cx="8352929" cy="397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38169429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90316304"/>
                    </a:ext>
                  </a:extLst>
                </a:gridCol>
                <a:gridCol w="687510">
                  <a:extLst>
                    <a:ext uri="{9D8B030D-6E8A-4147-A177-3AD203B41FA5}">
                      <a16:colId xmlns:a16="http://schemas.microsoft.com/office/drawing/2014/main" val="2340691098"/>
                    </a:ext>
                  </a:extLst>
                </a:gridCol>
                <a:gridCol w="839404">
                  <a:extLst>
                    <a:ext uri="{9D8B030D-6E8A-4147-A177-3AD203B41FA5}">
                      <a16:colId xmlns:a16="http://schemas.microsoft.com/office/drawing/2014/main" val="3045732227"/>
                    </a:ext>
                  </a:extLst>
                </a:gridCol>
                <a:gridCol w="795226">
                  <a:extLst>
                    <a:ext uri="{9D8B030D-6E8A-4147-A177-3AD203B41FA5}">
                      <a16:colId xmlns:a16="http://schemas.microsoft.com/office/drawing/2014/main" val="983427148"/>
                    </a:ext>
                  </a:extLst>
                </a:gridCol>
                <a:gridCol w="802588">
                  <a:extLst>
                    <a:ext uri="{9D8B030D-6E8A-4147-A177-3AD203B41FA5}">
                      <a16:colId xmlns:a16="http://schemas.microsoft.com/office/drawing/2014/main" val="961459622"/>
                    </a:ext>
                  </a:extLst>
                </a:gridCol>
                <a:gridCol w="832041">
                  <a:extLst>
                    <a:ext uri="{9D8B030D-6E8A-4147-A177-3AD203B41FA5}">
                      <a16:colId xmlns:a16="http://schemas.microsoft.com/office/drawing/2014/main" val="3555623193"/>
                    </a:ext>
                  </a:extLst>
                </a:gridCol>
                <a:gridCol w="802588">
                  <a:extLst>
                    <a:ext uri="{9D8B030D-6E8A-4147-A177-3AD203B41FA5}">
                      <a16:colId xmlns:a16="http://schemas.microsoft.com/office/drawing/2014/main" val="1980670202"/>
                    </a:ext>
                  </a:extLst>
                </a:gridCol>
                <a:gridCol w="824678">
                  <a:extLst>
                    <a:ext uri="{9D8B030D-6E8A-4147-A177-3AD203B41FA5}">
                      <a16:colId xmlns:a16="http://schemas.microsoft.com/office/drawing/2014/main" val="2399162565"/>
                    </a:ext>
                  </a:extLst>
                </a:gridCol>
                <a:gridCol w="824678">
                  <a:extLst>
                    <a:ext uri="{9D8B030D-6E8A-4147-A177-3AD203B41FA5}">
                      <a16:colId xmlns:a16="http://schemas.microsoft.com/office/drawing/2014/main" val="118565491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Země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AD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Obec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AD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Mimo obec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AD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Dálnice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AD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60457"/>
                  </a:ext>
                </a:extLst>
              </a:tr>
              <a:tr h="308200">
                <a:tc>
                  <a:txBody>
                    <a:bodyPr/>
                    <a:lstStyle/>
                    <a:p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osobní</a:t>
                      </a:r>
                      <a:endParaRPr lang="cs-CZ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vlek</a:t>
                      </a:r>
                      <a:endParaRPr lang="cs-CZ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karavan</a:t>
                      </a:r>
                      <a:endParaRPr lang="cs-CZ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osobní</a:t>
                      </a:r>
                      <a:endParaRPr lang="cs-CZ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vlek</a:t>
                      </a:r>
                      <a:endParaRPr lang="cs-CZ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karavan</a:t>
                      </a:r>
                      <a:endParaRPr lang="cs-CZ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osobní</a:t>
                      </a:r>
                      <a:endParaRPr lang="cs-CZ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vlek</a:t>
                      </a:r>
                      <a:endParaRPr lang="cs-CZ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karavan</a:t>
                      </a:r>
                      <a:endParaRPr lang="cs-CZ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681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Rakousko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78441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Německo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130*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89035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Polsko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33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Itálie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82266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Francie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36606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Švýcarsko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00093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Slovinsko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570563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Chorvatsko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351236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Maďarsko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8408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Dánsko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86598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Norsko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85742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Švédsko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120</a:t>
                      </a:r>
                      <a:endParaRPr lang="cs-CZ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8644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565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675" y="965323"/>
              <a:ext cx="403361" cy="360000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>
                <a:solidFill>
                  <a:schemeClr val="bg1"/>
                </a:solidFill>
              </a:rPr>
              <a:t>Nouzová ulička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664296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>
                <a:solidFill>
                  <a:srgbClr val="00ADEA"/>
                </a:solidFill>
              </a:rPr>
              <a:t>Legislativně ukotveno v těchto zemích:</a:t>
            </a:r>
          </a:p>
          <a:p>
            <a:pPr lvl="1" algn="just"/>
            <a:r>
              <a:rPr lang="cs-CZ" sz="2000" b="1" dirty="0" smtClean="0">
                <a:solidFill>
                  <a:srgbClr val="00ADEA"/>
                </a:solidFill>
              </a:rPr>
              <a:t>Rakousko, </a:t>
            </a:r>
            <a:r>
              <a:rPr lang="cs-CZ" sz="2000" b="1" dirty="0">
                <a:solidFill>
                  <a:srgbClr val="00ADEA"/>
                </a:solidFill>
              </a:rPr>
              <a:t>Německo, Švýcarsko, Slovinsko</a:t>
            </a:r>
          </a:p>
          <a:p>
            <a:pPr lvl="1" algn="just"/>
            <a:r>
              <a:rPr lang="cs-CZ" sz="2000" b="1" dirty="0">
                <a:solidFill>
                  <a:srgbClr val="00ADEA"/>
                </a:solidFill>
              </a:rPr>
              <a:t>Česká </a:t>
            </a:r>
            <a:r>
              <a:rPr lang="cs-CZ" sz="2000" b="1" dirty="0">
                <a:solidFill>
                  <a:srgbClr val="00ADEA"/>
                </a:solidFill>
              </a:rPr>
              <a:t>republika (v </a:t>
            </a:r>
            <a:r>
              <a:rPr lang="cs-CZ" sz="2000" b="1" dirty="0">
                <a:solidFill>
                  <a:srgbClr val="00ADEA"/>
                </a:solidFill>
              </a:rPr>
              <a:t>úpravě)</a:t>
            </a:r>
          </a:p>
          <a:p>
            <a:pPr lvl="1" algn="just"/>
            <a:r>
              <a:rPr lang="cs-CZ" sz="2000" b="1" dirty="0">
                <a:solidFill>
                  <a:srgbClr val="00ADEA"/>
                </a:solidFill>
              </a:rPr>
              <a:t>Slovensko </a:t>
            </a:r>
            <a:r>
              <a:rPr lang="cs-CZ" sz="2000" b="1" dirty="0">
                <a:solidFill>
                  <a:srgbClr val="00ADEA"/>
                </a:solidFill>
              </a:rPr>
              <a:t>(v přípravě)</a:t>
            </a:r>
          </a:p>
        </p:txBody>
      </p:sp>
      <p:pic>
        <p:nvPicPr>
          <p:cNvPr id="12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Ã½sledek obrÃ¡zku pro rettungsgas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5904656" cy="33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7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675" y="965323"/>
              <a:ext cx="403361" cy="360000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60152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>
                <a:solidFill>
                  <a:schemeClr val="bg1"/>
                </a:solidFill>
              </a:rPr>
              <a:t>Kamera do auta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044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400" b="1" dirty="0">
                <a:solidFill>
                  <a:srgbClr val="00ADEA"/>
                </a:solidFill>
              </a:rPr>
              <a:t>Nedoporučuje se používat</a:t>
            </a:r>
          </a:p>
          <a:p>
            <a:pPr lvl="1" algn="just"/>
            <a:r>
              <a:rPr lang="cs-CZ" sz="2000" dirty="0">
                <a:solidFill>
                  <a:srgbClr val="00ADEA"/>
                </a:solidFill>
              </a:rPr>
              <a:t>Belgie, Lucembursko, Portugalsko, Švýcarsko, Rakousko</a:t>
            </a:r>
          </a:p>
          <a:p>
            <a:pPr algn="just"/>
            <a:endParaRPr lang="cs-CZ" sz="2400" b="1" dirty="0">
              <a:solidFill>
                <a:srgbClr val="00ADEA"/>
              </a:solidFill>
            </a:endParaRPr>
          </a:p>
          <a:p>
            <a:pPr algn="just"/>
            <a:r>
              <a:rPr lang="cs-CZ" sz="2400" b="1" dirty="0">
                <a:solidFill>
                  <a:srgbClr val="00ADEA"/>
                </a:solidFill>
              </a:rPr>
              <a:t>S omezením</a:t>
            </a:r>
          </a:p>
          <a:p>
            <a:pPr lvl="1" algn="just"/>
            <a:r>
              <a:rPr lang="cs-CZ" sz="2000" dirty="0">
                <a:solidFill>
                  <a:srgbClr val="00ADEA"/>
                </a:solidFill>
              </a:rPr>
              <a:t>Francie (pro využití nahrávky musíte oznámit záznam nahraným osobám)</a:t>
            </a:r>
          </a:p>
          <a:p>
            <a:pPr lvl="1" algn="just"/>
            <a:r>
              <a:rPr lang="cs-CZ" sz="2000" dirty="0">
                <a:solidFill>
                  <a:srgbClr val="00ADEA"/>
                </a:solidFill>
              </a:rPr>
              <a:t>Švédsko (kamera musí být odnímatelná a nahrávky se musí pravidelně přemazávat)</a:t>
            </a:r>
          </a:p>
          <a:p>
            <a:pPr lvl="1" algn="just"/>
            <a:r>
              <a:rPr lang="cs-CZ" sz="2000" dirty="0">
                <a:solidFill>
                  <a:srgbClr val="00ADEA"/>
                </a:solidFill>
              </a:rPr>
              <a:t>Maďarsko (kamera musí být zabezpečena proti vstupu třetí osoby a nahrávky se musí smazat po 5 dnech)</a:t>
            </a:r>
          </a:p>
          <a:p>
            <a:pPr algn="just"/>
            <a:endParaRPr lang="cs-CZ" sz="2400" b="1" dirty="0">
              <a:solidFill>
                <a:srgbClr val="00ADEA"/>
              </a:solidFill>
            </a:endParaRPr>
          </a:p>
          <a:p>
            <a:pPr algn="just"/>
            <a:r>
              <a:rPr lang="cs-CZ" sz="2400" b="1" dirty="0">
                <a:solidFill>
                  <a:srgbClr val="00ADEA"/>
                </a:solidFill>
              </a:rPr>
              <a:t>Bezproblémové použití</a:t>
            </a:r>
          </a:p>
          <a:p>
            <a:pPr lvl="1" algn="just"/>
            <a:r>
              <a:rPr lang="cs-CZ" sz="2000" dirty="0" smtClean="0">
                <a:solidFill>
                  <a:srgbClr val="00ADEA"/>
                </a:solidFill>
              </a:rPr>
              <a:t>Německo, Nizozemí, Velká </a:t>
            </a:r>
            <a:r>
              <a:rPr lang="cs-CZ" sz="2000" dirty="0">
                <a:solidFill>
                  <a:srgbClr val="00ADEA"/>
                </a:solidFill>
              </a:rPr>
              <a:t>Británie</a:t>
            </a:r>
            <a:r>
              <a:rPr lang="cs-CZ" sz="2000" dirty="0" smtClean="0">
                <a:solidFill>
                  <a:srgbClr val="00ADEA"/>
                </a:solidFill>
              </a:rPr>
              <a:t>, </a:t>
            </a:r>
            <a:r>
              <a:rPr lang="cs-CZ" sz="2000" dirty="0">
                <a:solidFill>
                  <a:srgbClr val="00ADEA"/>
                </a:solidFill>
              </a:rPr>
              <a:t>Dánsko, Finsko, </a:t>
            </a:r>
            <a:r>
              <a:rPr lang="cs-CZ" sz="2000" dirty="0" smtClean="0">
                <a:solidFill>
                  <a:srgbClr val="00ADEA"/>
                </a:solidFill>
              </a:rPr>
              <a:t>Norsko</a:t>
            </a:r>
          </a:p>
          <a:p>
            <a:pPr lvl="1" algn="just"/>
            <a:r>
              <a:rPr lang="cs-CZ" sz="2000" dirty="0" smtClean="0">
                <a:solidFill>
                  <a:srgbClr val="00ADEA"/>
                </a:solidFill>
              </a:rPr>
              <a:t>Polsko, Malta, </a:t>
            </a:r>
            <a:r>
              <a:rPr lang="cs-CZ" sz="2000" dirty="0">
                <a:solidFill>
                  <a:srgbClr val="00ADEA"/>
                </a:solidFill>
              </a:rPr>
              <a:t>Španělsko</a:t>
            </a:r>
            <a:r>
              <a:rPr lang="cs-CZ" sz="2000" dirty="0" smtClean="0">
                <a:solidFill>
                  <a:srgbClr val="00ADEA"/>
                </a:solidFill>
              </a:rPr>
              <a:t>,</a:t>
            </a:r>
            <a:r>
              <a:rPr lang="cs-CZ" sz="2000" dirty="0">
                <a:solidFill>
                  <a:srgbClr val="00ADEA"/>
                </a:solidFill>
              </a:rPr>
              <a:t> </a:t>
            </a:r>
            <a:r>
              <a:rPr lang="cs-CZ" sz="2000" dirty="0" smtClean="0">
                <a:solidFill>
                  <a:srgbClr val="00ADEA"/>
                </a:solidFill>
              </a:rPr>
              <a:t>Itálie, </a:t>
            </a:r>
            <a:r>
              <a:rPr lang="cs-CZ" sz="2000" dirty="0">
                <a:solidFill>
                  <a:srgbClr val="00ADEA"/>
                </a:solidFill>
              </a:rPr>
              <a:t>Bosna a Hercegovina</a:t>
            </a:r>
          </a:p>
        </p:txBody>
      </p:sp>
      <p:pic>
        <p:nvPicPr>
          <p:cNvPr id="12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VÃ½sledek obrÃ¡zku pro kamera do au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83" y="4293096"/>
            <a:ext cx="2125629" cy="21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51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5" name="Skupina 11"/>
          <p:cNvGrpSpPr/>
          <p:nvPr/>
        </p:nvGrpSpPr>
        <p:grpSpPr>
          <a:xfrm>
            <a:off x="0" y="198000"/>
            <a:ext cx="9144000" cy="1368152"/>
            <a:chOff x="0" y="17280"/>
            <a:chExt cx="9144000" cy="1368152"/>
          </a:xfrm>
        </p:grpSpPr>
        <p:sp>
          <p:nvSpPr>
            <p:cNvPr id="7" name="Obdélník 3"/>
            <p:cNvSpPr/>
            <p:nvPr/>
          </p:nvSpPr>
          <p:spPr>
            <a:xfrm>
              <a:off x="0" y="161296"/>
              <a:ext cx="9144000" cy="1080120"/>
            </a:xfrm>
            <a:prstGeom prst="rect">
              <a:avLst/>
            </a:prstGeom>
            <a:solidFill>
              <a:srgbClr val="00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800" b="1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020272" y="17280"/>
              <a:ext cx="151216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Aktuální kampaně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21" y="1455589"/>
            <a:ext cx="8538779" cy="241587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11136"/>
            <a:ext cx="3960000" cy="111884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307928"/>
            <a:ext cx="3960000" cy="111808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800" y="5300442"/>
            <a:ext cx="3960000" cy="112457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800" y="4102936"/>
            <a:ext cx="3960000" cy="1119595"/>
          </a:xfrm>
          <a:prstGeom prst="rect">
            <a:avLst/>
          </a:prstGeom>
        </p:spPr>
      </p:pic>
      <p:pic>
        <p:nvPicPr>
          <p:cNvPr id="18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 descr="BESI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4675" y="974683"/>
            <a:ext cx="403361" cy="36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256486"/>
            <a:ext cx="3960000" cy="8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0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5" name="Skupina 11"/>
          <p:cNvGrpSpPr/>
          <p:nvPr/>
        </p:nvGrpSpPr>
        <p:grpSpPr>
          <a:xfrm>
            <a:off x="0" y="198000"/>
            <a:ext cx="9144000" cy="1368152"/>
            <a:chOff x="0" y="17280"/>
            <a:chExt cx="9144000" cy="1368152"/>
          </a:xfrm>
        </p:grpSpPr>
        <p:sp>
          <p:nvSpPr>
            <p:cNvPr id="7" name="Obdélník 3"/>
            <p:cNvSpPr/>
            <p:nvPr/>
          </p:nvSpPr>
          <p:spPr>
            <a:xfrm>
              <a:off x="0" y="161296"/>
              <a:ext cx="9144000" cy="1080120"/>
            </a:xfrm>
            <a:prstGeom prst="rect">
              <a:avLst/>
            </a:prstGeom>
            <a:solidFill>
              <a:srgbClr val="00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800" b="1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020272" y="17280"/>
              <a:ext cx="151216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>
                <a:solidFill>
                  <a:schemeClr val="bg1"/>
                </a:solidFill>
              </a:rPr>
              <a:t>Cesta na prázdniny</a:t>
            </a:r>
          </a:p>
        </p:txBody>
      </p:sp>
      <p:pic>
        <p:nvPicPr>
          <p:cNvPr id="11" name="tEtKQpAV0M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624302"/>
            <a:ext cx="8229600" cy="4629150"/>
          </a:xfrm>
          <a:prstGeom prst="rect">
            <a:avLst/>
          </a:prstGeom>
        </p:spPr>
      </p:pic>
      <p:pic>
        <p:nvPicPr>
          <p:cNvPr id="14" name="Obrázek 13" descr="BESI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4675" y="974683"/>
            <a:ext cx="403361" cy="360000"/>
          </a:xfrm>
          <a:prstGeom prst="rect">
            <a:avLst/>
          </a:prstGeom>
        </p:spPr>
      </p:pic>
      <p:pic>
        <p:nvPicPr>
          <p:cNvPr id="15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57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933056"/>
            <a:ext cx="9144000" cy="1872208"/>
          </a:xfrm>
          <a:prstGeom prst="rect">
            <a:avLst/>
          </a:prstGeom>
          <a:solidFill>
            <a:srgbClr val="00AD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27176" y="4357553"/>
            <a:ext cx="550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3600" b="1" dirty="0" smtClean="0">
                <a:solidFill>
                  <a:prstClr val="white"/>
                </a:solidFill>
              </a:rPr>
              <a:t>Mgr. Tomáš Neřold M.A.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lvl="0" algn="ctr"/>
            <a:r>
              <a:rPr lang="cs-CZ" sz="2400" dirty="0">
                <a:solidFill>
                  <a:prstClr val="white"/>
                </a:solidFill>
              </a:rPr>
              <a:t>t</a:t>
            </a:r>
            <a:r>
              <a:rPr lang="cs-CZ" sz="2400" dirty="0" smtClean="0">
                <a:solidFill>
                  <a:prstClr val="white"/>
                </a:solidFill>
              </a:rPr>
              <a:t>omas.nerold@mdcr.cz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pic>
        <p:nvPicPr>
          <p:cNvPr id="8" name="Obrázek 7" descr="FIA_TAG_CJ_CMYK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581128"/>
            <a:ext cx="2500885" cy="2500885"/>
          </a:xfrm>
          <a:prstGeom prst="rect">
            <a:avLst/>
          </a:prstGeom>
          <a:effectLst>
            <a:outerShdw blurRad="2921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78" y="1019811"/>
            <a:ext cx="43313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symbol pro obsah 5" descr="BESI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019811"/>
            <a:ext cx="1210083" cy="1080000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323528" y="2996952"/>
            <a:ext cx="856895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ADEA"/>
                </a:solidFill>
              </a:rPr>
              <a:t>Děkuji za pozornost.</a:t>
            </a:r>
            <a:endParaRPr lang="cs-CZ" sz="40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521</Words>
  <Application>Microsoft Office PowerPoint</Application>
  <PresentationFormat>Předvádění na obrazovce (4:3)</PresentationFormat>
  <Paragraphs>207</Paragraphs>
  <Slides>9</Slides>
  <Notes>9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UI</vt:lpstr>
      <vt:lpstr>Motiv sady Office</vt:lpstr>
      <vt:lpstr>Prezentace aplikace PowerPoint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karel.panek</dc:creator>
  <cp:lastModifiedBy>Lukašík Tomáš Ing.</cp:lastModifiedBy>
  <cp:revision>382</cp:revision>
  <dcterms:created xsi:type="dcterms:W3CDTF">2013-04-24T13:54:01Z</dcterms:created>
  <dcterms:modified xsi:type="dcterms:W3CDTF">2018-06-25T16:16:44Z</dcterms:modified>
</cp:coreProperties>
</file>