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7" r:id="rId2"/>
    <p:sldId id="258" r:id="rId3"/>
    <p:sldId id="259" r:id="rId4"/>
    <p:sldId id="260" r:id="rId5"/>
    <p:sldId id="261" r:id="rId6"/>
    <p:sldId id="262" r:id="rId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0" d="100"/>
          <a:sy n="80" d="100"/>
        </p:scale>
        <p:origin x="100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78A1A8-9022-4D41-9E9C-3151CEA61F32}" type="datetimeFigureOut">
              <a:rPr lang="cs-CZ" smtClean="0"/>
              <a:t>01.03.2020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5B0F41-C95C-4519-A191-B039970713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59831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92075" y="746125"/>
            <a:ext cx="6626225" cy="372745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8D1B18-5C64-48F3-8BBB-8A3943634AB2}" type="slidenum">
              <a:rPr lang="cs-CZ" smtClean="0"/>
              <a:pPr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386319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92075" y="746125"/>
            <a:ext cx="6626225" cy="372745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Modře označené body jsou v zásadě hotové, zeleně se aktuálně řeší, červené budou následovat.</a:t>
            </a:r>
          </a:p>
          <a:p>
            <a:endParaRPr lang="cs-CZ" dirty="0"/>
          </a:p>
          <a:p>
            <a:r>
              <a:rPr lang="cs-CZ" dirty="0"/>
              <a:t>V tuto</a:t>
            </a:r>
            <a:r>
              <a:rPr lang="cs-CZ" baseline="0" dirty="0"/>
              <a:t> chvíli se řeší akční program na úrovni odpovědných subjektů.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DF06A1-B38E-4B37-ABD8-F699EC824F3F}" type="slidenum">
              <a:rPr lang="cs-CZ" smtClean="0"/>
              <a:pPr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047598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92075" y="746125"/>
            <a:ext cx="6626225" cy="372745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DF06A1-B38E-4B37-ABD8-F699EC824F3F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2027855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92075" y="746125"/>
            <a:ext cx="6626225" cy="372745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baseline="0" dirty="0"/>
              <a:t>Na tyto pilíře navazuje Akční program…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DF06A1-B38E-4B37-ABD8-F699EC824F3F}" type="slidenum">
              <a:rPr lang="cs-CZ" smtClean="0"/>
              <a:pPr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4168201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92075" y="746125"/>
            <a:ext cx="6626225" cy="372745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baseline="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DF06A1-B38E-4B37-ABD8-F699EC824F3F}" type="slidenum">
              <a:rPr lang="cs-CZ" smtClean="0"/>
              <a:pPr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2900894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92075" y="746125"/>
            <a:ext cx="6626225" cy="372745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8D1B18-5C64-48F3-8BBB-8A3943634AB2}" type="slidenum">
              <a:rPr lang="cs-CZ" smtClean="0"/>
              <a:pPr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744614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3E0EB-4BE5-4490-99AE-2F868AE954B9}" type="datetimeFigureOut">
              <a:rPr lang="cs-CZ" smtClean="0"/>
              <a:t>01.03.2020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8BEEB-EA75-4A37-9AD6-282B3C57C70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685241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3E0EB-4BE5-4490-99AE-2F868AE954B9}" type="datetimeFigureOut">
              <a:rPr lang="cs-CZ" smtClean="0"/>
              <a:t>01.03.2020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8BEEB-EA75-4A37-9AD6-282B3C57C70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71142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3E0EB-4BE5-4490-99AE-2F868AE954B9}" type="datetimeFigureOut">
              <a:rPr lang="cs-CZ" smtClean="0"/>
              <a:t>01.03.2020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8BEEB-EA75-4A37-9AD6-282B3C57C70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23157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3E0EB-4BE5-4490-99AE-2F868AE954B9}" type="datetimeFigureOut">
              <a:rPr lang="cs-CZ" smtClean="0"/>
              <a:t>01.03.2020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8BEEB-EA75-4A37-9AD6-282B3C57C70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490819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3E0EB-4BE5-4490-99AE-2F868AE954B9}" type="datetimeFigureOut">
              <a:rPr lang="cs-CZ" smtClean="0"/>
              <a:t>01.03.2020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8BEEB-EA75-4A37-9AD6-282B3C57C70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342053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3E0EB-4BE5-4490-99AE-2F868AE954B9}" type="datetimeFigureOut">
              <a:rPr lang="cs-CZ" smtClean="0"/>
              <a:t>01.03.2020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8BEEB-EA75-4A37-9AD6-282B3C57C70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334402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3E0EB-4BE5-4490-99AE-2F868AE954B9}" type="datetimeFigureOut">
              <a:rPr lang="cs-CZ" smtClean="0"/>
              <a:t>01.03.2020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8BEEB-EA75-4A37-9AD6-282B3C57C70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481540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3E0EB-4BE5-4490-99AE-2F868AE954B9}" type="datetimeFigureOut">
              <a:rPr lang="cs-CZ" smtClean="0"/>
              <a:t>01.03.2020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8BEEB-EA75-4A37-9AD6-282B3C57C70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16018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3E0EB-4BE5-4490-99AE-2F868AE954B9}" type="datetimeFigureOut">
              <a:rPr lang="cs-CZ" smtClean="0"/>
              <a:t>01.03.2020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8BEEB-EA75-4A37-9AD6-282B3C57C70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651068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3E0EB-4BE5-4490-99AE-2F868AE954B9}" type="datetimeFigureOut">
              <a:rPr lang="cs-CZ" smtClean="0"/>
              <a:t>01.03.2020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8BEEB-EA75-4A37-9AD6-282B3C57C70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83961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3E0EB-4BE5-4490-99AE-2F868AE954B9}" type="datetimeFigureOut">
              <a:rPr lang="cs-CZ" smtClean="0"/>
              <a:t>01.03.2020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8BEEB-EA75-4A37-9AD6-282B3C57C70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868920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53E0EB-4BE5-4490-99AE-2F868AE954B9}" type="datetimeFigureOut">
              <a:rPr lang="cs-CZ" smtClean="0"/>
              <a:t>01.03.2020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A8BEEB-EA75-4A37-9AD6-282B3C57C70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278927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4053984"/>
            <a:ext cx="12192000" cy="1751280"/>
          </a:xfrm>
          <a:prstGeom prst="rect">
            <a:avLst/>
          </a:prstGeom>
          <a:solidFill>
            <a:srgbClr val="00ADEA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8" name="TextovéPole 7"/>
          <p:cNvSpPr txBox="1"/>
          <p:nvPr/>
        </p:nvSpPr>
        <p:spPr>
          <a:xfrm>
            <a:off x="479376" y="2564904"/>
            <a:ext cx="11377264" cy="1077218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cs-CZ" sz="3600" b="1" dirty="0">
                <a:solidFill>
                  <a:srgbClr val="00ADEA"/>
                </a:solidFill>
              </a:rPr>
              <a:t>Strategie BESIP 2021-2030 </a:t>
            </a:r>
          </a:p>
          <a:p>
            <a:r>
              <a:rPr lang="cs-CZ" sz="2800" dirty="0" smtClean="0">
                <a:solidFill>
                  <a:srgbClr val="00ADEA"/>
                </a:solidFill>
              </a:rPr>
              <a:t>Informace o stavu přípravy</a:t>
            </a:r>
            <a:endParaRPr lang="cs-CZ" sz="2800" dirty="0">
              <a:solidFill>
                <a:srgbClr val="FF0066"/>
              </a:solidFill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5556448" y="4237126"/>
            <a:ext cx="608416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cs-CZ" sz="3600" b="1" dirty="0">
                <a:solidFill>
                  <a:prstClr val="white"/>
                </a:solidFill>
              </a:rPr>
              <a:t>Mgr. Tomáš </a:t>
            </a:r>
            <a:r>
              <a:rPr lang="cs-CZ" sz="3600" b="1" dirty="0" err="1">
                <a:solidFill>
                  <a:prstClr val="white"/>
                </a:solidFill>
              </a:rPr>
              <a:t>Neřold</a:t>
            </a:r>
            <a:r>
              <a:rPr lang="cs-CZ" sz="3600" b="1" dirty="0">
                <a:solidFill>
                  <a:prstClr val="white"/>
                </a:solidFill>
              </a:rPr>
              <a:t> M.A.</a:t>
            </a:r>
          </a:p>
          <a:p>
            <a:pPr lvl="0"/>
            <a:r>
              <a:rPr lang="cs-CZ" sz="2400" dirty="0">
                <a:solidFill>
                  <a:prstClr val="white"/>
                </a:solidFill>
              </a:rPr>
              <a:t>Vedoucí Samostatného oddělení BESIP</a:t>
            </a:r>
          </a:p>
          <a:p>
            <a:pPr lvl="0"/>
            <a:r>
              <a:rPr lang="cs-CZ" sz="2400" dirty="0">
                <a:solidFill>
                  <a:prstClr val="white"/>
                </a:solidFill>
              </a:rPr>
              <a:t>Ministerstvo dopravy</a:t>
            </a:r>
            <a:endParaRPr lang="cs-CZ" sz="1400" dirty="0">
              <a:solidFill>
                <a:prstClr val="white"/>
              </a:solidFill>
            </a:endParaRPr>
          </a:p>
        </p:txBody>
      </p:sp>
      <p:pic>
        <p:nvPicPr>
          <p:cNvPr id="6" name="Zástupný symbol pro obsah 5" descr="BESIP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9624392" y="476672"/>
            <a:ext cx="2016224" cy="1799481"/>
          </a:xfrm>
          <a:prstGeom prst="rect">
            <a:avLst/>
          </a:prstGeom>
          <a:effectLst>
            <a:outerShdw blurRad="228600" dist="76200" dir="294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39354129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BESIP v ČR - realita</a:t>
            </a:r>
          </a:p>
        </p:txBody>
      </p:sp>
      <p:grpSp>
        <p:nvGrpSpPr>
          <p:cNvPr id="4" name="Skupina 15"/>
          <p:cNvGrpSpPr/>
          <p:nvPr/>
        </p:nvGrpSpPr>
        <p:grpSpPr>
          <a:xfrm>
            <a:off x="-9450" y="-9507"/>
            <a:ext cx="12201450" cy="1138619"/>
            <a:chOff x="0" y="323561"/>
            <a:chExt cx="12201450" cy="1089215"/>
          </a:xfrm>
        </p:grpSpPr>
        <p:grpSp>
          <p:nvGrpSpPr>
            <p:cNvPr id="5" name="Skupina 11"/>
            <p:cNvGrpSpPr/>
            <p:nvPr/>
          </p:nvGrpSpPr>
          <p:grpSpPr>
            <a:xfrm>
              <a:off x="0" y="323561"/>
              <a:ext cx="12201450" cy="1089215"/>
              <a:chOff x="0" y="152201"/>
              <a:chExt cx="12201450" cy="1089215"/>
            </a:xfrm>
          </p:grpSpPr>
          <p:sp>
            <p:nvSpPr>
              <p:cNvPr id="7" name="Obdélník 3"/>
              <p:cNvSpPr/>
              <p:nvPr/>
            </p:nvSpPr>
            <p:spPr>
              <a:xfrm>
                <a:off x="0" y="161296"/>
                <a:ext cx="12201450" cy="1080120"/>
              </a:xfrm>
              <a:prstGeom prst="rect">
                <a:avLst/>
              </a:prstGeom>
              <a:solidFill>
                <a:srgbClr val="00ADEA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cs-CZ" sz="2800" b="1" dirty="0"/>
              </a:p>
            </p:txBody>
          </p:sp>
          <p:sp>
            <p:nvSpPr>
              <p:cNvPr id="8" name="Obdélník 7"/>
              <p:cNvSpPr/>
              <p:nvPr/>
            </p:nvSpPr>
            <p:spPr>
              <a:xfrm>
                <a:off x="10340264" y="152201"/>
                <a:ext cx="1266191" cy="1079748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</p:grpSp>
        <p:pic>
          <p:nvPicPr>
            <p:cNvPr id="6" name="Obrázek 5" descr="BESIP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0408590" y="368659"/>
              <a:ext cx="1129537" cy="1008112"/>
            </a:xfrm>
            <a:prstGeom prst="rect">
              <a:avLst/>
            </a:prstGeom>
          </p:spPr>
        </p:pic>
      </p:grpSp>
      <p:sp>
        <p:nvSpPr>
          <p:cNvPr id="9" name="Obdélník 8"/>
          <p:cNvSpPr/>
          <p:nvPr/>
        </p:nvSpPr>
        <p:spPr>
          <a:xfrm>
            <a:off x="0" y="6497960"/>
            <a:ext cx="12192000" cy="360040"/>
          </a:xfrm>
          <a:prstGeom prst="rect">
            <a:avLst/>
          </a:prstGeom>
          <a:solidFill>
            <a:srgbClr val="00ADE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1"/>
          <a:lstStyle/>
          <a:p>
            <a:pPr algn="ctr"/>
            <a:r>
              <a:rPr lang="cs-CZ" dirty="0">
                <a:solidFill>
                  <a:schemeClr val="bg1"/>
                </a:solidFill>
              </a:rPr>
              <a:t>facebook.com/</a:t>
            </a:r>
            <a:r>
              <a:rPr lang="cs-CZ" b="1" dirty="0" err="1">
                <a:solidFill>
                  <a:schemeClr val="bg1"/>
                </a:solidFill>
              </a:rPr>
              <a:t>ibesip</a:t>
            </a:r>
            <a:r>
              <a:rPr lang="cs-CZ" dirty="0">
                <a:solidFill>
                  <a:schemeClr val="bg1"/>
                </a:solidFill>
              </a:rPr>
              <a:t>          twitter.com/</a:t>
            </a:r>
            <a:r>
              <a:rPr lang="cs-CZ" b="1" dirty="0" err="1">
                <a:solidFill>
                  <a:schemeClr val="bg1"/>
                </a:solidFill>
              </a:rPr>
              <a:t>ibesip</a:t>
            </a:r>
            <a:r>
              <a:rPr lang="cs-CZ" dirty="0">
                <a:solidFill>
                  <a:schemeClr val="bg1"/>
                </a:solidFill>
              </a:rPr>
              <a:t>          youtube.com/</a:t>
            </a:r>
            <a:r>
              <a:rPr lang="cs-CZ" b="1" dirty="0" err="1">
                <a:solidFill>
                  <a:schemeClr val="bg1"/>
                </a:solidFill>
              </a:rPr>
              <a:t>ibesip</a:t>
            </a:r>
            <a:r>
              <a:rPr lang="cs-CZ" dirty="0">
                <a:solidFill>
                  <a:schemeClr val="bg1"/>
                </a:solidFill>
              </a:rPr>
              <a:t>          instagram.com/</a:t>
            </a:r>
            <a:r>
              <a:rPr lang="cs-CZ" b="1" dirty="0" err="1">
                <a:solidFill>
                  <a:schemeClr val="bg1"/>
                </a:solidFill>
              </a:rPr>
              <a:t>ibesip</a:t>
            </a:r>
            <a:r>
              <a:rPr lang="cs-CZ" dirty="0">
                <a:solidFill>
                  <a:schemeClr val="bg1"/>
                </a:solidFill>
              </a:rPr>
              <a:t>          www.</a:t>
            </a:r>
            <a:r>
              <a:rPr lang="cs-CZ" b="1" dirty="0">
                <a:solidFill>
                  <a:schemeClr val="bg1"/>
                </a:solidFill>
              </a:rPr>
              <a:t>ibesip.cz</a:t>
            </a:r>
          </a:p>
        </p:txBody>
      </p:sp>
      <p:sp>
        <p:nvSpPr>
          <p:cNvPr id="13" name="TextovéPole 12"/>
          <p:cNvSpPr txBox="1"/>
          <p:nvPr/>
        </p:nvSpPr>
        <p:spPr>
          <a:xfrm>
            <a:off x="-1" y="274638"/>
            <a:ext cx="994068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cs-CZ" sz="2800" b="1" dirty="0">
                <a:solidFill>
                  <a:schemeClr val="bg1"/>
                </a:solidFill>
              </a:rPr>
              <a:t>Struktura Strategie BESIP 2021-2030</a:t>
            </a:r>
            <a:endParaRPr lang="cs-CZ" sz="2800" dirty="0">
              <a:solidFill>
                <a:schemeClr val="bg1"/>
              </a:solidFill>
            </a:endParaRPr>
          </a:p>
        </p:txBody>
      </p:sp>
      <p:sp>
        <p:nvSpPr>
          <p:cNvPr id="14" name="Zástupný symbol pro obsah 10"/>
          <p:cNvSpPr>
            <a:spLocks noGrp="1"/>
          </p:cNvSpPr>
          <p:nvPr>
            <p:ph idx="1"/>
          </p:nvPr>
        </p:nvSpPr>
        <p:spPr>
          <a:xfrm>
            <a:off x="479376" y="1268760"/>
            <a:ext cx="7202536" cy="5165725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cs-CZ" sz="2400" b="1" dirty="0">
                <a:solidFill>
                  <a:srgbClr val="00B050"/>
                </a:solidFill>
              </a:rPr>
              <a:t>Úvod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sz="2400" b="1" dirty="0">
                <a:solidFill>
                  <a:srgbClr val="00B050"/>
                </a:solidFill>
              </a:rPr>
              <a:t>Strategické cíle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cs-CZ" sz="2000" dirty="0">
                <a:solidFill>
                  <a:srgbClr val="00B050"/>
                </a:solidFill>
              </a:rPr>
              <a:t>Evropa, Česká republika, kraje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sz="2400" b="1" dirty="0">
                <a:solidFill>
                  <a:srgbClr val="00B050"/>
                </a:solidFill>
              </a:rPr>
              <a:t>Klíčové ukazatele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cs-CZ" sz="2000" dirty="0">
                <a:solidFill>
                  <a:srgbClr val="00B050"/>
                </a:solidFill>
              </a:rPr>
              <a:t>Evropa, Česká republika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sz="2400" b="1" dirty="0">
                <a:solidFill>
                  <a:srgbClr val="00B050"/>
                </a:solidFill>
              </a:rPr>
              <a:t>Strategické pilíře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cs-CZ" sz="2000" dirty="0">
                <a:solidFill>
                  <a:srgbClr val="00B050"/>
                </a:solidFill>
              </a:rPr>
              <a:t>Priority + další oblasti</a:t>
            </a:r>
            <a:r>
              <a:rPr lang="cs-CZ" sz="2000" dirty="0">
                <a:solidFill>
                  <a:srgbClr val="FF0000"/>
                </a:solidFill>
              </a:rPr>
              <a:t>; navazující Akční program</a:t>
            </a:r>
            <a:endParaRPr lang="cs-CZ" sz="2400" dirty="0">
              <a:solidFill>
                <a:srgbClr val="FF0000"/>
              </a:solidFill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cs-CZ" sz="2400" b="1" dirty="0">
                <a:solidFill>
                  <a:srgbClr val="00ADEA"/>
                </a:solidFill>
              </a:rPr>
              <a:t>Ekonomická hlediska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2000" dirty="0">
                <a:solidFill>
                  <a:srgbClr val="00B050"/>
                </a:solidFill>
              </a:rPr>
              <a:t>Ztráty z dopravní nehodovosti</a:t>
            </a:r>
            <a:r>
              <a:rPr lang="cs-CZ" sz="2000" dirty="0">
                <a:solidFill>
                  <a:srgbClr val="00ADEA"/>
                </a:solidFill>
              </a:rPr>
              <a:t>, </a:t>
            </a:r>
            <a:r>
              <a:rPr lang="cs-CZ" sz="2000" dirty="0">
                <a:solidFill>
                  <a:srgbClr val="FF0000"/>
                </a:solidFill>
              </a:rPr>
              <a:t>zajištění financování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400" b="1" dirty="0" smtClean="0">
                <a:solidFill>
                  <a:srgbClr val="FF0000"/>
                </a:solidFill>
              </a:rPr>
              <a:t>Závěry</a:t>
            </a:r>
            <a:endParaRPr lang="cs-CZ" sz="1700" b="1" dirty="0">
              <a:solidFill>
                <a:srgbClr val="FF0000"/>
              </a:solidFill>
            </a:endParaRPr>
          </a:p>
          <a:p>
            <a:pPr>
              <a:lnSpc>
                <a:spcPct val="150000"/>
              </a:lnSpc>
            </a:pPr>
            <a:endParaRPr lang="cs-CZ" sz="1700" dirty="0">
              <a:solidFill>
                <a:srgbClr val="00ADEA"/>
              </a:solidFill>
            </a:endParaRP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3EC41D07-A16B-4EBA-8B65-A53876AA1F4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111236" y="1325554"/>
            <a:ext cx="3485769" cy="493077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8873461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BESIP v ČR - realita</a:t>
            </a:r>
          </a:p>
        </p:txBody>
      </p:sp>
      <p:grpSp>
        <p:nvGrpSpPr>
          <p:cNvPr id="4" name="Skupina 15"/>
          <p:cNvGrpSpPr/>
          <p:nvPr/>
        </p:nvGrpSpPr>
        <p:grpSpPr>
          <a:xfrm>
            <a:off x="-9450" y="-9507"/>
            <a:ext cx="12201450" cy="1138619"/>
            <a:chOff x="0" y="323561"/>
            <a:chExt cx="12201450" cy="1089215"/>
          </a:xfrm>
        </p:grpSpPr>
        <p:grpSp>
          <p:nvGrpSpPr>
            <p:cNvPr id="5" name="Skupina 11"/>
            <p:cNvGrpSpPr/>
            <p:nvPr/>
          </p:nvGrpSpPr>
          <p:grpSpPr>
            <a:xfrm>
              <a:off x="0" y="323561"/>
              <a:ext cx="12201450" cy="1089215"/>
              <a:chOff x="0" y="152201"/>
              <a:chExt cx="12201450" cy="1089215"/>
            </a:xfrm>
          </p:grpSpPr>
          <p:sp>
            <p:nvSpPr>
              <p:cNvPr id="7" name="Obdélník 3"/>
              <p:cNvSpPr/>
              <p:nvPr/>
            </p:nvSpPr>
            <p:spPr>
              <a:xfrm>
                <a:off x="0" y="161296"/>
                <a:ext cx="12201450" cy="1080120"/>
              </a:xfrm>
              <a:prstGeom prst="rect">
                <a:avLst/>
              </a:prstGeom>
              <a:solidFill>
                <a:srgbClr val="00ADEA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cs-CZ" sz="2800" b="1" dirty="0"/>
              </a:p>
            </p:txBody>
          </p:sp>
          <p:sp>
            <p:nvSpPr>
              <p:cNvPr id="8" name="Obdélník 7"/>
              <p:cNvSpPr/>
              <p:nvPr/>
            </p:nvSpPr>
            <p:spPr>
              <a:xfrm>
                <a:off x="10340264" y="152201"/>
                <a:ext cx="1266191" cy="1079748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</p:grpSp>
        <p:pic>
          <p:nvPicPr>
            <p:cNvPr id="6" name="Obrázek 5" descr="BESIP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0408590" y="368659"/>
              <a:ext cx="1129537" cy="1008112"/>
            </a:xfrm>
            <a:prstGeom prst="rect">
              <a:avLst/>
            </a:prstGeom>
          </p:spPr>
        </p:pic>
      </p:grpSp>
      <p:sp>
        <p:nvSpPr>
          <p:cNvPr id="9" name="Obdélník 8"/>
          <p:cNvSpPr/>
          <p:nvPr/>
        </p:nvSpPr>
        <p:spPr>
          <a:xfrm>
            <a:off x="0" y="6497960"/>
            <a:ext cx="12192000" cy="360040"/>
          </a:xfrm>
          <a:prstGeom prst="rect">
            <a:avLst/>
          </a:prstGeom>
          <a:solidFill>
            <a:srgbClr val="00ADE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1"/>
          <a:lstStyle/>
          <a:p>
            <a:pPr algn="ctr"/>
            <a:r>
              <a:rPr lang="cs-CZ" dirty="0">
                <a:solidFill>
                  <a:schemeClr val="bg1"/>
                </a:solidFill>
              </a:rPr>
              <a:t>facebook.com/</a:t>
            </a:r>
            <a:r>
              <a:rPr lang="cs-CZ" b="1" dirty="0" err="1">
                <a:solidFill>
                  <a:schemeClr val="bg1"/>
                </a:solidFill>
              </a:rPr>
              <a:t>ibesip</a:t>
            </a:r>
            <a:r>
              <a:rPr lang="cs-CZ" dirty="0">
                <a:solidFill>
                  <a:schemeClr val="bg1"/>
                </a:solidFill>
              </a:rPr>
              <a:t>          twitter.com/</a:t>
            </a:r>
            <a:r>
              <a:rPr lang="cs-CZ" b="1" dirty="0" err="1">
                <a:solidFill>
                  <a:schemeClr val="bg1"/>
                </a:solidFill>
              </a:rPr>
              <a:t>ibesip</a:t>
            </a:r>
            <a:r>
              <a:rPr lang="cs-CZ" dirty="0">
                <a:solidFill>
                  <a:schemeClr val="bg1"/>
                </a:solidFill>
              </a:rPr>
              <a:t>          youtube.com/</a:t>
            </a:r>
            <a:r>
              <a:rPr lang="cs-CZ" b="1" dirty="0" err="1">
                <a:solidFill>
                  <a:schemeClr val="bg1"/>
                </a:solidFill>
              </a:rPr>
              <a:t>ibesip</a:t>
            </a:r>
            <a:r>
              <a:rPr lang="cs-CZ" dirty="0">
                <a:solidFill>
                  <a:schemeClr val="bg1"/>
                </a:solidFill>
              </a:rPr>
              <a:t>          instagram.com/</a:t>
            </a:r>
            <a:r>
              <a:rPr lang="cs-CZ" b="1" dirty="0" err="1">
                <a:solidFill>
                  <a:schemeClr val="bg1"/>
                </a:solidFill>
              </a:rPr>
              <a:t>ibesip</a:t>
            </a:r>
            <a:r>
              <a:rPr lang="cs-CZ" dirty="0">
                <a:solidFill>
                  <a:schemeClr val="bg1"/>
                </a:solidFill>
              </a:rPr>
              <a:t>          www.</a:t>
            </a:r>
            <a:r>
              <a:rPr lang="cs-CZ" b="1" dirty="0">
                <a:solidFill>
                  <a:schemeClr val="bg1"/>
                </a:solidFill>
              </a:rPr>
              <a:t>ibesip.cz</a:t>
            </a:r>
          </a:p>
        </p:txBody>
      </p:sp>
      <p:sp>
        <p:nvSpPr>
          <p:cNvPr id="13" name="TextovéPole 12"/>
          <p:cNvSpPr txBox="1"/>
          <p:nvPr/>
        </p:nvSpPr>
        <p:spPr>
          <a:xfrm>
            <a:off x="-1" y="274638"/>
            <a:ext cx="994068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cs-CZ" sz="3200" b="1" dirty="0" smtClean="0">
                <a:solidFill>
                  <a:schemeClr val="bg1"/>
                </a:solidFill>
              </a:rPr>
              <a:t>Strategický cíl - srovnání dekád</a:t>
            </a:r>
            <a:r>
              <a:rPr lang="cs-CZ" sz="3200" dirty="0" smtClean="0">
                <a:solidFill>
                  <a:schemeClr val="bg1"/>
                </a:solidFill>
              </a:rPr>
              <a:t> 1991-2030</a:t>
            </a:r>
            <a:endParaRPr lang="cs-CZ" sz="3200" dirty="0">
              <a:solidFill>
                <a:schemeClr val="bg1"/>
              </a:solidFill>
            </a:endParaRPr>
          </a:p>
        </p:txBody>
      </p:sp>
      <p:sp>
        <p:nvSpPr>
          <p:cNvPr id="14" name="Zástupný symbol pro obsah 10"/>
          <p:cNvSpPr>
            <a:spLocks noGrp="1"/>
          </p:cNvSpPr>
          <p:nvPr>
            <p:ph idx="1"/>
          </p:nvPr>
        </p:nvSpPr>
        <p:spPr>
          <a:xfrm>
            <a:off x="407368" y="1455275"/>
            <a:ext cx="3600400" cy="4854046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cs-CZ" sz="1800" dirty="0">
                <a:solidFill>
                  <a:srgbClr val="00B050"/>
                </a:solidFill>
              </a:rPr>
              <a:t>Rok </a:t>
            </a:r>
            <a:r>
              <a:rPr lang="cs-CZ" sz="1800" dirty="0" smtClean="0">
                <a:solidFill>
                  <a:srgbClr val="00B050"/>
                </a:solidFill>
              </a:rPr>
              <a:t>2030: snížení </a:t>
            </a:r>
            <a:r>
              <a:rPr lang="cs-CZ" sz="1800" dirty="0">
                <a:solidFill>
                  <a:srgbClr val="00B050"/>
                </a:solidFill>
              </a:rPr>
              <a:t>počtu usmrcených </a:t>
            </a:r>
            <a:r>
              <a:rPr lang="cs-CZ" sz="1800" dirty="0" smtClean="0">
                <a:solidFill>
                  <a:srgbClr val="00B050"/>
                </a:solidFill>
              </a:rPr>
              <a:t>i těžce zraněných </a:t>
            </a:r>
            <a:r>
              <a:rPr lang="cs-CZ" sz="1800" dirty="0">
                <a:solidFill>
                  <a:srgbClr val="00B050"/>
                </a:solidFill>
              </a:rPr>
              <a:t>o 50 % vůči roku </a:t>
            </a:r>
            <a:r>
              <a:rPr lang="cs-CZ" sz="1800" dirty="0" smtClean="0">
                <a:solidFill>
                  <a:srgbClr val="00B050"/>
                </a:solidFill>
              </a:rPr>
              <a:t>2020</a:t>
            </a:r>
          </a:p>
          <a:p>
            <a:pPr>
              <a:lnSpc>
                <a:spcPct val="150000"/>
              </a:lnSpc>
            </a:pPr>
            <a:r>
              <a:rPr lang="cs-CZ" sz="1800" dirty="0" smtClean="0">
                <a:solidFill>
                  <a:srgbClr val="00B0F0"/>
                </a:solidFill>
              </a:rPr>
              <a:t>Cíl 2011-2020 byl snížit o 60 % počet úmrtí a o 40 </a:t>
            </a:r>
            <a:r>
              <a:rPr lang="cs-CZ" sz="1800" dirty="0">
                <a:solidFill>
                  <a:srgbClr val="00B0F0"/>
                </a:solidFill>
              </a:rPr>
              <a:t>%</a:t>
            </a:r>
            <a:r>
              <a:rPr lang="cs-CZ" sz="1800" dirty="0" smtClean="0">
                <a:solidFill>
                  <a:srgbClr val="00B0F0"/>
                </a:solidFill>
              </a:rPr>
              <a:t> TZ</a:t>
            </a:r>
          </a:p>
          <a:p>
            <a:pPr>
              <a:lnSpc>
                <a:spcPct val="150000"/>
              </a:lnSpc>
            </a:pPr>
            <a:r>
              <a:rPr lang="cs-CZ" sz="1800" dirty="0" smtClean="0">
                <a:solidFill>
                  <a:srgbClr val="FF0000"/>
                </a:solidFill>
              </a:rPr>
              <a:t>realita:  Oproti </a:t>
            </a:r>
            <a:r>
              <a:rPr lang="cs-CZ" sz="1800" dirty="0">
                <a:solidFill>
                  <a:srgbClr val="FF0000"/>
                </a:solidFill>
              </a:rPr>
              <a:t>předchozí dekádě</a:t>
            </a:r>
            <a:br>
              <a:rPr lang="cs-CZ" sz="1800" dirty="0">
                <a:solidFill>
                  <a:srgbClr val="FF0000"/>
                </a:solidFill>
              </a:rPr>
            </a:br>
            <a:r>
              <a:rPr lang="cs-CZ" sz="1800" dirty="0">
                <a:solidFill>
                  <a:srgbClr val="FF0000"/>
                </a:solidFill>
              </a:rPr>
              <a:t>o 45 % </a:t>
            </a:r>
            <a:r>
              <a:rPr lang="cs-CZ" sz="1800" dirty="0" smtClean="0">
                <a:solidFill>
                  <a:srgbClr val="FF0000"/>
                </a:solidFill>
              </a:rPr>
              <a:t>méně úmrtí a </a:t>
            </a:r>
            <a:r>
              <a:rPr lang="cs-CZ" sz="1800" dirty="0">
                <a:solidFill>
                  <a:srgbClr val="FF0000"/>
                </a:solidFill>
              </a:rPr>
              <a:t>o 41 % </a:t>
            </a:r>
            <a:r>
              <a:rPr lang="cs-CZ" sz="1800" dirty="0" smtClean="0">
                <a:solidFill>
                  <a:srgbClr val="FF0000"/>
                </a:solidFill>
              </a:rPr>
              <a:t>méně TZ</a:t>
            </a:r>
          </a:p>
          <a:p>
            <a:pPr>
              <a:lnSpc>
                <a:spcPct val="150000"/>
              </a:lnSpc>
            </a:pPr>
            <a:r>
              <a:rPr lang="cs-CZ" sz="1800" dirty="0" smtClean="0">
                <a:solidFill>
                  <a:srgbClr val="00B050"/>
                </a:solidFill>
              </a:rPr>
              <a:t>Jde to? 2018 ČR – 62 obětí na milion obyv., Dánsko – 30, Irsko – 31, Švédsko – 32, Španělsko - 39</a:t>
            </a:r>
            <a:endParaRPr lang="cs-CZ" sz="1800" dirty="0">
              <a:solidFill>
                <a:srgbClr val="00B050"/>
              </a:solidFill>
            </a:endParaRPr>
          </a:p>
        </p:txBody>
      </p:sp>
      <p:pic>
        <p:nvPicPr>
          <p:cNvPr id="12" name="Obrázek 11">
            <a:extLst>
              <a:ext uri="{FF2B5EF4-FFF2-40B4-BE49-F238E27FC236}">
                <a16:creationId xmlns:a16="http://schemas.microsoft.com/office/drawing/2014/main" id="{D53246A2-C160-48E6-9FDC-C6967EF46ECB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1784" y="1263471"/>
            <a:ext cx="7885007" cy="509664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871041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BESIP v ČR - realita</a:t>
            </a:r>
          </a:p>
        </p:txBody>
      </p:sp>
      <p:grpSp>
        <p:nvGrpSpPr>
          <p:cNvPr id="4" name="Skupina 15"/>
          <p:cNvGrpSpPr/>
          <p:nvPr/>
        </p:nvGrpSpPr>
        <p:grpSpPr>
          <a:xfrm>
            <a:off x="-9450" y="-9507"/>
            <a:ext cx="12201450" cy="1138619"/>
            <a:chOff x="0" y="323561"/>
            <a:chExt cx="12201450" cy="1089215"/>
          </a:xfrm>
        </p:grpSpPr>
        <p:grpSp>
          <p:nvGrpSpPr>
            <p:cNvPr id="5" name="Skupina 11"/>
            <p:cNvGrpSpPr/>
            <p:nvPr/>
          </p:nvGrpSpPr>
          <p:grpSpPr>
            <a:xfrm>
              <a:off x="0" y="323561"/>
              <a:ext cx="12201450" cy="1089215"/>
              <a:chOff x="0" y="152201"/>
              <a:chExt cx="12201450" cy="1089215"/>
            </a:xfrm>
          </p:grpSpPr>
          <p:sp>
            <p:nvSpPr>
              <p:cNvPr id="7" name="Obdélník 3"/>
              <p:cNvSpPr/>
              <p:nvPr/>
            </p:nvSpPr>
            <p:spPr>
              <a:xfrm>
                <a:off x="0" y="161296"/>
                <a:ext cx="12201450" cy="1080120"/>
              </a:xfrm>
              <a:prstGeom prst="rect">
                <a:avLst/>
              </a:prstGeom>
              <a:solidFill>
                <a:srgbClr val="00ADEA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cs-CZ" sz="2800" b="1" dirty="0"/>
              </a:p>
            </p:txBody>
          </p:sp>
          <p:sp>
            <p:nvSpPr>
              <p:cNvPr id="8" name="Obdélník 7"/>
              <p:cNvSpPr/>
              <p:nvPr/>
            </p:nvSpPr>
            <p:spPr>
              <a:xfrm>
                <a:off x="10340264" y="152201"/>
                <a:ext cx="1266191" cy="1079748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</p:grpSp>
        <p:pic>
          <p:nvPicPr>
            <p:cNvPr id="6" name="Obrázek 5" descr="BESIP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0408590" y="368659"/>
              <a:ext cx="1129537" cy="1008112"/>
            </a:xfrm>
            <a:prstGeom prst="rect">
              <a:avLst/>
            </a:prstGeom>
          </p:spPr>
        </p:pic>
      </p:grpSp>
      <p:sp>
        <p:nvSpPr>
          <p:cNvPr id="9" name="Obdélník 8"/>
          <p:cNvSpPr/>
          <p:nvPr/>
        </p:nvSpPr>
        <p:spPr>
          <a:xfrm>
            <a:off x="0" y="6497960"/>
            <a:ext cx="12192000" cy="360040"/>
          </a:xfrm>
          <a:prstGeom prst="rect">
            <a:avLst/>
          </a:prstGeom>
          <a:solidFill>
            <a:srgbClr val="00ADE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1"/>
          <a:lstStyle/>
          <a:p>
            <a:pPr algn="ctr"/>
            <a:r>
              <a:rPr lang="cs-CZ" dirty="0">
                <a:solidFill>
                  <a:schemeClr val="bg1"/>
                </a:solidFill>
              </a:rPr>
              <a:t>facebook.com/</a:t>
            </a:r>
            <a:r>
              <a:rPr lang="cs-CZ" b="1" dirty="0" err="1">
                <a:solidFill>
                  <a:schemeClr val="bg1"/>
                </a:solidFill>
              </a:rPr>
              <a:t>ibesip</a:t>
            </a:r>
            <a:r>
              <a:rPr lang="cs-CZ" dirty="0">
                <a:solidFill>
                  <a:schemeClr val="bg1"/>
                </a:solidFill>
              </a:rPr>
              <a:t>          twitter.com/</a:t>
            </a:r>
            <a:r>
              <a:rPr lang="cs-CZ" b="1" dirty="0" err="1">
                <a:solidFill>
                  <a:schemeClr val="bg1"/>
                </a:solidFill>
              </a:rPr>
              <a:t>ibesip</a:t>
            </a:r>
            <a:r>
              <a:rPr lang="cs-CZ" dirty="0">
                <a:solidFill>
                  <a:schemeClr val="bg1"/>
                </a:solidFill>
              </a:rPr>
              <a:t>          youtube.com/</a:t>
            </a:r>
            <a:r>
              <a:rPr lang="cs-CZ" b="1" dirty="0" err="1">
                <a:solidFill>
                  <a:schemeClr val="bg1"/>
                </a:solidFill>
              </a:rPr>
              <a:t>ibesip</a:t>
            </a:r>
            <a:r>
              <a:rPr lang="cs-CZ" dirty="0">
                <a:solidFill>
                  <a:schemeClr val="bg1"/>
                </a:solidFill>
              </a:rPr>
              <a:t>          instagram.com/</a:t>
            </a:r>
            <a:r>
              <a:rPr lang="cs-CZ" b="1" dirty="0" err="1">
                <a:solidFill>
                  <a:schemeClr val="bg1"/>
                </a:solidFill>
              </a:rPr>
              <a:t>ibesip</a:t>
            </a:r>
            <a:r>
              <a:rPr lang="cs-CZ" dirty="0">
                <a:solidFill>
                  <a:schemeClr val="bg1"/>
                </a:solidFill>
              </a:rPr>
              <a:t>          www.</a:t>
            </a:r>
            <a:r>
              <a:rPr lang="cs-CZ" b="1" dirty="0">
                <a:solidFill>
                  <a:schemeClr val="bg1"/>
                </a:solidFill>
              </a:rPr>
              <a:t>ibesip.cz</a:t>
            </a:r>
          </a:p>
        </p:txBody>
      </p:sp>
      <p:sp>
        <p:nvSpPr>
          <p:cNvPr id="13" name="TextovéPole 12"/>
          <p:cNvSpPr txBox="1"/>
          <p:nvPr/>
        </p:nvSpPr>
        <p:spPr>
          <a:xfrm>
            <a:off x="-1" y="274638"/>
            <a:ext cx="994068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cs-CZ" sz="2800" b="1" dirty="0" smtClean="0">
                <a:solidFill>
                  <a:schemeClr val="bg1"/>
                </a:solidFill>
              </a:rPr>
              <a:t>Priority </a:t>
            </a:r>
            <a:r>
              <a:rPr lang="cs-CZ" sz="2800" b="1" dirty="0">
                <a:solidFill>
                  <a:schemeClr val="bg1"/>
                </a:solidFill>
              </a:rPr>
              <a:t>Strategie BESIP 2021-2030</a:t>
            </a:r>
            <a:endParaRPr lang="cs-CZ" sz="2800" dirty="0">
              <a:solidFill>
                <a:schemeClr val="bg1"/>
              </a:solidFill>
            </a:endParaRP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A8E6AC99-8C0B-4754-97E6-4CA92DADE66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28199" y="1528762"/>
            <a:ext cx="9326151" cy="46806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72946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BESIP v ČR - realita</a:t>
            </a:r>
          </a:p>
        </p:txBody>
      </p:sp>
      <p:grpSp>
        <p:nvGrpSpPr>
          <p:cNvPr id="4" name="Skupina 15"/>
          <p:cNvGrpSpPr/>
          <p:nvPr/>
        </p:nvGrpSpPr>
        <p:grpSpPr>
          <a:xfrm>
            <a:off x="-9450" y="-9507"/>
            <a:ext cx="12201450" cy="1138619"/>
            <a:chOff x="0" y="323561"/>
            <a:chExt cx="12201450" cy="1089215"/>
          </a:xfrm>
        </p:grpSpPr>
        <p:grpSp>
          <p:nvGrpSpPr>
            <p:cNvPr id="5" name="Skupina 11"/>
            <p:cNvGrpSpPr/>
            <p:nvPr/>
          </p:nvGrpSpPr>
          <p:grpSpPr>
            <a:xfrm>
              <a:off x="0" y="323561"/>
              <a:ext cx="12201450" cy="1089215"/>
              <a:chOff x="0" y="152201"/>
              <a:chExt cx="12201450" cy="1089215"/>
            </a:xfrm>
          </p:grpSpPr>
          <p:sp>
            <p:nvSpPr>
              <p:cNvPr id="7" name="Obdélník 3"/>
              <p:cNvSpPr/>
              <p:nvPr/>
            </p:nvSpPr>
            <p:spPr>
              <a:xfrm>
                <a:off x="0" y="161296"/>
                <a:ext cx="12201450" cy="1080120"/>
              </a:xfrm>
              <a:prstGeom prst="rect">
                <a:avLst/>
              </a:prstGeom>
              <a:solidFill>
                <a:srgbClr val="00ADEA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cs-CZ" sz="2800" b="1" dirty="0"/>
              </a:p>
            </p:txBody>
          </p:sp>
          <p:sp>
            <p:nvSpPr>
              <p:cNvPr id="8" name="Obdélník 7"/>
              <p:cNvSpPr/>
              <p:nvPr/>
            </p:nvSpPr>
            <p:spPr>
              <a:xfrm>
                <a:off x="10340264" y="152201"/>
                <a:ext cx="1266191" cy="1079748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</p:grpSp>
        <p:pic>
          <p:nvPicPr>
            <p:cNvPr id="6" name="Obrázek 5" descr="BESIP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0408590" y="368659"/>
              <a:ext cx="1129537" cy="1008112"/>
            </a:xfrm>
            <a:prstGeom prst="rect">
              <a:avLst/>
            </a:prstGeom>
          </p:spPr>
        </p:pic>
      </p:grpSp>
      <p:sp>
        <p:nvSpPr>
          <p:cNvPr id="9" name="Obdélník 8"/>
          <p:cNvSpPr/>
          <p:nvPr/>
        </p:nvSpPr>
        <p:spPr>
          <a:xfrm>
            <a:off x="0" y="6497960"/>
            <a:ext cx="12192000" cy="360040"/>
          </a:xfrm>
          <a:prstGeom prst="rect">
            <a:avLst/>
          </a:prstGeom>
          <a:solidFill>
            <a:srgbClr val="00ADE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1"/>
          <a:lstStyle/>
          <a:p>
            <a:pPr algn="ctr"/>
            <a:r>
              <a:rPr lang="cs-CZ" dirty="0">
                <a:solidFill>
                  <a:schemeClr val="bg1"/>
                </a:solidFill>
              </a:rPr>
              <a:t>facebook.com/</a:t>
            </a:r>
            <a:r>
              <a:rPr lang="cs-CZ" b="1" dirty="0" err="1">
                <a:solidFill>
                  <a:schemeClr val="bg1"/>
                </a:solidFill>
              </a:rPr>
              <a:t>ibesip</a:t>
            </a:r>
            <a:r>
              <a:rPr lang="cs-CZ" dirty="0">
                <a:solidFill>
                  <a:schemeClr val="bg1"/>
                </a:solidFill>
              </a:rPr>
              <a:t>          twitter.com/</a:t>
            </a:r>
            <a:r>
              <a:rPr lang="cs-CZ" b="1" dirty="0" err="1">
                <a:solidFill>
                  <a:schemeClr val="bg1"/>
                </a:solidFill>
              </a:rPr>
              <a:t>ibesip</a:t>
            </a:r>
            <a:r>
              <a:rPr lang="cs-CZ" dirty="0">
                <a:solidFill>
                  <a:schemeClr val="bg1"/>
                </a:solidFill>
              </a:rPr>
              <a:t>          youtube.com/</a:t>
            </a:r>
            <a:r>
              <a:rPr lang="cs-CZ" b="1" dirty="0" err="1">
                <a:solidFill>
                  <a:schemeClr val="bg1"/>
                </a:solidFill>
              </a:rPr>
              <a:t>ibesip</a:t>
            </a:r>
            <a:r>
              <a:rPr lang="cs-CZ" dirty="0">
                <a:solidFill>
                  <a:schemeClr val="bg1"/>
                </a:solidFill>
              </a:rPr>
              <a:t>          instagram.com/</a:t>
            </a:r>
            <a:r>
              <a:rPr lang="cs-CZ" b="1" dirty="0" err="1">
                <a:solidFill>
                  <a:schemeClr val="bg1"/>
                </a:solidFill>
              </a:rPr>
              <a:t>ibesip</a:t>
            </a:r>
            <a:r>
              <a:rPr lang="cs-CZ" dirty="0">
                <a:solidFill>
                  <a:schemeClr val="bg1"/>
                </a:solidFill>
              </a:rPr>
              <a:t>          www.</a:t>
            </a:r>
            <a:r>
              <a:rPr lang="cs-CZ" b="1" dirty="0">
                <a:solidFill>
                  <a:schemeClr val="bg1"/>
                </a:solidFill>
              </a:rPr>
              <a:t>ibesip.cz</a:t>
            </a:r>
          </a:p>
        </p:txBody>
      </p:sp>
      <p:sp>
        <p:nvSpPr>
          <p:cNvPr id="13" name="TextovéPole 12"/>
          <p:cNvSpPr txBox="1"/>
          <p:nvPr/>
        </p:nvSpPr>
        <p:spPr>
          <a:xfrm>
            <a:off x="-24680" y="274638"/>
            <a:ext cx="994068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cs-CZ" sz="2800" b="1" dirty="0" smtClean="0">
                <a:solidFill>
                  <a:schemeClr val="bg1"/>
                </a:solidFill>
              </a:rPr>
              <a:t>Harmonogram přípravy Strategie v roce 2020</a:t>
            </a:r>
            <a:endParaRPr lang="cs-CZ" sz="2800" dirty="0">
              <a:solidFill>
                <a:schemeClr val="bg1"/>
              </a:solidFill>
            </a:endParaRPr>
          </a:p>
        </p:txBody>
      </p:sp>
      <p:sp>
        <p:nvSpPr>
          <p:cNvPr id="14" name="Zástupný symbol pro obsah 10"/>
          <p:cNvSpPr>
            <a:spLocks noGrp="1"/>
          </p:cNvSpPr>
          <p:nvPr>
            <p:ph idx="1"/>
          </p:nvPr>
        </p:nvSpPr>
        <p:spPr>
          <a:xfrm>
            <a:off x="479375" y="1268760"/>
            <a:ext cx="11117629" cy="5165725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cs-CZ" sz="2200" dirty="0">
                <a:solidFill>
                  <a:srgbClr val="00B050"/>
                </a:solidFill>
              </a:rPr>
              <a:t>do 31.1. – návrh Strategie (uzavřít strategické a dílčí cíle, klíčové ukazatele) 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cs-CZ" sz="2200" dirty="0">
                <a:solidFill>
                  <a:srgbClr val="00B050"/>
                </a:solidFill>
              </a:rPr>
              <a:t>do 29.2. – doporučení z výborů Rady vlády k zapracování do Strategie</a:t>
            </a:r>
          </a:p>
          <a:p>
            <a:pPr>
              <a:lnSpc>
                <a:spcPct val="150000"/>
              </a:lnSpc>
            </a:pPr>
            <a:r>
              <a:rPr lang="cs-CZ" sz="2200" dirty="0">
                <a:solidFill>
                  <a:srgbClr val="00ADEA"/>
                </a:solidFill>
              </a:rPr>
              <a:t>do 15.3.  – dokončení návrhu opatření do Akčního programu Strategie</a:t>
            </a:r>
          </a:p>
          <a:p>
            <a:pPr>
              <a:lnSpc>
                <a:spcPct val="150000"/>
              </a:lnSpc>
            </a:pPr>
            <a:r>
              <a:rPr lang="cs-CZ" sz="2200" dirty="0">
                <a:solidFill>
                  <a:srgbClr val="00ADEA"/>
                </a:solidFill>
              </a:rPr>
              <a:t>do 31.3. – zaslat draft Strategie na všechny KÚ k připomínkám a projednání</a:t>
            </a:r>
          </a:p>
          <a:p>
            <a:pPr>
              <a:lnSpc>
                <a:spcPct val="150000"/>
              </a:lnSpc>
            </a:pPr>
            <a:r>
              <a:rPr lang="cs-CZ" sz="2200" dirty="0">
                <a:solidFill>
                  <a:srgbClr val="00ADEA"/>
                </a:solidFill>
              </a:rPr>
              <a:t>16.3-30. 4. – projednání Strategie na všech krajích (+ obce, zástupci policie, SÚS, neziskové organizace atd.) se zástupci MD a CDV</a:t>
            </a:r>
          </a:p>
          <a:p>
            <a:pPr>
              <a:lnSpc>
                <a:spcPct val="150000"/>
              </a:lnSpc>
            </a:pPr>
            <a:r>
              <a:rPr lang="cs-CZ" sz="2200" dirty="0">
                <a:solidFill>
                  <a:srgbClr val="00ADEA"/>
                </a:solidFill>
              </a:rPr>
              <a:t>1.4.-30.4. – zapojení široké veřejnosti do přípravy Strategie na krajích, PR, média</a:t>
            </a:r>
          </a:p>
          <a:p>
            <a:pPr>
              <a:lnSpc>
                <a:spcPct val="150000"/>
              </a:lnSpc>
            </a:pPr>
            <a:r>
              <a:rPr lang="cs-CZ" sz="2200" dirty="0">
                <a:solidFill>
                  <a:srgbClr val="00ADEA"/>
                </a:solidFill>
              </a:rPr>
              <a:t>1.5.-31.5. – zapracování připomínek z krajů a obcí, finalizace Strategie</a:t>
            </a:r>
          </a:p>
          <a:p>
            <a:pPr>
              <a:lnSpc>
                <a:spcPct val="150000"/>
              </a:lnSpc>
            </a:pPr>
            <a:r>
              <a:rPr lang="cs-CZ" sz="2200" dirty="0">
                <a:solidFill>
                  <a:srgbClr val="00ADEA"/>
                </a:solidFill>
              </a:rPr>
              <a:t>10. 6. – předání finální podoby Strategie na sekretariát Rady vlády</a:t>
            </a:r>
          </a:p>
        </p:txBody>
      </p:sp>
    </p:spTree>
    <p:extLst>
      <p:ext uri="{BB962C8B-B14F-4D97-AF65-F5344CB8AC3E}">
        <p14:creationId xmlns:p14="http://schemas.microsoft.com/office/powerpoint/2010/main" val="36973402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4052064"/>
            <a:ext cx="12192000" cy="1753200"/>
          </a:xfrm>
          <a:prstGeom prst="rect">
            <a:avLst/>
          </a:prstGeom>
          <a:solidFill>
            <a:srgbClr val="00ADEA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3197424" y="4236166"/>
            <a:ext cx="550912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cs-CZ" sz="3600" b="1" dirty="0">
                <a:solidFill>
                  <a:prstClr val="white"/>
                </a:solidFill>
              </a:rPr>
              <a:t>Mgr. Tomáš Neřold M.A.</a:t>
            </a:r>
            <a:endParaRPr lang="en-US" sz="3600" b="1" dirty="0">
              <a:solidFill>
                <a:prstClr val="white"/>
              </a:solidFill>
            </a:endParaRPr>
          </a:p>
          <a:p>
            <a:pPr lvl="0" algn="ctr"/>
            <a:r>
              <a:rPr lang="cs-CZ" sz="2400" dirty="0">
                <a:solidFill>
                  <a:prstClr val="white"/>
                </a:solidFill>
              </a:rPr>
              <a:t>+420 602 632 176</a:t>
            </a:r>
            <a:endParaRPr lang="cs-CZ" sz="1400" dirty="0">
              <a:solidFill>
                <a:prstClr val="white"/>
              </a:solidFill>
            </a:endParaRPr>
          </a:p>
          <a:p>
            <a:pPr lvl="0" algn="ctr"/>
            <a:r>
              <a:rPr lang="cs-CZ" sz="2400" dirty="0">
                <a:solidFill>
                  <a:prstClr val="white"/>
                </a:solidFill>
              </a:rPr>
              <a:t>tomas.nerold@mdcr.cz</a:t>
            </a:r>
            <a:endParaRPr lang="en-US" sz="2400" dirty="0">
              <a:solidFill>
                <a:prstClr val="white"/>
              </a:solidFill>
            </a:endParaRPr>
          </a:p>
        </p:txBody>
      </p:sp>
      <p:pic>
        <p:nvPicPr>
          <p:cNvPr id="6" name="Zástupný symbol pro obsah 5" descr="BESIP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943872" y="1124745"/>
            <a:ext cx="2016224" cy="1799481"/>
          </a:xfrm>
          <a:prstGeom prst="rect">
            <a:avLst/>
          </a:prstGeom>
          <a:effectLst>
            <a:outerShdw blurRad="228600" dist="76200" dir="294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24185578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368</Words>
  <Application>Microsoft Office PowerPoint</Application>
  <PresentationFormat>Širokoúhlá obrazovka</PresentationFormat>
  <Paragraphs>54</Paragraphs>
  <Slides>6</Slides>
  <Notes>6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Wingdings</vt:lpstr>
      <vt:lpstr>Motiv Office</vt:lpstr>
      <vt:lpstr>Prezentace aplikace PowerPoint</vt:lpstr>
      <vt:lpstr>BESIP v ČR - realita</vt:lpstr>
      <vt:lpstr>BESIP v ČR - realita</vt:lpstr>
      <vt:lpstr>BESIP v ČR - realita</vt:lpstr>
      <vt:lpstr>BESIP v ČR - realita</vt:lpstr>
      <vt:lpstr>Prezentace aplikace PowerPoint</vt:lpstr>
    </vt:vector>
  </TitlesOfParts>
  <Company>MD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Neřold Tomáš Mgr. M.A.</dc:creator>
  <cp:lastModifiedBy>Neřold Tomáš Mgr. M.A.</cp:lastModifiedBy>
  <cp:revision>1</cp:revision>
  <dcterms:created xsi:type="dcterms:W3CDTF">2020-03-01T22:21:04Z</dcterms:created>
  <dcterms:modified xsi:type="dcterms:W3CDTF">2020-03-01T22:21:47Z</dcterms:modified>
</cp:coreProperties>
</file>