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7" r:id="rId2"/>
    <p:sldId id="429" r:id="rId3"/>
    <p:sldId id="418" r:id="rId4"/>
    <p:sldId id="422" r:id="rId5"/>
    <p:sldId id="415" r:id="rId6"/>
    <p:sldId id="403" r:id="rId7"/>
    <p:sldId id="419" r:id="rId8"/>
    <p:sldId id="411" r:id="rId9"/>
    <p:sldId id="416" r:id="rId10"/>
    <p:sldId id="423" r:id="rId11"/>
    <p:sldId id="424" r:id="rId12"/>
    <p:sldId id="413" r:id="rId13"/>
    <p:sldId id="425" r:id="rId14"/>
    <p:sldId id="368" r:id="rId15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l.panek" initials="K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177"/>
    <a:srgbClr val="00ADEA"/>
    <a:srgbClr val="EC0C5F"/>
    <a:srgbClr val="FF0066"/>
    <a:srgbClr val="CDF2FF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39" autoAdjust="0"/>
  </p:normalViewPr>
  <p:slideViewPr>
    <p:cSldViewPr>
      <p:cViewPr varScale="1">
        <p:scale>
          <a:sx n="123" d="100"/>
          <a:sy n="123" d="100"/>
        </p:scale>
        <p:origin x="1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dula\BESIP\2019\1%20-%20zdrojov&#233;%20excely\2019%20Tiskovky%20jednor&#225;zovk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dula\BESIP\2019\1%20-%20zdrojov&#233;%20excely\2019%20Tiskovky%20jednor&#225;zovk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dula\BESIP\2019\1%20-%20zdrojov&#233;%20excely\N&#225;rodn&#237;%20strategie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dula\BESIP\2019\1%20-%20zdrojov&#233;%20excely\N&#225;rodn&#237;%20strategie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D:\Users\Kadula\BESIP\2019\1%20-%20zdrojov&#233;%20excely\Strategie%20BESIP%202021-2030-13.6.2019%20(4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D:\Users\Kadula\BESIP\2019\1%20-%20zdrojov&#233;%20excely\Strategie%20BESIP%202021-2030-13.6.2019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Kumulativní vývoj počtu usmrcených osob v roce 2019</a:t>
            </a:r>
          </a:p>
          <a:p>
            <a:pPr>
              <a:defRPr/>
            </a:pPr>
            <a:r>
              <a:rPr lang="cs-CZ" sz="1000"/>
              <a:t>(srovnání s předpokladem plnění NSBSP)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7143585991808738E-2"/>
          <c:y val="0.10991826813205077"/>
          <c:w val="0.91386210029734816"/>
          <c:h val="0.6701185465273304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Měsíce!$Q$2</c:f>
              <c:strCache>
                <c:ptCount val="1"/>
                <c:pt idx="0">
                  <c:v>Rok 2019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E-4125-A6CC-3D49CEDCB36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EE-4125-A6CC-3D49CEDCB36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EE-4125-A6CC-3D49CEDCB36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EE-4125-A6CC-3D49CEDCB3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Měsíce!$T$3:$T$14</c:f>
              <c:strCache>
                <c:ptCount val="12"/>
                <c:pt idx="0">
                  <c:v>leden</c:v>
                </c:pt>
                <c:pt idx="1">
                  <c:v>leden-únor</c:v>
                </c:pt>
                <c:pt idx="2">
                  <c:v>leden-březen</c:v>
                </c:pt>
                <c:pt idx="3">
                  <c:v>leden-duben</c:v>
                </c:pt>
                <c:pt idx="4">
                  <c:v>leden-květen</c:v>
                </c:pt>
                <c:pt idx="5">
                  <c:v>leden-červen</c:v>
                </c:pt>
                <c:pt idx="6">
                  <c:v>leden-červenec</c:v>
                </c:pt>
                <c:pt idx="7">
                  <c:v>leden-srpen</c:v>
                </c:pt>
                <c:pt idx="8">
                  <c:v>leden-září</c:v>
                </c:pt>
                <c:pt idx="9">
                  <c:v>leden-říjen</c:v>
                </c:pt>
                <c:pt idx="10">
                  <c:v>leden-listopad</c:v>
                </c:pt>
                <c:pt idx="11">
                  <c:v>leden-prosinec</c:v>
                </c:pt>
              </c:strCache>
            </c:strRef>
          </c:cat>
          <c:val>
            <c:numRef>
              <c:f>Měsíce!$Q$3:$Q$11</c:f>
              <c:numCache>
                <c:formatCode>General</c:formatCode>
                <c:ptCount val="9"/>
                <c:pt idx="0">
                  <c:v>25</c:v>
                </c:pt>
                <c:pt idx="1">
                  <c:v>52</c:v>
                </c:pt>
                <c:pt idx="2">
                  <c:v>88</c:v>
                </c:pt>
                <c:pt idx="3">
                  <c:v>134</c:v>
                </c:pt>
                <c:pt idx="4">
                  <c:v>175</c:v>
                </c:pt>
                <c:pt idx="5">
                  <c:v>234</c:v>
                </c:pt>
                <c:pt idx="6">
                  <c:v>288</c:v>
                </c:pt>
                <c:pt idx="7">
                  <c:v>352</c:v>
                </c:pt>
                <c:pt idx="8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E-4125-A6CC-3D49CEDC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406368"/>
        <c:axId val="426409504"/>
      </c:barChart>
      <c:lineChart>
        <c:grouping val="standard"/>
        <c:varyColors val="0"/>
        <c:ser>
          <c:idx val="0"/>
          <c:order val="1"/>
          <c:tx>
            <c:strRef>
              <c:f>Měsíce!$O$2</c:f>
              <c:strCache>
                <c:ptCount val="1"/>
                <c:pt idx="0">
                  <c:v>Předpoklad plnění NSBSP (dle vývoje 1993-2018)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Měsíce!$T$3:$T$14</c:f>
              <c:strCache>
                <c:ptCount val="12"/>
                <c:pt idx="0">
                  <c:v>leden</c:v>
                </c:pt>
                <c:pt idx="1">
                  <c:v>leden-únor</c:v>
                </c:pt>
                <c:pt idx="2">
                  <c:v>leden-březen</c:v>
                </c:pt>
                <c:pt idx="3">
                  <c:v>leden-duben</c:v>
                </c:pt>
                <c:pt idx="4">
                  <c:v>leden-květen</c:v>
                </c:pt>
                <c:pt idx="5">
                  <c:v>leden-červen</c:v>
                </c:pt>
                <c:pt idx="6">
                  <c:v>leden-červenec</c:v>
                </c:pt>
                <c:pt idx="7">
                  <c:v>leden-srpen</c:v>
                </c:pt>
                <c:pt idx="8">
                  <c:v>leden-září</c:v>
                </c:pt>
                <c:pt idx="9">
                  <c:v>leden-říjen</c:v>
                </c:pt>
                <c:pt idx="10">
                  <c:v>leden-listopad</c:v>
                </c:pt>
                <c:pt idx="11">
                  <c:v>leden-prosinec</c:v>
                </c:pt>
              </c:strCache>
            </c:strRef>
          </c:cat>
          <c:val>
            <c:numRef>
              <c:f>Měsíce!$O$3:$O$14</c:f>
              <c:numCache>
                <c:formatCode>0</c:formatCode>
                <c:ptCount val="12"/>
                <c:pt idx="0">
                  <c:v>24.012634903922084</c:v>
                </c:pt>
                <c:pt idx="1">
                  <c:v>44.254578272477715</c:v>
                </c:pt>
                <c:pt idx="2">
                  <c:v>68.580303087278594</c:v>
                </c:pt>
                <c:pt idx="3">
                  <c:v>94.063099311848973</c:v>
                </c:pt>
                <c:pt idx="4">
                  <c:v>123.05794758019027</c:v>
                </c:pt>
                <c:pt idx="5">
                  <c:v>156.0549016658519</c:v>
                </c:pt>
                <c:pt idx="6">
                  <c:v>192.60474560974691</c:v>
                </c:pt>
                <c:pt idx="7">
                  <c:v>228.3650584740345</c:v>
                </c:pt>
                <c:pt idx="8">
                  <c:v>262.50547136464479</c:v>
                </c:pt>
                <c:pt idx="9">
                  <c:v>297.57154138307067</c:v>
                </c:pt>
                <c:pt idx="10">
                  <c:v>329.96954085661633</c:v>
                </c:pt>
                <c:pt idx="11">
                  <c:v>361.99999999999994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AEE-4125-A6CC-3D49CEDC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406368"/>
        <c:axId val="426409504"/>
      </c:lineChart>
      <c:lineChart>
        <c:grouping val="standard"/>
        <c:varyColors val="0"/>
        <c:ser>
          <c:idx val="1"/>
          <c:order val="2"/>
          <c:tx>
            <c:strRef>
              <c:f>Měsíce!$R$2</c:f>
              <c:strCache>
                <c:ptCount val="1"/>
                <c:pt idx="0">
                  <c:v>Rozdíl 2019 - předpoklad NSBSP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Měsíce!$T$3:$T$14</c:f>
              <c:strCache>
                <c:ptCount val="12"/>
                <c:pt idx="0">
                  <c:v>leden</c:v>
                </c:pt>
                <c:pt idx="1">
                  <c:v>leden-únor</c:v>
                </c:pt>
                <c:pt idx="2">
                  <c:v>leden-březen</c:v>
                </c:pt>
                <c:pt idx="3">
                  <c:v>leden-duben</c:v>
                </c:pt>
                <c:pt idx="4">
                  <c:v>leden-květen</c:v>
                </c:pt>
                <c:pt idx="5">
                  <c:v>leden-červen</c:v>
                </c:pt>
                <c:pt idx="6">
                  <c:v>leden-červenec</c:v>
                </c:pt>
                <c:pt idx="7">
                  <c:v>leden-srpen</c:v>
                </c:pt>
                <c:pt idx="8">
                  <c:v>leden-září</c:v>
                </c:pt>
                <c:pt idx="9">
                  <c:v>leden-říjen</c:v>
                </c:pt>
                <c:pt idx="10">
                  <c:v>leden-listopad</c:v>
                </c:pt>
                <c:pt idx="11">
                  <c:v>leden-prosinec</c:v>
                </c:pt>
              </c:strCache>
            </c:strRef>
          </c:cat>
          <c:val>
            <c:numRef>
              <c:f>Měsíce!$R$3:$R$11</c:f>
              <c:numCache>
                <c:formatCode>0</c:formatCode>
                <c:ptCount val="9"/>
                <c:pt idx="0">
                  <c:v>0.98736509607791589</c:v>
                </c:pt>
                <c:pt idx="1">
                  <c:v>7.7454217275222845</c:v>
                </c:pt>
                <c:pt idx="2">
                  <c:v>19.419696912721406</c:v>
                </c:pt>
                <c:pt idx="3">
                  <c:v>39.936900688151027</c:v>
                </c:pt>
                <c:pt idx="4">
                  <c:v>51.942052419809727</c:v>
                </c:pt>
                <c:pt idx="5">
                  <c:v>77.945098334148099</c:v>
                </c:pt>
                <c:pt idx="6">
                  <c:v>95.395254390253086</c:v>
                </c:pt>
                <c:pt idx="7">
                  <c:v>123.6349415259655</c:v>
                </c:pt>
                <c:pt idx="8">
                  <c:v>144.49452863535521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AEE-4125-A6CC-3D49CEDC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408720"/>
        <c:axId val="426407936"/>
      </c:lineChart>
      <c:catAx>
        <c:axId val="426406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Období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6409504"/>
        <c:crosses val="autoZero"/>
        <c:auto val="1"/>
        <c:lblAlgn val="ctr"/>
        <c:lblOffset val="100"/>
        <c:noMultiLvlLbl val="0"/>
      </c:catAx>
      <c:valAx>
        <c:axId val="426409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Usmrceno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6406368"/>
        <c:crosses val="autoZero"/>
        <c:crossBetween val="between"/>
      </c:valAx>
      <c:valAx>
        <c:axId val="426407936"/>
        <c:scaling>
          <c:orientation val="minMax"/>
          <c:max val="30"/>
          <c:min val="0"/>
        </c:scaling>
        <c:delete val="1"/>
        <c:axPos val="r"/>
        <c:numFmt formatCode="0" sourceLinked="1"/>
        <c:majorTickMark val="none"/>
        <c:minorTickMark val="none"/>
        <c:tickLblPos val="nextTo"/>
        <c:crossAx val="426408720"/>
        <c:crosses val="max"/>
        <c:crossBetween val="between"/>
      </c:valAx>
      <c:catAx>
        <c:axId val="426408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40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448601705623914"/>
          <c:w val="0.69276687001155568"/>
          <c:h val="3.562030207965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usmrcených a těžce zraněných osob v jednotlivých dekádách </a:t>
            </a:r>
            <a:br>
              <a:rPr lang="cs-CZ"/>
            </a:br>
            <a:r>
              <a:rPr lang="cs-CZ"/>
              <a:t>na pozemních komunikacích v České republice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4640754110330998E-2"/>
          <c:y val="0.11457095459810852"/>
          <c:w val="0.9055205268618145"/>
          <c:h val="0.73513473641900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'2030'!$B$46</c:f>
              <c:strCache>
                <c:ptCount val="1"/>
                <c:pt idx="0">
                  <c:v>Usmrceno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'2030'!$A$47:$A$50</c:f>
              <c:strCache>
                <c:ptCount val="4"/>
                <c:pt idx="0">
                  <c:v>1991-2000</c:v>
                </c:pt>
                <c:pt idx="1">
                  <c:v>2001-2010</c:v>
                </c:pt>
                <c:pt idx="2">
                  <c:v>2011-2020*</c:v>
                </c:pt>
                <c:pt idx="3">
                  <c:v>2021-2030**</c:v>
                </c:pt>
              </c:strCache>
            </c:strRef>
          </c:cat>
          <c:val>
            <c:numRef>
              <c:f>'2030'!$B$47:$B$50</c:f>
              <c:numCache>
                <c:formatCode>#,##0</c:formatCode>
                <c:ptCount val="4"/>
                <c:pt idx="0">
                  <c:v>13460</c:v>
                </c:pt>
                <c:pt idx="1">
                  <c:v>10850</c:v>
                </c:pt>
                <c:pt idx="2">
                  <c:v>5847</c:v>
                </c:pt>
                <c:pt idx="3">
                  <c:v>3302.056102980373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7-4E7F-903D-5622C909E64A}"/>
            </c:ext>
          </c:extLst>
        </c:ser>
        <c:ser>
          <c:idx val="1"/>
          <c:order val="1"/>
          <c:tx>
            <c:strRef>
              <c:f>'2030'!$C$46</c:f>
              <c:strCache>
                <c:ptCount val="1"/>
                <c:pt idx="0">
                  <c:v>Těžce zraněno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'2030'!$A$47:$A$50</c:f>
              <c:strCache>
                <c:ptCount val="4"/>
                <c:pt idx="0">
                  <c:v>1991-2000</c:v>
                </c:pt>
                <c:pt idx="1">
                  <c:v>2001-2010</c:v>
                </c:pt>
                <c:pt idx="2">
                  <c:v>2011-2020*</c:v>
                </c:pt>
                <c:pt idx="3">
                  <c:v>2021-2030**</c:v>
                </c:pt>
              </c:strCache>
            </c:strRef>
          </c:cat>
          <c:val>
            <c:numRef>
              <c:f>'2030'!$C$47:$C$50</c:f>
              <c:numCache>
                <c:formatCode>#,##0</c:formatCode>
                <c:ptCount val="4"/>
                <c:pt idx="0">
                  <c:v>59444</c:v>
                </c:pt>
                <c:pt idx="1">
                  <c:v>43630</c:v>
                </c:pt>
                <c:pt idx="2">
                  <c:v>26332</c:v>
                </c:pt>
                <c:pt idx="3">
                  <c:v>16566.011419593517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7-4E7F-903D-5622C909E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323776"/>
        <c:axId val="341324168"/>
      </c:barChart>
      <c:catAx>
        <c:axId val="341323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Období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324168"/>
        <c:crosses val="autoZero"/>
        <c:auto val="1"/>
        <c:lblAlgn val="ctr"/>
        <c:lblOffset val="100"/>
        <c:noMultiLvlLbl val="0"/>
      </c:catAx>
      <c:valAx>
        <c:axId val="34132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usmrcených (do 24 hod) / těžce zraněných osob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32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01761174202119"/>
          <c:y val="0.92204226054021732"/>
          <c:w val="0.59549584009579959"/>
          <c:h val="3.5684724821808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usmrcených osob v důsledku nehod na pozemních komunikacích v České republice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'2030'!$A$2</c:f>
              <c:strCache>
                <c:ptCount val="1"/>
                <c:pt idx="0">
                  <c:v>Usmrceno - skutečnost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'2030'!$D$1:$AO$1</c:f>
              <c:numCache>
                <c:formatCode>General</c:formatCode>
                <c:ptCount val="3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</c:numCache>
            </c:numRef>
          </c:cat>
          <c:val>
            <c:numRef>
              <c:f>'2030'!$D$2:$AO$2</c:f>
              <c:numCache>
                <c:formatCode>#,##0</c:formatCode>
                <c:ptCount val="38"/>
                <c:pt idx="0">
                  <c:v>1355</c:v>
                </c:pt>
                <c:pt idx="1">
                  <c:v>1473</c:v>
                </c:pt>
                <c:pt idx="2">
                  <c:v>1384</c:v>
                </c:pt>
                <c:pt idx="3">
                  <c:v>1386</c:v>
                </c:pt>
                <c:pt idx="4">
                  <c:v>1411</c:v>
                </c:pt>
                <c:pt idx="5">
                  <c:v>1204</c:v>
                </c:pt>
                <c:pt idx="6">
                  <c:v>1322</c:v>
                </c:pt>
                <c:pt idx="7">
                  <c:v>1336</c:v>
                </c:pt>
                <c:pt idx="8">
                  <c:v>1219</c:v>
                </c:pt>
                <c:pt idx="9">
                  <c:v>1314</c:v>
                </c:pt>
                <c:pt idx="10">
                  <c:v>1319</c:v>
                </c:pt>
                <c:pt idx="11">
                  <c:v>1215</c:v>
                </c:pt>
                <c:pt idx="12">
                  <c:v>1127</c:v>
                </c:pt>
                <c:pt idx="13">
                  <c:v>956</c:v>
                </c:pt>
                <c:pt idx="14">
                  <c:v>1123</c:v>
                </c:pt>
                <c:pt idx="15">
                  <c:v>992</c:v>
                </c:pt>
                <c:pt idx="16">
                  <c:v>832</c:v>
                </c:pt>
                <c:pt idx="17">
                  <c:v>753</c:v>
                </c:pt>
                <c:pt idx="18">
                  <c:v>707</c:v>
                </c:pt>
                <c:pt idx="19">
                  <c:v>681</c:v>
                </c:pt>
                <c:pt idx="20">
                  <c:v>583</c:v>
                </c:pt>
                <c:pt idx="21">
                  <c:v>629</c:v>
                </c:pt>
                <c:pt idx="22">
                  <c:v>660</c:v>
                </c:pt>
                <c:pt idx="23">
                  <c:v>545</c:v>
                </c:pt>
                <c:pt idx="24">
                  <c:v>502</c:v>
                </c:pt>
                <c:pt idx="25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1-44B3-AEC3-5507C4C6FD4A}"/>
            </c:ext>
          </c:extLst>
        </c:ser>
        <c:ser>
          <c:idx val="1"/>
          <c:order val="1"/>
          <c:tx>
            <c:strRef>
              <c:f>'2030'!$A$3</c:f>
              <c:strCache>
                <c:ptCount val="1"/>
                <c:pt idx="0">
                  <c:v>Usmrceno - kvalifikovaný odhad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'2030'!$D$1:$AO$1</c:f>
              <c:numCache>
                <c:formatCode>General</c:formatCode>
                <c:ptCount val="3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</c:numCache>
            </c:numRef>
          </c:cat>
          <c:val>
            <c:numRef>
              <c:f>'2030'!$D$3:$AO$3</c:f>
              <c:numCache>
                <c:formatCode>General</c:formatCode>
                <c:ptCount val="38"/>
                <c:pt idx="26" formatCode="#,##0">
                  <c:v>501</c:v>
                </c:pt>
                <c:pt idx="27" formatCode="#,##0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1-44B3-AEC3-5507C4C6F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325344"/>
        <c:axId val="343159496"/>
      </c:barChart>
      <c:lineChart>
        <c:grouping val="standard"/>
        <c:varyColors val="0"/>
        <c:ser>
          <c:idx val="4"/>
          <c:order val="2"/>
          <c:tx>
            <c:strRef>
              <c:f>'2030'!$A$4</c:f>
              <c:strCache>
                <c:ptCount val="1"/>
                <c:pt idx="0">
                  <c:v>Bílá kniha EK 2002-2010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F1-44B3-AEC3-5507C4C6FD4A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F1-44B3-AEC3-5507C4C6FD4A}"/>
                </c:ext>
              </c:extLst>
            </c:dLbl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'2030'!$D$4:$AO$4</c:f>
              <c:numCache>
                <c:formatCode>General</c:formatCode>
                <c:ptCount val="38"/>
                <c:pt idx="9" formatCode="#,##0">
                  <c:v>1314</c:v>
                </c:pt>
                <c:pt idx="10" formatCode="#,##0">
                  <c:v>1204.9433127709381</c:v>
                </c:pt>
                <c:pt idx="11" formatCode="#,##0">
                  <c:v>1104.9378896433809</c:v>
                </c:pt>
                <c:pt idx="12" formatCode="#,##0">
                  <c:v>1013.2325122930172</c:v>
                </c:pt>
                <c:pt idx="13" formatCode="#,##0">
                  <c:v>929.13831047912356</c:v>
                </c:pt>
                <c:pt idx="14" formatCode="#,##0">
                  <c:v>852.02358740571333</c:v>
                </c:pt>
                <c:pt idx="15" formatCode="#,##0">
                  <c:v>781.30907455678766</c:v>
                </c:pt>
                <c:pt idx="16" formatCode="#,##0">
                  <c:v>716.46358036107426</c:v>
                </c:pt>
                <c:pt idx="17">
                  <c:v>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F1-44B3-AEC3-5507C4C6FD4A}"/>
            </c:ext>
          </c:extLst>
        </c:ser>
        <c:ser>
          <c:idx val="2"/>
          <c:order val="3"/>
          <c:tx>
            <c:strRef>
              <c:f>'2030'!$A$5</c:f>
              <c:strCache>
                <c:ptCount val="1"/>
                <c:pt idx="0">
                  <c:v>NSBSP 2011-2020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F1-44B3-AEC3-5507C4C6FD4A}"/>
                </c:ext>
              </c:extLst>
            </c:dLbl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'2030'!$D$1:$AO$1</c:f>
              <c:numCache>
                <c:formatCode>General</c:formatCode>
                <c:ptCount val="3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</c:numCache>
            </c:numRef>
          </c:cat>
          <c:val>
            <c:numRef>
              <c:f>'2030'!$D$5:$AO$5</c:f>
              <c:numCache>
                <c:formatCode>General</c:formatCode>
                <c:ptCount val="38"/>
                <c:pt idx="16" formatCode="#,##0">
                  <c:v>832</c:v>
                </c:pt>
                <c:pt idx="17" formatCode="#,##0">
                  <c:v>765.54492448507563</c:v>
                </c:pt>
                <c:pt idx="18" formatCode="#,##0">
                  <c:v>704.39787428468776</c:v>
                </c:pt>
                <c:pt idx="19" formatCode="#,##0">
                  <c:v>648.13487677490264</c:v>
                </c:pt>
                <c:pt idx="20" formatCode="#,##0">
                  <c:v>596.36582367402252</c:v>
                </c:pt>
                <c:pt idx="21" formatCode="#,##0">
                  <c:v>548.73176616587682</c:v>
                </c:pt>
                <c:pt idx="22" formatCode="#,##0">
                  <c:v>504.90242607213742</c:v>
                </c:pt>
                <c:pt idx="23" formatCode="#,##0">
                  <c:v>464</c:v>
                </c:pt>
                <c:pt idx="24" formatCode="#,##0">
                  <c:v>427.46658130576355</c:v>
                </c:pt>
                <c:pt idx="25" formatCode="#,##0">
                  <c:v>393.32316310770938</c:v>
                </c:pt>
                <c:pt idx="26" formatCode="#,##0">
                  <c:v>361.90691249942608</c:v>
                </c:pt>
                <c:pt idx="27" formatCode="#,##0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8F1-44B3-AEC3-5507C4C6FD4A}"/>
            </c:ext>
          </c:extLst>
        </c:ser>
        <c:ser>
          <c:idx val="3"/>
          <c:order val="4"/>
          <c:tx>
            <c:strRef>
              <c:f>'2030'!$A$6</c:f>
              <c:strCache>
                <c:ptCount val="1"/>
                <c:pt idx="0">
                  <c:v>Strategie BESIP 2021-2030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F1-44B3-AEC3-5507C4C6FD4A}"/>
                </c:ext>
              </c:extLst>
            </c:dLbl>
            <c:dLbl>
              <c:idx val="37"/>
              <c:layout/>
              <c:spPr>
                <a:solidFill>
                  <a:schemeClr val="dk1"/>
                </a:solidFill>
                <a:ln w="254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F1-44B3-AEC3-5507C4C6F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'2030'!$D$1:$AO$1</c:f>
              <c:numCache>
                <c:formatCode>General</c:formatCode>
                <c:ptCount val="3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</c:numCache>
            </c:numRef>
          </c:cat>
          <c:val>
            <c:numRef>
              <c:f>'2030'!$D$6:$AO$6</c:f>
              <c:numCache>
                <c:formatCode>General</c:formatCode>
                <c:ptCount val="38"/>
                <c:pt idx="27" formatCode="#,##0">
                  <c:v>474</c:v>
                </c:pt>
                <c:pt idx="28" formatCode="#,##0">
                  <c:v>442.25763798844673</c:v>
                </c:pt>
                <c:pt idx="29" formatCode="#,##0">
                  <c:v>412.64096700236286</c:v>
                </c:pt>
                <c:pt idx="30" formatCode="#,##0">
                  <c:v>385.00763587285559</c:v>
                </c:pt>
                <c:pt idx="31" formatCode="#,##0">
                  <c:v>359.22482626296437</c:v>
                </c:pt>
                <c:pt idx="32" formatCode="#,##0">
                  <c:v>335.16861428242356</c:v>
                </c:pt>
                <c:pt idx="33" formatCode="#,##0">
                  <c:v>312.72337485317593</c:v>
                </c:pt>
                <c:pt idx="34" formatCode="#,##0">
                  <c:v>291.78122596274517</c:v>
                </c:pt>
                <c:pt idx="35" formatCode="#,##0">
                  <c:v>272.2415101342973</c:v>
                </c:pt>
                <c:pt idx="36" formatCode="#,##0">
                  <c:v>254.01031062110147</c:v>
                </c:pt>
                <c:pt idx="37" formatCode="#,##0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8F1-44B3-AEC3-5507C4C6F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25344"/>
        <c:axId val="343159496"/>
      </c:lineChart>
      <c:catAx>
        <c:axId val="341325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59496"/>
        <c:crosses val="autoZero"/>
        <c:auto val="1"/>
        <c:lblAlgn val="ctr"/>
        <c:lblOffset val="100"/>
        <c:noMultiLvlLbl val="0"/>
      </c:catAx>
      <c:valAx>
        <c:axId val="343159496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usmrcených osob (do 24 hod)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325344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0000000001E-2"/>
          <c:y val="0.93064321073789846"/>
          <c:w val="0.9"/>
          <c:h val="3.5601515000498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těžce zraněných osob v důsledku nehod na pozemních komunikacích v České republice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'2030'!$A$24</c:f>
              <c:strCache>
                <c:ptCount val="1"/>
                <c:pt idx="0">
                  <c:v>Těžce zraněno - skutečnost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'2030'!$B$1:$AO$1</c:f>
              <c:numCache>
                <c:formatCode>General</c:formatCode>
                <c:ptCount val="4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</c:numCache>
            </c:numRef>
          </c:cat>
          <c:val>
            <c:numRef>
              <c:f>'2030'!$B$24:$AO$24</c:f>
              <c:numCache>
                <c:formatCode>#,##0</c:formatCode>
                <c:ptCount val="40"/>
                <c:pt idx="0">
                  <c:v>4833</c:v>
                </c:pt>
                <c:pt idx="1">
                  <c:v>5429</c:v>
                </c:pt>
                <c:pt idx="2">
                  <c:v>5629</c:v>
                </c:pt>
                <c:pt idx="3">
                  <c:v>6232</c:v>
                </c:pt>
                <c:pt idx="4">
                  <c:v>6298</c:v>
                </c:pt>
                <c:pt idx="5">
                  <c:v>6621</c:v>
                </c:pt>
                <c:pt idx="6">
                  <c:v>6632</c:v>
                </c:pt>
                <c:pt idx="7">
                  <c:v>6152</c:v>
                </c:pt>
                <c:pt idx="8">
                  <c:v>6093</c:v>
                </c:pt>
                <c:pt idx="9">
                  <c:v>5525</c:v>
                </c:pt>
                <c:pt idx="10">
                  <c:v>5493</c:v>
                </c:pt>
                <c:pt idx="11">
                  <c:v>5492</c:v>
                </c:pt>
                <c:pt idx="12">
                  <c:v>5253</c:v>
                </c:pt>
                <c:pt idx="13">
                  <c:v>4878</c:v>
                </c:pt>
                <c:pt idx="14">
                  <c:v>4396</c:v>
                </c:pt>
                <c:pt idx="15">
                  <c:v>3990</c:v>
                </c:pt>
                <c:pt idx="16">
                  <c:v>3960</c:v>
                </c:pt>
                <c:pt idx="17">
                  <c:v>3809</c:v>
                </c:pt>
                <c:pt idx="18">
                  <c:v>3536</c:v>
                </c:pt>
                <c:pt idx="19">
                  <c:v>2823</c:v>
                </c:pt>
                <c:pt idx="20">
                  <c:v>3092</c:v>
                </c:pt>
                <c:pt idx="21">
                  <c:v>2986</c:v>
                </c:pt>
                <c:pt idx="22">
                  <c:v>2782</c:v>
                </c:pt>
                <c:pt idx="23">
                  <c:v>2762</c:v>
                </c:pt>
                <c:pt idx="24">
                  <c:v>2540</c:v>
                </c:pt>
                <c:pt idx="25">
                  <c:v>2580</c:v>
                </c:pt>
                <c:pt idx="26">
                  <c:v>2339</c:v>
                </c:pt>
                <c:pt idx="27">
                  <c:v>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A-49EF-B5F3-B4319A224983}"/>
            </c:ext>
          </c:extLst>
        </c:ser>
        <c:ser>
          <c:idx val="1"/>
          <c:order val="1"/>
          <c:tx>
            <c:strRef>
              <c:f>'2030'!$A$25</c:f>
              <c:strCache>
                <c:ptCount val="1"/>
                <c:pt idx="0">
                  <c:v>Těžce zraněno - kvalifikovaný odhad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'2030'!$B$1:$AO$1</c:f>
              <c:numCache>
                <c:formatCode>General</c:formatCode>
                <c:ptCount val="4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</c:numCache>
            </c:numRef>
          </c:cat>
          <c:val>
            <c:numRef>
              <c:f>'2030'!$B$25:$AO$25</c:f>
              <c:numCache>
                <c:formatCode>General</c:formatCode>
                <c:ptCount val="40"/>
                <c:pt idx="28" formatCode="#,##0">
                  <c:v>2408</c:v>
                </c:pt>
                <c:pt idx="29" formatCode="#,##0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A-49EF-B5F3-B4319A2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158712"/>
        <c:axId val="343163024"/>
      </c:barChart>
      <c:lineChart>
        <c:grouping val="standard"/>
        <c:varyColors val="0"/>
        <c:ser>
          <c:idx val="2"/>
          <c:order val="2"/>
          <c:tx>
            <c:strRef>
              <c:f>'2030'!$A$26</c:f>
              <c:strCache>
                <c:ptCount val="1"/>
                <c:pt idx="0">
                  <c:v>NSBSP 2011-2020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5A-49EF-B5F3-B4319A224983}"/>
                </c:ext>
              </c:extLst>
            </c:dLbl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'2030'!$B$1:$AO$1</c:f>
              <c:numCache>
                <c:formatCode>General</c:formatCode>
                <c:ptCount val="4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</c:numCache>
            </c:numRef>
          </c:cat>
          <c:val>
            <c:numRef>
              <c:f>'2030'!$B$26:$AO$26</c:f>
              <c:numCache>
                <c:formatCode>General</c:formatCode>
                <c:ptCount val="40"/>
                <c:pt idx="18" formatCode="#,##0">
                  <c:v>3536</c:v>
                </c:pt>
                <c:pt idx="19" formatCode="#,##0">
                  <c:v>3375.6050752574934</c:v>
                </c:pt>
                <c:pt idx="20" formatCode="#,##0">
                  <c:v>3222.4857534231182</c:v>
                </c:pt>
                <c:pt idx="21" formatCode="#,##0">
                  <c:v>3076.3120091063479</c:v>
                </c:pt>
                <c:pt idx="22" formatCode="#,##0">
                  <c:v>2936.7687870517434</c:v>
                </c:pt>
                <c:pt idx="23" formatCode="#,##0">
                  <c:v>2803.5553230853102</c:v>
                </c:pt>
                <c:pt idx="24" formatCode="#,##0">
                  <c:v>2676.3844958631039</c:v>
                </c:pt>
                <c:pt idx="25" formatCode="#,##0">
                  <c:v>2554.9822080248759</c:v>
                </c:pt>
                <c:pt idx="26" formatCode="#,##0">
                  <c:v>2439.0867954189384</c:v>
                </c:pt>
                <c:pt idx="27" formatCode="#,##0">
                  <c:v>2328.4484631249165</c:v>
                </c:pt>
                <c:pt idx="28" formatCode="#,##0">
                  <c:v>2222</c:v>
                </c:pt>
                <c:pt idx="29" formatCode="#,##0">
                  <c:v>2122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5A-49EF-B5F3-B4319A224983}"/>
            </c:ext>
          </c:extLst>
        </c:ser>
        <c:ser>
          <c:idx val="3"/>
          <c:order val="3"/>
          <c:tx>
            <c:strRef>
              <c:f>'2030'!$A$27</c:f>
              <c:strCache>
                <c:ptCount val="1"/>
                <c:pt idx="0">
                  <c:v>Strategie BESIP 2021-2030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5A-49EF-B5F3-B4319A224983}"/>
                </c:ext>
              </c:extLst>
            </c:dLbl>
            <c:dLbl>
              <c:idx val="39"/>
              <c:layout/>
              <c:spPr>
                <a:solidFill>
                  <a:schemeClr val="dk1"/>
                </a:solidFill>
                <a:ln w="254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5A-49EF-B5F3-B4319A224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'2030'!$B$1:$AO$1</c:f>
              <c:numCache>
                <c:formatCode>General</c:formatCode>
                <c:ptCount val="4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</c:numCache>
            </c:numRef>
          </c:cat>
          <c:val>
            <c:numRef>
              <c:f>'2030'!$B$27:$AO$27</c:f>
              <c:numCache>
                <c:formatCode>General</c:formatCode>
                <c:ptCount val="40"/>
                <c:pt idx="29" formatCode="#,##0">
                  <c:v>2378</c:v>
                </c:pt>
                <c:pt idx="30" formatCode="#,##0">
                  <c:v>2218.7524538745279</c:v>
                </c:pt>
                <c:pt idx="31" formatCode="#,##0">
                  <c:v>2070.1692395181831</c:v>
                </c:pt>
                <c:pt idx="32" formatCode="#,##0">
                  <c:v>1931.5361985351281</c:v>
                </c:pt>
                <c:pt idx="33" formatCode="#,##0">
                  <c:v>1802.1869975808634</c:v>
                </c:pt>
                <c:pt idx="34" formatCode="#,##0">
                  <c:v>1681.4999256616102</c:v>
                </c:pt>
                <c:pt idx="35" formatCode="#,##0">
                  <c:v>1568.8949059089712</c:v>
                </c:pt>
                <c:pt idx="36" formatCode="#,##0">
                  <c:v>1463.8307074671054</c:v>
                </c:pt>
                <c:pt idx="37" formatCode="#,##0">
                  <c:v>1365.8023440914747</c:v>
                </c:pt>
                <c:pt idx="38" formatCode="#,##0">
                  <c:v>1274.3386469556526</c:v>
                </c:pt>
                <c:pt idx="39" formatCode="#,##0">
                  <c:v>1189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5A-49EF-B5F3-B4319A2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158712"/>
        <c:axId val="343163024"/>
      </c:lineChart>
      <c:catAx>
        <c:axId val="34315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3024"/>
        <c:crosses val="autoZero"/>
        <c:auto val="1"/>
        <c:lblAlgn val="ctr"/>
        <c:lblOffset val="100"/>
        <c:noMultiLvlLbl val="0"/>
      </c:catAx>
      <c:valAx>
        <c:axId val="34316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těžce zraněných osob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5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0000000001E-2"/>
          <c:y val="0.93064321073789846"/>
          <c:w val="0.9"/>
          <c:h val="3.5601515000498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Závažné následky nehod zaviněných řidiči motorových vozidel </a:t>
            </a:r>
            <a:r>
              <a:rPr lang="cs-CZ" u="sng"/>
              <a:t>dle praxe v řízení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595654351559864E-2"/>
          <c:y val="7.8348119983100969E-2"/>
          <c:w val="0.86580564100249136"/>
          <c:h val="0.70777671327205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'V-Praxe'!$B$34</c:f>
              <c:strCache>
                <c:ptCount val="1"/>
                <c:pt idx="0">
                  <c:v>Usmrceno - poměr v období 2011-2018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'V-Praxe'!$C$30:$I$30</c:f>
              <c:strCache>
                <c:ptCount val="7"/>
                <c:pt idx="0">
                  <c:v>Do 1 roku</c:v>
                </c:pt>
                <c:pt idx="1">
                  <c:v>Od 1 do 2 let</c:v>
                </c:pt>
                <c:pt idx="2">
                  <c:v>Od 3 do 5 let</c:v>
                </c:pt>
                <c:pt idx="3">
                  <c:v>Od 6 do 10 let</c:v>
                </c:pt>
                <c:pt idx="4">
                  <c:v>Od 11 do 20 let</c:v>
                </c:pt>
                <c:pt idx="5">
                  <c:v>Od 21 do 30 let</c:v>
                </c:pt>
                <c:pt idx="6">
                  <c:v>Nad 30 let</c:v>
                </c:pt>
              </c:strCache>
            </c:strRef>
          </c:cat>
          <c:val>
            <c:numRef>
              <c:f>'V-Praxe'!$C$34:$I$34</c:f>
              <c:numCache>
                <c:formatCode>0%</c:formatCode>
                <c:ptCount val="7"/>
                <c:pt idx="0">
                  <c:v>0.10032065964269354</c:v>
                </c:pt>
                <c:pt idx="1">
                  <c:v>5.8863948694457172E-2</c:v>
                </c:pt>
                <c:pt idx="2">
                  <c:v>0.12093449381584975</c:v>
                </c:pt>
                <c:pt idx="3">
                  <c:v>0.15826843792945489</c:v>
                </c:pt>
                <c:pt idx="4">
                  <c:v>0.20636738433348603</c:v>
                </c:pt>
                <c:pt idx="5">
                  <c:v>0.1342189647274393</c:v>
                </c:pt>
                <c:pt idx="6">
                  <c:v>0.14590013742556115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F-4AE5-946D-C51BA89576ED}"/>
            </c:ext>
          </c:extLst>
        </c:ser>
        <c:ser>
          <c:idx val="1"/>
          <c:order val="1"/>
          <c:tx>
            <c:strRef>
              <c:f>'V-Praxe'!$B$35</c:f>
              <c:strCache>
                <c:ptCount val="1"/>
                <c:pt idx="0">
                  <c:v>Těžce zraněno - poměr v období 2011-2018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'V-Praxe'!$C$30:$I$30</c:f>
              <c:strCache>
                <c:ptCount val="7"/>
                <c:pt idx="0">
                  <c:v>Do 1 roku</c:v>
                </c:pt>
                <c:pt idx="1">
                  <c:v>Od 1 do 2 let</c:v>
                </c:pt>
                <c:pt idx="2">
                  <c:v>Od 3 do 5 let</c:v>
                </c:pt>
                <c:pt idx="3">
                  <c:v>Od 6 do 10 let</c:v>
                </c:pt>
                <c:pt idx="4">
                  <c:v>Od 11 do 20 let</c:v>
                </c:pt>
                <c:pt idx="5">
                  <c:v>Od 21 do 30 let</c:v>
                </c:pt>
                <c:pt idx="6">
                  <c:v>Nad 30 let</c:v>
                </c:pt>
              </c:strCache>
            </c:strRef>
          </c:cat>
          <c:val>
            <c:numRef>
              <c:f>'V-Praxe'!$C$35:$I$35</c:f>
              <c:numCache>
                <c:formatCode>0%</c:formatCode>
                <c:ptCount val="7"/>
                <c:pt idx="0">
                  <c:v>0.11413510571248496</c:v>
                </c:pt>
                <c:pt idx="1">
                  <c:v>6.2453446398899902E-2</c:v>
                </c:pt>
                <c:pt idx="2">
                  <c:v>0.12227124276628659</c:v>
                </c:pt>
                <c:pt idx="3">
                  <c:v>0.15762333123245287</c:v>
                </c:pt>
                <c:pt idx="4">
                  <c:v>0.20460665788116655</c:v>
                </c:pt>
                <c:pt idx="5">
                  <c:v>0.1262820145533719</c:v>
                </c:pt>
                <c:pt idx="6">
                  <c:v>0.13195439179510685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F-4AE5-946D-C51BA895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161064"/>
        <c:axId val="343164200"/>
      </c:barChart>
      <c:barChart>
        <c:barDir val="col"/>
        <c:grouping val="clustered"/>
        <c:varyColors val="0"/>
        <c:ser>
          <c:idx val="2"/>
          <c:order val="2"/>
          <c:tx>
            <c:strRef>
              <c:f>'V-Praxe'!$B$44</c:f>
              <c:strCache>
                <c:ptCount val="1"/>
                <c:pt idx="0">
                  <c:v>Usmrceno - průměrná roční změna v období 2011-2018</c:v>
                </c:pt>
              </c:strCache>
            </c:strRef>
          </c:tx>
          <c:spPr>
            <a:noFill/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'V-Praxe'!$C$30:$I$30</c:f>
              <c:strCache>
                <c:ptCount val="7"/>
                <c:pt idx="0">
                  <c:v>Do 1 roku</c:v>
                </c:pt>
                <c:pt idx="1">
                  <c:v>Od 1 do 2 let</c:v>
                </c:pt>
                <c:pt idx="2">
                  <c:v>Od 3 do 5 let</c:v>
                </c:pt>
                <c:pt idx="3">
                  <c:v>Od 6 do 10 let</c:v>
                </c:pt>
                <c:pt idx="4">
                  <c:v>Od 11 do 20 let</c:v>
                </c:pt>
                <c:pt idx="5">
                  <c:v>Od 21 do 30 let</c:v>
                </c:pt>
                <c:pt idx="6">
                  <c:v>Nad 30 let</c:v>
                </c:pt>
              </c:strCache>
            </c:strRef>
          </c:cat>
          <c:val>
            <c:numRef>
              <c:f>'V-Praxe'!$C$44:$I$44</c:f>
              <c:numCache>
                <c:formatCode>0.0%</c:formatCode>
                <c:ptCount val="7"/>
                <c:pt idx="0">
                  <c:v>-5.8245311823852286E-2</c:v>
                </c:pt>
                <c:pt idx="1">
                  <c:v>-8.2291492585216064E-2</c:v>
                </c:pt>
                <c:pt idx="2">
                  <c:v>-6.7874429244335843E-2</c:v>
                </c:pt>
                <c:pt idx="3">
                  <c:v>-5.9857784377749357E-2</c:v>
                </c:pt>
                <c:pt idx="4">
                  <c:v>-7.1345931498079551E-2</c:v>
                </c:pt>
                <c:pt idx="5">
                  <c:v>-1.2993428715922795E-3</c:v>
                </c:pt>
                <c:pt idx="6">
                  <c:v>3.1870475781539342E-2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9F-4AE5-946D-C51BA89576ED}"/>
            </c:ext>
          </c:extLst>
        </c:ser>
        <c:ser>
          <c:idx val="3"/>
          <c:order val="3"/>
          <c:tx>
            <c:strRef>
              <c:f>'V-Praxe'!$B$45</c:f>
              <c:strCache>
                <c:ptCount val="1"/>
                <c:pt idx="0">
                  <c:v>Těžce zraněno - průměrná roční změna v období 2011-2018</c:v>
                </c:pt>
              </c:strCache>
            </c:strRef>
          </c:tx>
          <c:spPr>
            <a:noFill/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'V-Praxe'!$C$30:$I$30</c:f>
              <c:strCache>
                <c:ptCount val="7"/>
                <c:pt idx="0">
                  <c:v>Do 1 roku</c:v>
                </c:pt>
                <c:pt idx="1">
                  <c:v>Od 1 do 2 let</c:v>
                </c:pt>
                <c:pt idx="2">
                  <c:v>Od 3 do 5 let</c:v>
                </c:pt>
                <c:pt idx="3">
                  <c:v>Od 6 do 10 let</c:v>
                </c:pt>
                <c:pt idx="4">
                  <c:v>Od 11 do 20 let</c:v>
                </c:pt>
                <c:pt idx="5">
                  <c:v>Od 21 do 30 let</c:v>
                </c:pt>
                <c:pt idx="6">
                  <c:v>Nad 30 let</c:v>
                </c:pt>
              </c:strCache>
            </c:strRef>
          </c:cat>
          <c:val>
            <c:numRef>
              <c:f>'V-Praxe'!$C$45:$I$45</c:f>
              <c:numCache>
                <c:formatCode>0.0%</c:formatCode>
                <c:ptCount val="7"/>
                <c:pt idx="0">
                  <c:v>-5.5751605012179239E-2</c:v>
                </c:pt>
                <c:pt idx="1">
                  <c:v>-6.6785431253634231E-2</c:v>
                </c:pt>
                <c:pt idx="2">
                  <c:v>-5.3892441933374724E-2</c:v>
                </c:pt>
                <c:pt idx="3">
                  <c:v>-5.5406870174055989E-2</c:v>
                </c:pt>
                <c:pt idx="4">
                  <c:v>-5.7966985104752622E-2</c:v>
                </c:pt>
                <c:pt idx="5">
                  <c:v>4.4176495046284181E-3</c:v>
                </c:pt>
                <c:pt idx="6">
                  <c:v>3.5483036799663914E-2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9F-4AE5-946D-C51BA895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162240"/>
        <c:axId val="343164592"/>
      </c:barChart>
      <c:catAx>
        <c:axId val="343161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Délka praxe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4200"/>
        <c:crosses val="autoZero"/>
        <c:auto val="1"/>
        <c:lblAlgn val="ctr"/>
        <c:lblOffset val="100"/>
        <c:noMultiLvlLbl val="0"/>
      </c:catAx>
      <c:valAx>
        <c:axId val="34316420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Poměr na všech usmrcených/těžce zraněných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1064"/>
        <c:crosses val="autoZero"/>
        <c:crossBetween val="between"/>
      </c:valAx>
      <c:valAx>
        <c:axId val="343164592"/>
        <c:scaling>
          <c:orientation val="minMax"/>
          <c:max val="0.1"/>
          <c:min val="-0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i="1"/>
                  <a:t>Průměrný roční přírůstek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2240"/>
        <c:crosses val="max"/>
        <c:crossBetween val="between"/>
      </c:valAx>
      <c:catAx>
        <c:axId val="34316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164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523904720755115E-2"/>
          <c:y val="0.91365626765008801"/>
          <c:w val="0.67886977886977884"/>
          <c:h val="6.5182564204790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baseline="0">
                <a:effectLst/>
              </a:rPr>
              <a:t>Závažné následky nehod </a:t>
            </a:r>
            <a:r>
              <a:rPr lang="cs-CZ"/>
              <a:t>dle </a:t>
            </a:r>
            <a:r>
              <a:rPr lang="cs-CZ" u="sng"/>
              <a:t>kategorie viníka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595654351559864E-2"/>
          <c:y val="7.8348119983100969E-2"/>
          <c:w val="0.86580564100249136"/>
          <c:h val="0.70777671327205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'V-Kategorie'!$B$34</c:f>
              <c:strCache>
                <c:ptCount val="1"/>
                <c:pt idx="0">
                  <c:v>Usmrceno - poměr v období 2011-2018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'V-Kategorie'!$C$30:$I$30</c:f>
              <c:strCache>
                <c:ptCount val="7"/>
                <c:pt idx="0">
                  <c:v>Řidič osobního vozidla</c:v>
                </c:pt>
                <c:pt idx="1">
                  <c:v>Řidič nákladního vozidla</c:v>
                </c:pt>
                <c:pt idx="2">
                  <c:v>Řidič motocyklu</c:v>
                </c:pt>
                <c:pt idx="3">
                  <c:v>Cyklista</c:v>
                </c:pt>
                <c:pt idx="4">
                  <c:v>Chodec</c:v>
                </c:pt>
                <c:pt idx="5">
                  <c:v>Ostatní vozidla</c:v>
                </c:pt>
                <c:pt idx="6">
                  <c:v>CELKEM</c:v>
                </c:pt>
              </c:strCache>
            </c:strRef>
          </c:cat>
          <c:val>
            <c:numRef>
              <c:f>'V-Kategorie'!$C$34:$G$34</c:f>
              <c:numCache>
                <c:formatCode>0%</c:formatCode>
                <c:ptCount val="5"/>
                <c:pt idx="0">
                  <c:v>0.69526627218934911</c:v>
                </c:pt>
                <c:pt idx="1">
                  <c:v>0.12510566356720204</c:v>
                </c:pt>
                <c:pt idx="2">
                  <c:v>8.0515638207945897E-2</c:v>
                </c:pt>
                <c:pt idx="3">
                  <c:v>4.3533389687235843E-2</c:v>
                </c:pt>
                <c:pt idx="4">
                  <c:v>3.3601014370245139E-2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8-4A28-BB35-6E970894A9FD}"/>
            </c:ext>
          </c:extLst>
        </c:ser>
        <c:ser>
          <c:idx val="1"/>
          <c:order val="1"/>
          <c:tx>
            <c:strRef>
              <c:f>'V-Kategorie'!$B$35</c:f>
              <c:strCache>
                <c:ptCount val="1"/>
                <c:pt idx="0">
                  <c:v>Těžce zraněno - poměr v období 2011-2018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'V-Kategorie'!$C$30:$I$30</c:f>
              <c:strCache>
                <c:ptCount val="7"/>
                <c:pt idx="0">
                  <c:v>Řidič osobního vozidla</c:v>
                </c:pt>
                <c:pt idx="1">
                  <c:v>Řidič nákladního vozidla</c:v>
                </c:pt>
                <c:pt idx="2">
                  <c:v>Řidič motocyklu</c:v>
                </c:pt>
                <c:pt idx="3">
                  <c:v>Cyklista</c:v>
                </c:pt>
                <c:pt idx="4">
                  <c:v>Chodec</c:v>
                </c:pt>
                <c:pt idx="5">
                  <c:v>Ostatní vozidla</c:v>
                </c:pt>
                <c:pt idx="6">
                  <c:v>CELKEM</c:v>
                </c:pt>
              </c:strCache>
            </c:strRef>
          </c:cat>
          <c:val>
            <c:numRef>
              <c:f>'V-Kategorie'!$C$35:$G$35</c:f>
              <c:numCache>
                <c:formatCode>0%</c:formatCode>
                <c:ptCount val="5"/>
                <c:pt idx="0">
                  <c:v>0.62304753614778274</c:v>
                </c:pt>
                <c:pt idx="1">
                  <c:v>8.5545722713864306E-2</c:v>
                </c:pt>
                <c:pt idx="2">
                  <c:v>0.11204603704241017</c:v>
                </c:pt>
                <c:pt idx="3">
                  <c:v>9.8215581024227477E-2</c:v>
                </c:pt>
                <c:pt idx="4">
                  <c:v>5.653078001837613E-2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48-4A28-BB35-6E970894A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163416"/>
        <c:axId val="343165768"/>
      </c:barChart>
      <c:barChart>
        <c:barDir val="col"/>
        <c:grouping val="clustered"/>
        <c:varyColors val="0"/>
        <c:ser>
          <c:idx val="2"/>
          <c:order val="2"/>
          <c:tx>
            <c:strRef>
              <c:f>'V-Kategorie'!$B$44</c:f>
              <c:strCache>
                <c:ptCount val="1"/>
                <c:pt idx="0">
                  <c:v>Usmrceno - průměrná roční změna v období 2011-2018</c:v>
                </c:pt>
              </c:strCache>
            </c:strRef>
          </c:tx>
          <c:spPr>
            <a:noFill/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'V-Kategorie'!$C$30:$I$30</c:f>
              <c:strCache>
                <c:ptCount val="7"/>
                <c:pt idx="0">
                  <c:v>Řidič osobního vozidla</c:v>
                </c:pt>
                <c:pt idx="1">
                  <c:v>Řidič nákladního vozidla</c:v>
                </c:pt>
                <c:pt idx="2">
                  <c:v>Řidič motocyklu</c:v>
                </c:pt>
                <c:pt idx="3">
                  <c:v>Cyklista</c:v>
                </c:pt>
                <c:pt idx="4">
                  <c:v>Chodec</c:v>
                </c:pt>
                <c:pt idx="5">
                  <c:v>Ostatní vozidla</c:v>
                </c:pt>
                <c:pt idx="6">
                  <c:v>CELKEM</c:v>
                </c:pt>
              </c:strCache>
            </c:strRef>
          </c:cat>
          <c:val>
            <c:numRef>
              <c:f>'V-Kategorie'!$C$44:$G$44</c:f>
              <c:numCache>
                <c:formatCode>0.0%</c:formatCode>
                <c:ptCount val="5"/>
                <c:pt idx="0">
                  <c:v>-4.3724610168240918E-2</c:v>
                </c:pt>
                <c:pt idx="1">
                  <c:v>-3.9048501147716075E-2</c:v>
                </c:pt>
                <c:pt idx="2">
                  <c:v>2.2522979019843348E-3</c:v>
                </c:pt>
                <c:pt idx="3">
                  <c:v>-2.4718523278442484E-2</c:v>
                </c:pt>
                <c:pt idx="4">
                  <c:v>-1.9603329431190586E-2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48-4A28-BB35-6E970894A9FD}"/>
            </c:ext>
          </c:extLst>
        </c:ser>
        <c:ser>
          <c:idx val="3"/>
          <c:order val="3"/>
          <c:tx>
            <c:strRef>
              <c:f>'V-Kategorie'!$B$45</c:f>
              <c:strCache>
                <c:ptCount val="1"/>
                <c:pt idx="0">
                  <c:v>Těžce zraněno - průměrná roční změna v období 2011-2018</c:v>
                </c:pt>
              </c:strCache>
            </c:strRef>
          </c:tx>
          <c:spPr>
            <a:noFill/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'V-Kategorie'!$C$30:$I$30</c:f>
              <c:strCache>
                <c:ptCount val="7"/>
                <c:pt idx="0">
                  <c:v>Řidič osobního vozidla</c:v>
                </c:pt>
                <c:pt idx="1">
                  <c:v>Řidič nákladního vozidla</c:v>
                </c:pt>
                <c:pt idx="2">
                  <c:v>Řidič motocyklu</c:v>
                </c:pt>
                <c:pt idx="3">
                  <c:v>Cyklista</c:v>
                </c:pt>
                <c:pt idx="4">
                  <c:v>Chodec</c:v>
                </c:pt>
                <c:pt idx="5">
                  <c:v>Ostatní vozidla</c:v>
                </c:pt>
                <c:pt idx="6">
                  <c:v>CELKEM</c:v>
                </c:pt>
              </c:strCache>
            </c:strRef>
          </c:cat>
          <c:val>
            <c:numRef>
              <c:f>'V-Kategorie'!$C$45:$G$45</c:f>
              <c:numCache>
                <c:formatCode>0.0%</c:formatCode>
                <c:ptCount val="5"/>
                <c:pt idx="0">
                  <c:v>-3.393573911019987E-2</c:v>
                </c:pt>
                <c:pt idx="1">
                  <c:v>-3.3134580812284042E-2</c:v>
                </c:pt>
                <c:pt idx="2">
                  <c:v>-4.8643298074584451E-2</c:v>
                </c:pt>
                <c:pt idx="3">
                  <c:v>-3.1006988403907809E-2</c:v>
                </c:pt>
                <c:pt idx="4">
                  <c:v>-5.8649807765772111E-2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48-4A28-BB35-6E970894A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165376"/>
        <c:axId val="343163808"/>
      </c:barChart>
      <c:catAx>
        <c:axId val="343163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Kategorie</a:t>
                </a:r>
              </a:p>
            </c:rich>
          </c:tx>
          <c:layout>
            <c:manualLayout>
              <c:xMode val="edge"/>
              <c:yMode val="edge"/>
              <c:x val="0.47082311432382418"/>
              <c:y val="0.84785470526543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5768"/>
        <c:crosses val="autoZero"/>
        <c:auto val="1"/>
        <c:lblAlgn val="ctr"/>
        <c:lblOffset val="100"/>
        <c:noMultiLvlLbl val="0"/>
      </c:catAx>
      <c:valAx>
        <c:axId val="343165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Poměr na všech usmrcených/těžce zraněných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3416"/>
        <c:crosses val="autoZero"/>
        <c:crossBetween val="between"/>
      </c:valAx>
      <c:valAx>
        <c:axId val="343163808"/>
        <c:scaling>
          <c:orientation val="minMax"/>
          <c:max val="0.1"/>
          <c:min val="-0.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i="1"/>
                  <a:t>Průměrný roční přírůstek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165376"/>
        <c:crosses val="max"/>
        <c:crossBetween val="between"/>
      </c:valAx>
      <c:catAx>
        <c:axId val="34316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163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76199382811231E-2"/>
          <c:y val="0.8989100811638393"/>
          <c:w val="0.82510661124917628"/>
          <c:h val="6.5182564204790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0.69491</cdr:x>
      <cdr:y>0.95683</cdr:y>
    </cdr:from>
    <cdr:to>
      <cdr:x>1</cdr:x>
      <cdr:y>1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6456556" y="5741685"/>
          <a:ext cx="2834649" cy="25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Zdroj vstupních dat: ŘSDP PP ČR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; 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Copyright © BESIP/CDV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0.07713</cdr:x>
      <cdr:y>0.12322</cdr:y>
    </cdr:from>
    <cdr:to>
      <cdr:x>0.10669</cdr:x>
      <cdr:y>0.18296</cdr:y>
    </cdr:to>
    <cdr:pic>
      <cdr:nvPicPr>
        <cdr:cNvPr id="4" name="Obrázek 3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50" y="741362"/>
          <a:ext cx="274955" cy="35941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0.69534</cdr:x>
      <cdr:y>0.95686</cdr:y>
    </cdr:from>
    <cdr:to>
      <cdr:x>1</cdr:x>
      <cdr:y>1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6469765" y="5746671"/>
          <a:ext cx="2834656" cy="259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Zdroj vstupních dat: ŘSDP PP ČR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; 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Copyright © BESIP/CDV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0.93367</cdr:y>
    </cdr:from>
    <cdr:to>
      <cdr:x>0.30466</cdr:x>
      <cdr:y>1</cdr:y>
    </cdr:to>
    <cdr:sp macro="" textlink="">
      <cdr:nvSpPr>
        <cdr:cNvPr id="6" name="TextovéPole 1"/>
        <cdr:cNvSpPr txBox="1"/>
      </cdr:nvSpPr>
      <cdr:spPr>
        <a:xfrm xmlns:a="http://schemas.openxmlformats.org/drawingml/2006/main">
          <a:off x="0" y="5613400"/>
          <a:ext cx="2836884" cy="398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* realita 2011-2018 + kvalifikovaný odhad 2019-2020</a:t>
          </a:r>
        </a:p>
        <a:p xmlns:a="http://schemas.openxmlformats.org/drawingml/2006/main">
          <a:pPr algn="l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** Strategické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 cíle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 Strategie BESIP 2021-2030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0.85466</cdr:x>
      <cdr:y>0.12463</cdr:y>
    </cdr:from>
    <cdr:to>
      <cdr:x>0.89098</cdr:x>
      <cdr:y>0.19415</cdr:y>
    </cdr:to>
    <cdr:pic>
      <cdr:nvPicPr>
        <cdr:cNvPr id="7" name="Obrázek 6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828556" y="644253"/>
          <a:ext cx="290195" cy="3594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0.89821</cdr:x>
      <cdr:y>0.12579</cdr:y>
    </cdr:from>
    <cdr:to>
      <cdr:x>0.96593</cdr:x>
      <cdr:y>0.19531</cdr:y>
    </cdr:to>
    <cdr:pic>
      <cdr:nvPicPr>
        <cdr:cNvPr id="8" name="Obrázek 7"/>
        <cdr:cNvPicPr/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6538" y="650260"/>
          <a:ext cx="541020" cy="35941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0.69533</cdr:x>
      <cdr:y>0.95696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469371" y="5760735"/>
          <a:ext cx="2834649" cy="25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Zdroj vstupních dat (1993-2018): ŘSDP PP ČR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; 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Copyright © BESIP/CDV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0.69533</cdr:x>
      <cdr:y>0.95696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469371" y="5760735"/>
          <a:ext cx="2834649" cy="25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Zdroj vstupních dat (1993-2018): ŘSDP PP ČR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; 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Copyright © BESIP/CDV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0.69558</cdr:x>
      <cdr:y>0.95691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476984" y="5753088"/>
          <a:ext cx="2834656" cy="259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Zdroj vstupních dat: ŘSDP PP ČR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; 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Copyright © BESIP/CDV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0.69558</cdr:x>
      <cdr:y>0.95691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476984" y="5753088"/>
          <a:ext cx="2834656" cy="259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Zdroj vstupních dat: ŘSDP PP ČR</a:t>
          </a:r>
          <a:r>
            <a:rPr lang="cs-CZ" sz="900" b="0" i="1" baseline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; </a:t>
          </a:r>
          <a:r>
            <a:rPr lang="cs-CZ" sz="900" b="0" i="1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Copyright © BESIP/CDV</a:t>
          </a:r>
          <a:endParaRPr lang="cs-CZ" sz="900" b="0" i="1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92CB-C71C-4E0F-B857-DB371581E2C8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B018-714C-4EAE-82A1-4CF3668BB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1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FD3-819D-4892-9D7E-93FCEE2E023A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06A1-B38E-4B37-ABD8-F699EC824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1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41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2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79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34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7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3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 nejzásadnějšímu poklesu fatálních následků dopravních nehod bylo evidováno v Karlovarském kraji 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(-59,7 %), hl. m. Praze (-54,6 %) a v Olomouckém kraji (-53,8 %), naopak za nejméně uspokojivé poklesy fatalit lze označit Plzeňský kraj (-36,5 %), Pardubický kraj (-39,4 %) a Jihočeský kraj (-40,6 %).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 nejzásadnějšímu poklesu v oblasti těžce zraněných osob došlo v Karlovarském kraji (-54,7 %), Olomouckém kraji (-53,1 %) a hl. m. Praze (-49,1 %), za méně uspokojivé poklesy pak lze označit situaci v Jihomoravském kraji (-25,3 %), ve Zlínském kraji (-28,4 %) a také v Jihočeském kraji (-34,4 %).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54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tuto</a:t>
            </a:r>
            <a:r>
              <a:rPr lang="cs-CZ" baseline="0" dirty="0" smtClean="0"/>
              <a:t> chvíli je dokončená analytická část, která krom strategických cílů (U a TZ) obsahuje také nově strukturované klíčové ukazatele – detaily dále v prezentaci…</a:t>
            </a:r>
            <a:endParaRPr lang="cs-CZ" baseline="0" dirty="0"/>
          </a:p>
          <a:p>
            <a:r>
              <a:rPr lang="cs-CZ" baseline="0" dirty="0" smtClean="0"/>
              <a:t>RV je příležitostí pro zapojení klíčových subjektů do další fáze - realizační program bude tvořen na základě podnětů z ORP, krajů, asociací. SMO, ŘSD, rezortů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69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68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27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31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48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32B3-CD99-4D4F-8952-FC01308109FF}" type="datetimeFigureOut">
              <a:rPr lang="cs-CZ" smtClean="0"/>
              <a:pPr/>
              <a:t>01.10.2019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hyperlink" Target="https://www.ibesip.cz/Akce-a-kampane/Kampane/VIDIS-SKVE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s://youtu.be/f4VDilpwjJ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s://www.vyzkumnehod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www.cdv.cz/hloubkova-analyza-dopravnich-neho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053984"/>
            <a:ext cx="12192000" cy="1751280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9376" y="2564904"/>
            <a:ext cx="1137726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ADEA"/>
                </a:solidFill>
              </a:rPr>
              <a:t>Strategie BESIP 2021-2030 </a:t>
            </a:r>
            <a:endParaRPr lang="cs-CZ" sz="3600" b="1" dirty="0">
              <a:solidFill>
                <a:srgbClr val="00ADEA"/>
              </a:solidFill>
            </a:endParaRPr>
          </a:p>
          <a:p>
            <a:r>
              <a:rPr lang="cs-CZ" sz="2800" dirty="0" smtClean="0">
                <a:solidFill>
                  <a:srgbClr val="00ADEA"/>
                </a:solidFill>
              </a:rPr>
              <a:t>Aktivity SO BESIP MD směřující k následující dekádě</a:t>
            </a:r>
            <a:endParaRPr lang="cs-CZ" sz="2800" dirty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56448" y="4237126"/>
            <a:ext cx="608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>
                <a:solidFill>
                  <a:prstClr val="white"/>
                </a:solidFill>
              </a:rPr>
              <a:t>Mgr. Tomáš </a:t>
            </a:r>
            <a:r>
              <a:rPr lang="cs-CZ" sz="3600" b="1" dirty="0" err="1">
                <a:solidFill>
                  <a:prstClr val="white"/>
                </a:solidFill>
              </a:rPr>
              <a:t>Neřold</a:t>
            </a:r>
            <a:r>
              <a:rPr lang="cs-CZ" sz="3600" b="1" dirty="0">
                <a:solidFill>
                  <a:prstClr val="white"/>
                </a:solidFill>
              </a:rPr>
              <a:t> M.A.</a:t>
            </a:r>
          </a:p>
          <a:p>
            <a:pPr lvl="0"/>
            <a:r>
              <a:rPr lang="cs-CZ" sz="2400" dirty="0" smtClean="0">
                <a:solidFill>
                  <a:prstClr val="white"/>
                </a:solidFill>
              </a:rPr>
              <a:t>Vedoucí Samostatného </a:t>
            </a:r>
            <a:r>
              <a:rPr lang="cs-CZ" sz="2400" dirty="0">
                <a:solidFill>
                  <a:prstClr val="white"/>
                </a:solidFill>
              </a:rPr>
              <a:t>oddělení BESIP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</a:t>
            </a:r>
            <a:r>
              <a:rPr lang="cs-CZ" sz="2400" dirty="0" smtClean="0">
                <a:solidFill>
                  <a:prstClr val="white"/>
                </a:solidFill>
              </a:rPr>
              <a:t>dopravy</a:t>
            </a:r>
            <a:endParaRPr lang="cs-CZ" sz="1400" dirty="0">
              <a:solidFill>
                <a:prstClr val="white"/>
              </a:solidFill>
            </a:endParaRPr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2" y="476672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C81470C4-013C-4095-BF90-317868839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72"/>
              </p:ext>
            </p:extLst>
          </p:nvPr>
        </p:nvGraphicFramePr>
        <p:xfrm>
          <a:off x="4007769" y="1189049"/>
          <a:ext cx="8064896" cy="521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Příklad podkladů pro „Novou“ Strategii – praxe viníků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07368" y="1455274"/>
            <a:ext cx="3600400" cy="4609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FF0000"/>
                </a:solidFill>
              </a:rPr>
              <a:t>V období 2011-2018 bylo vinou řidičů s praxí do 5 let usmrceno 28 % a těžce zraněno 30 % osob</a:t>
            </a: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00ADEA"/>
                </a:solidFill>
              </a:rPr>
              <a:t>U řidičů s praxí 1-2 roky byl evidován nejpozitivnější pokles závažných následků</a:t>
            </a: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00ADEA"/>
                </a:solidFill>
              </a:rPr>
              <a:t>Naopak </a:t>
            </a:r>
            <a:r>
              <a:rPr lang="cs-CZ" sz="1800" b="1" dirty="0" smtClean="0">
                <a:solidFill>
                  <a:srgbClr val="FF0000"/>
                </a:solidFill>
              </a:rPr>
              <a:t>negativní bilance </a:t>
            </a:r>
            <a:r>
              <a:rPr lang="cs-CZ" sz="1800" dirty="0" smtClean="0">
                <a:solidFill>
                  <a:srgbClr val="FF0000"/>
                </a:solidFill>
              </a:rPr>
              <a:t>byla evidována u řidičů s praxí nad 30 let</a:t>
            </a:r>
            <a:r>
              <a:rPr lang="cs-CZ" sz="1800" dirty="0" smtClean="0">
                <a:solidFill>
                  <a:srgbClr val="00ADEA"/>
                </a:solidFill>
              </a:rPr>
              <a:t>, kde dochází každoročně </a:t>
            </a:r>
            <a:br>
              <a:rPr lang="cs-CZ" sz="1800" dirty="0" smtClean="0">
                <a:solidFill>
                  <a:srgbClr val="00ADEA"/>
                </a:solidFill>
              </a:rPr>
            </a:br>
            <a:r>
              <a:rPr lang="cs-CZ" sz="1800" dirty="0" smtClean="0">
                <a:solidFill>
                  <a:srgbClr val="00ADEA"/>
                </a:solidFill>
              </a:rPr>
              <a:t>k nárůstu jak usmrcených, tak těžce zraněných osob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583832" y="4149080"/>
            <a:ext cx="2880320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0560496" y="1628800"/>
            <a:ext cx="896173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15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65CFAF9-6A3C-4BCC-809F-B630F4162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77950"/>
              </p:ext>
            </p:extLst>
          </p:nvPr>
        </p:nvGraphicFramePr>
        <p:xfrm>
          <a:off x="3938872" y="1238458"/>
          <a:ext cx="7989776" cy="516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Příklad podkladů pro „Novou“ Strategii – kategorie viníků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07368" y="1455274"/>
            <a:ext cx="3600400" cy="4609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FF0000"/>
                </a:solidFill>
              </a:rPr>
              <a:t>7 z 10 usmrcených osob vinou řidičů osobních vozidel!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Motocyklisté</a:t>
            </a:r>
            <a:r>
              <a:rPr lang="cs-CZ" sz="1800" dirty="0" smtClean="0">
                <a:solidFill>
                  <a:srgbClr val="00ADEA"/>
                </a:solidFill>
              </a:rPr>
              <a:t> – stagnace počtu usmrcených vinou motocyklistů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0ADEA"/>
                </a:solidFill>
              </a:rPr>
              <a:t>Cyklisté</a:t>
            </a:r>
            <a:r>
              <a:rPr lang="cs-CZ" sz="1800" dirty="0">
                <a:solidFill>
                  <a:srgbClr val="00ADEA"/>
                </a:solidFill>
              </a:rPr>
              <a:t> – </a:t>
            </a:r>
            <a:r>
              <a:rPr lang="cs-CZ" sz="1800" dirty="0" smtClean="0">
                <a:solidFill>
                  <a:srgbClr val="00ADEA"/>
                </a:solidFill>
              </a:rPr>
              <a:t>velmi mírná průměrná roční změna jak v oblasti usmrcených, tak těžce zraněných vinou cyklistů</a:t>
            </a:r>
            <a:endParaRPr lang="cs-CZ" sz="1800" dirty="0">
              <a:solidFill>
                <a:srgbClr val="00ADEA"/>
              </a:solidFill>
            </a:endParaRPr>
          </a:p>
          <a:p>
            <a:pPr>
              <a:lnSpc>
                <a:spcPct val="150000"/>
              </a:lnSpc>
            </a:pPr>
            <a:endParaRPr lang="cs-CZ" sz="1800" dirty="0" smtClean="0">
              <a:solidFill>
                <a:srgbClr val="00ADEA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511824" y="2420888"/>
            <a:ext cx="1296144" cy="3312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7415574" y="1654639"/>
            <a:ext cx="1036372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03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„Zbytečná“ úmrtí / těžká zranění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5" y="1455274"/>
            <a:ext cx="11378159" cy="4609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Chodci: </a:t>
            </a:r>
            <a:r>
              <a:rPr lang="cs-CZ" sz="1800" b="1" dirty="0" smtClean="0">
                <a:solidFill>
                  <a:srgbClr val="FF0000"/>
                </a:solidFill>
              </a:rPr>
              <a:t>VIDITELNOST!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ADEA"/>
                </a:solidFill>
              </a:rPr>
              <a:t>58 % chodců bylo usmrceno v noci (pozn. v období 2005-2018)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Cyklisté: </a:t>
            </a:r>
            <a:r>
              <a:rPr lang="cs-CZ" sz="1800" b="1" dirty="0" smtClean="0">
                <a:solidFill>
                  <a:srgbClr val="FF0000"/>
                </a:solidFill>
              </a:rPr>
              <a:t>PŘÍLBY!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ADEA"/>
                </a:solidFill>
              </a:rPr>
              <a:t>84 % usmrcených, 73 % těžce zraněných a 71 % lehce zraněných cyklistů nemělo přílbu (pozn. období 2009-2018)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ADEA"/>
                </a:solidFill>
              </a:rPr>
              <a:t>Dle studie „</a:t>
            </a:r>
            <a:r>
              <a:rPr lang="en-US" sz="1600" dirty="0" smtClean="0">
                <a:solidFill>
                  <a:srgbClr val="00ADEA"/>
                </a:solidFill>
              </a:rPr>
              <a:t>Cycling </a:t>
            </a:r>
            <a:r>
              <a:rPr lang="en-US" sz="1600" dirty="0">
                <a:solidFill>
                  <a:srgbClr val="00ADEA"/>
                </a:solidFill>
              </a:rPr>
              <a:t>fatalities: When a helmet is useless and when it might save your </a:t>
            </a:r>
            <a:r>
              <a:rPr lang="en-US" sz="1600" dirty="0" smtClean="0">
                <a:solidFill>
                  <a:srgbClr val="00ADEA"/>
                </a:solidFill>
              </a:rPr>
              <a:t>life</a:t>
            </a:r>
            <a:r>
              <a:rPr lang="cs-CZ" sz="1600" dirty="0" smtClean="0">
                <a:solidFill>
                  <a:srgbClr val="00ADEA"/>
                </a:solidFill>
              </a:rPr>
              <a:t>“, na které participovalo CDV, </a:t>
            </a:r>
            <a:r>
              <a:rPr lang="cs-CZ" sz="1600" b="1" dirty="0" smtClean="0">
                <a:solidFill>
                  <a:srgbClr val="00ADEA"/>
                </a:solidFill>
              </a:rPr>
              <a:t>by 37 % usmrcených cyklistů v případě použití přílby přežilo!</a:t>
            </a:r>
            <a:r>
              <a:rPr lang="cs-CZ" sz="1600" dirty="0" smtClean="0">
                <a:solidFill>
                  <a:srgbClr val="00ADEA"/>
                </a:solidFill>
              </a:rPr>
              <a:t> (pozn. zkoumáno 119 cyklistů, kteří byli usmrceni v období 1995-2013 </a:t>
            </a:r>
            <a:br>
              <a:rPr lang="cs-CZ" sz="1600" dirty="0" smtClean="0">
                <a:solidFill>
                  <a:srgbClr val="00ADEA"/>
                </a:solidFill>
              </a:rPr>
            </a:br>
            <a:r>
              <a:rPr lang="cs-CZ" sz="1600" dirty="0" smtClean="0">
                <a:solidFill>
                  <a:srgbClr val="00ADEA"/>
                </a:solidFill>
              </a:rPr>
              <a:t>a nepoužili přilbu)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Motocyklisté: </a:t>
            </a:r>
            <a:r>
              <a:rPr lang="cs-CZ" sz="1800" b="1" dirty="0" smtClean="0">
                <a:solidFill>
                  <a:srgbClr val="FF0000"/>
                </a:solidFill>
              </a:rPr>
              <a:t>RYCHLOST!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ADEA"/>
                </a:solidFill>
              </a:rPr>
              <a:t>V roce 2018 30 % usmrcených a 23 % těžce zraněných motocyklistů vlivem nepřizpůsobení rychlost</a:t>
            </a:r>
            <a:r>
              <a:rPr lang="cs-CZ" sz="1800" dirty="0" smtClean="0">
                <a:solidFill>
                  <a:srgbClr val="00ADEA"/>
                </a:solidFill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Pasažéři ve vozidlech: </a:t>
            </a:r>
            <a:r>
              <a:rPr lang="cs-CZ" sz="1800" b="1" dirty="0" smtClean="0">
                <a:solidFill>
                  <a:srgbClr val="FF0000"/>
                </a:solidFill>
              </a:rPr>
              <a:t>BEZPEČNOSTNÍ PÁSY!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00ADEA"/>
                </a:solidFill>
              </a:rPr>
              <a:t>v roce 2018 28,4 % usmrcených řidičů a 21,8 % usmrcených spolujezdců nebylo připoutáno bezpečnostním pásem!!!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939" y="1628800"/>
            <a:ext cx="2467066" cy="1135896"/>
          </a:xfrm>
          <a:prstGeom prst="rect">
            <a:avLst/>
          </a:prstGeom>
        </p:spPr>
      </p:pic>
      <p:pic>
        <p:nvPicPr>
          <p:cNvPr id="12" name="image1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7342" y="4149080"/>
            <a:ext cx="1455058" cy="15715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269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600" b="1" dirty="0" smtClean="0">
                <a:solidFill>
                  <a:schemeClr val="bg1"/>
                </a:solidFill>
              </a:rPr>
              <a:t>Aktuální kampaně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5" y="1455274"/>
            <a:ext cx="11378159" cy="4609079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ADEA"/>
                </a:solidFill>
              </a:rPr>
              <a:t>Nechoď za svůj limit</a:t>
            </a:r>
          </a:p>
          <a:p>
            <a:r>
              <a:rPr lang="cs-CZ" sz="2400" b="1" dirty="0" smtClean="0">
                <a:solidFill>
                  <a:srgbClr val="00ADEA"/>
                </a:solidFill>
              </a:rPr>
              <a:t>Vidíš skvěle?</a:t>
            </a:r>
          </a:p>
          <a:p>
            <a:r>
              <a:rPr lang="cs-CZ" sz="2400" b="1" dirty="0" smtClean="0">
                <a:solidFill>
                  <a:srgbClr val="00ADEA"/>
                </a:solidFill>
              </a:rPr>
              <a:t>Neskákej mi pod kola!</a:t>
            </a:r>
          </a:p>
          <a:p>
            <a:r>
              <a:rPr lang="cs-CZ" sz="2400" dirty="0" smtClean="0">
                <a:solidFill>
                  <a:srgbClr val="00ADEA"/>
                </a:solidFill>
              </a:rPr>
              <a:t>Auto vs. motocykl – spolu nikoliv proti sobě</a:t>
            </a:r>
          </a:p>
          <a:p>
            <a:r>
              <a:rPr lang="cs-CZ" sz="2400" dirty="0" smtClean="0">
                <a:solidFill>
                  <a:srgbClr val="00ADEA"/>
                </a:solidFill>
              </a:rPr>
              <a:t>#</a:t>
            </a:r>
            <a:r>
              <a:rPr lang="cs-CZ" sz="2400" dirty="0" err="1" smtClean="0">
                <a:solidFill>
                  <a:srgbClr val="00ADEA"/>
                </a:solidFill>
              </a:rPr>
              <a:t>nepozornostzabíjí</a:t>
            </a:r>
            <a:endParaRPr lang="cs-CZ" sz="2400" dirty="0" smtClean="0">
              <a:solidFill>
                <a:srgbClr val="00ADEA"/>
              </a:solidFill>
            </a:endParaRPr>
          </a:p>
          <a:p>
            <a:r>
              <a:rPr lang="cs-CZ" sz="2400" dirty="0" smtClean="0">
                <a:solidFill>
                  <a:srgbClr val="00ADEA"/>
                </a:solidFill>
              </a:rPr>
              <a:t>Zpomal – budeš rychlejší</a:t>
            </a:r>
          </a:p>
          <a:p>
            <a:r>
              <a:rPr lang="cs-CZ" sz="2400" dirty="0" smtClean="0">
                <a:solidFill>
                  <a:srgbClr val="00ADEA"/>
                </a:solidFill>
              </a:rPr>
              <a:t>Ulička pro život</a:t>
            </a:r>
          </a:p>
        </p:txBody>
      </p:sp>
      <p:pic>
        <p:nvPicPr>
          <p:cNvPr id="2050" name="Picture 2" descr="https://www.ibesip.cz/Besip/media/Besip/Images/Neskakej-mi-pod-kola_.jpg?ext=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60" y="4746964"/>
            <a:ext cx="2757037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4769157"/>
            <a:ext cx="828673" cy="1512000"/>
          </a:xfrm>
          <a:prstGeom prst="rect">
            <a:avLst/>
          </a:prstGeom>
        </p:spPr>
      </p:pic>
      <p:pic>
        <p:nvPicPr>
          <p:cNvPr id="2052" name="Picture 4" descr="https://www.ibesip.cz/getattachment/Akce-a-kampane/Kampane/Nepijte,-kdyz-ridite/zpomal_budes-rychlejsi_1.jpg?lang=cs-CZ&amp;width=1167&amp;height=602&amp;ext=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2" y="4739944"/>
            <a:ext cx="2931067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ibesip.cz/Besip/media/Besip/Images/Vidis-skvele_2_.jpg?ext=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42" y="4746964"/>
            <a:ext cx="2572163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ibesip.cz/getmedia/46d20217-9344-45c6-8108-96411e537f2b/Limit_kampan?width=1167&amp;height=636&amp;ext=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04" y="1592574"/>
            <a:ext cx="5087401" cy="27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1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052064"/>
            <a:ext cx="12192000" cy="1753200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97424" y="4236166"/>
            <a:ext cx="5509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600" b="1" dirty="0">
                <a:solidFill>
                  <a:prstClr val="white"/>
                </a:solidFill>
              </a:rPr>
              <a:t>Mgr. Tomáš Neřold M.A.</a:t>
            </a:r>
            <a:endParaRPr lang="en-US" sz="3600" b="1" dirty="0">
              <a:solidFill>
                <a:prstClr val="white"/>
              </a:solidFill>
            </a:endParaRPr>
          </a:p>
          <a:p>
            <a:pPr lvl="0" algn="ctr"/>
            <a:r>
              <a:rPr lang="cs-CZ" sz="2400" dirty="0">
                <a:solidFill>
                  <a:prstClr val="white"/>
                </a:solidFill>
              </a:rPr>
              <a:t>+420 602 632 176</a:t>
            </a:r>
            <a:endParaRPr lang="cs-CZ" sz="1400" dirty="0">
              <a:solidFill>
                <a:prstClr val="white"/>
              </a:solidFill>
            </a:endParaRPr>
          </a:p>
          <a:p>
            <a:pPr lvl="0" algn="ctr"/>
            <a:r>
              <a:rPr lang="cs-CZ" sz="2400" dirty="0" smtClean="0">
                <a:solidFill>
                  <a:prstClr val="white"/>
                </a:solidFill>
              </a:rPr>
              <a:t>tomas.nerold@mdcr.cz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872" y="1124745"/>
            <a:ext cx="2016224" cy="1799481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Aktuálně: leden-září 2019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07368" y="1455274"/>
            <a:ext cx="3600400" cy="4609079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rgbClr val="00ADEA"/>
                </a:solidFill>
              </a:rPr>
              <a:t>Dle neoficiálních dat </a:t>
            </a:r>
            <a:r>
              <a:rPr lang="cs-CZ" sz="1800" i="1" dirty="0" smtClean="0">
                <a:solidFill>
                  <a:srgbClr val="00ADEA"/>
                </a:solidFill>
              </a:rPr>
              <a:t>(odhad k 30.9.2019) </a:t>
            </a:r>
            <a:r>
              <a:rPr lang="cs-CZ" sz="1800" dirty="0" smtClean="0">
                <a:solidFill>
                  <a:srgbClr val="00ADEA"/>
                </a:solidFill>
              </a:rPr>
              <a:t>v období leden-září 2019 usmrceno 407 osob</a:t>
            </a:r>
          </a:p>
          <a:p>
            <a:endParaRPr lang="cs-CZ" sz="1800" dirty="0" smtClean="0">
              <a:solidFill>
                <a:srgbClr val="00ADEA"/>
              </a:solidFill>
            </a:endParaRPr>
          </a:p>
          <a:p>
            <a:r>
              <a:rPr lang="cs-CZ" sz="1800" b="1" dirty="0" smtClean="0">
                <a:solidFill>
                  <a:srgbClr val="FF0000"/>
                </a:solidFill>
              </a:rPr>
              <a:t>Předpoklad NSBSP pro rok 2019 v oblasti usmrcených osob překročen již v září</a:t>
            </a:r>
          </a:p>
          <a:p>
            <a:endParaRPr lang="cs-CZ" sz="1800" b="1" dirty="0" smtClean="0">
              <a:solidFill>
                <a:srgbClr val="FF0000"/>
              </a:solidFill>
            </a:endParaRPr>
          </a:p>
          <a:p>
            <a:r>
              <a:rPr lang="cs-CZ" sz="1800" b="1" dirty="0">
                <a:solidFill>
                  <a:srgbClr val="00ADEA"/>
                </a:solidFill>
              </a:rPr>
              <a:t>Stagnace počtu usmrcených </a:t>
            </a:r>
            <a:r>
              <a:rPr lang="cs-CZ" sz="1800" b="1" dirty="0" smtClean="0">
                <a:solidFill>
                  <a:srgbClr val="00ADEA"/>
                </a:solidFill>
              </a:rPr>
              <a:t>osob – totožná bilance s rokem 2018</a:t>
            </a:r>
            <a:r>
              <a:rPr lang="cs-CZ" sz="1800" dirty="0" smtClean="0">
                <a:solidFill>
                  <a:srgbClr val="00ADEA"/>
                </a:solidFill>
              </a:rPr>
              <a:t>, historicky nejméně (367) v uvedeném období v roce 2017</a:t>
            </a:r>
          </a:p>
          <a:p>
            <a:endParaRPr lang="cs-CZ" sz="1800" dirty="0" smtClean="0">
              <a:solidFill>
                <a:srgbClr val="00ADEA"/>
              </a:solidFill>
            </a:endParaRPr>
          </a:p>
          <a:p>
            <a:r>
              <a:rPr lang="cs-CZ" sz="1800" dirty="0" smtClean="0">
                <a:solidFill>
                  <a:srgbClr val="00B050"/>
                </a:solidFill>
              </a:rPr>
              <a:t>Pozitivum: historicky nejméně těžce zraněných osob</a:t>
            </a:r>
            <a:endParaRPr lang="cs-CZ" sz="1800" dirty="0">
              <a:solidFill>
                <a:srgbClr val="00B050"/>
              </a:solidFill>
            </a:endParaRPr>
          </a:p>
        </p:txBody>
      </p:sp>
      <p:graphicFrame>
        <p:nvGraphicFramePr>
          <p:cNvPr id="12" name="Graf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69732"/>
              </p:ext>
            </p:extLst>
          </p:nvPr>
        </p:nvGraphicFramePr>
        <p:xfrm>
          <a:off x="4007767" y="1166748"/>
          <a:ext cx="8064897" cy="527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Srovnání jednotlivých dekád </a:t>
            </a:r>
            <a:r>
              <a:rPr lang="cs-CZ" sz="3200" dirty="0">
                <a:solidFill>
                  <a:schemeClr val="bg1"/>
                </a:solidFill>
              </a:rPr>
              <a:t>(</a:t>
            </a:r>
            <a:r>
              <a:rPr lang="cs-CZ" sz="3200" dirty="0" smtClean="0">
                <a:solidFill>
                  <a:schemeClr val="bg1"/>
                </a:solidFill>
              </a:rPr>
              <a:t>období 1991-2030)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07368" y="1455274"/>
            <a:ext cx="3600400" cy="4609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FF0000"/>
                </a:solidFill>
              </a:rPr>
              <a:t>V období 2011-2020 bude na pozemních komunikacích </a:t>
            </a:r>
            <a:br>
              <a:rPr lang="cs-CZ" sz="1800" dirty="0" smtClean="0">
                <a:solidFill>
                  <a:srgbClr val="FF0000"/>
                </a:solidFill>
              </a:rPr>
            </a:br>
            <a:r>
              <a:rPr lang="cs-CZ" sz="1800" dirty="0" smtClean="0">
                <a:solidFill>
                  <a:srgbClr val="FF0000"/>
                </a:solidFill>
              </a:rPr>
              <a:t>v důsledku dopravních nehod usmrceno přibližně 5 850 a těžce zraněno 26 350 osob</a:t>
            </a:r>
          </a:p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00ADEA"/>
                </a:solidFill>
              </a:rPr>
              <a:t>V předchozí dekádě téměř </a:t>
            </a:r>
            <a:br>
              <a:rPr lang="cs-CZ" sz="1800" dirty="0" smtClean="0">
                <a:solidFill>
                  <a:srgbClr val="00ADEA"/>
                </a:solidFill>
              </a:rPr>
            </a:br>
            <a:r>
              <a:rPr lang="cs-CZ" sz="1800" dirty="0" smtClean="0">
                <a:solidFill>
                  <a:srgbClr val="00ADEA"/>
                </a:solidFill>
              </a:rPr>
              <a:t>o 90 % více usmrcených </a:t>
            </a:r>
            <a:br>
              <a:rPr lang="cs-CZ" sz="1800" dirty="0" smtClean="0">
                <a:solidFill>
                  <a:srgbClr val="00ADEA"/>
                </a:solidFill>
              </a:rPr>
            </a:br>
            <a:r>
              <a:rPr lang="cs-CZ" sz="1800" dirty="0" smtClean="0">
                <a:solidFill>
                  <a:srgbClr val="00ADEA"/>
                </a:solidFill>
              </a:rPr>
              <a:t>a o 2/3 více těžce zraněných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Předpoklad pro období 2021-2030 vychází ze strategických cílů Strategie pro dané období</a:t>
            </a:r>
          </a:p>
        </p:txBody>
      </p:sp>
      <p:graphicFrame>
        <p:nvGraphicFramePr>
          <p:cNvPr id="15" name="Graf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54761"/>
              </p:ext>
            </p:extLst>
          </p:nvPr>
        </p:nvGraphicFramePr>
        <p:xfrm>
          <a:off x="4019972" y="1206992"/>
          <a:ext cx="7989799" cy="516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948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>
                <a:solidFill>
                  <a:schemeClr val="bg1"/>
                </a:solidFill>
              </a:rPr>
              <a:t>Krajské srovnání </a:t>
            </a:r>
            <a:r>
              <a:rPr lang="cs-CZ" sz="2800" dirty="0">
                <a:solidFill>
                  <a:schemeClr val="bg1"/>
                </a:solidFill>
              </a:rPr>
              <a:t>(období let 2011-2018, resp. 2001-2008)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6" y="1150855"/>
            <a:ext cx="11117629" cy="5335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rgbClr val="00ADEA"/>
                </a:solidFill>
              </a:rPr>
              <a:t>V </a:t>
            </a:r>
            <a:r>
              <a:rPr lang="cs-CZ" sz="1800" dirty="0">
                <a:solidFill>
                  <a:srgbClr val="00ADEA"/>
                </a:solidFill>
              </a:rPr>
              <a:t>rámci České republiky došlo v uvedeném období k poklesu počtu usmrcených osob o 47,4 %, </a:t>
            </a:r>
            <a:r>
              <a:rPr lang="cs-CZ" sz="1800" dirty="0" smtClean="0">
                <a:solidFill>
                  <a:srgbClr val="00ADEA"/>
                </a:solidFill>
              </a:rPr>
              <a:t/>
            </a:r>
            <a:br>
              <a:rPr lang="cs-CZ" sz="1800" dirty="0" smtClean="0">
                <a:solidFill>
                  <a:srgbClr val="00ADEA"/>
                </a:solidFill>
              </a:rPr>
            </a:br>
            <a:r>
              <a:rPr lang="cs-CZ" sz="1800" dirty="0" smtClean="0">
                <a:solidFill>
                  <a:srgbClr val="00ADEA"/>
                </a:solidFill>
              </a:rPr>
              <a:t>o </a:t>
            </a:r>
            <a:r>
              <a:rPr lang="cs-CZ" sz="1800" dirty="0">
                <a:solidFill>
                  <a:srgbClr val="00ADEA"/>
                </a:solidFill>
              </a:rPr>
              <a:t>42,2 % pak k poklesu v oblasti těžce zraněných </a:t>
            </a:r>
            <a:r>
              <a:rPr lang="cs-CZ" sz="1800" dirty="0" smtClean="0">
                <a:solidFill>
                  <a:srgbClr val="00ADEA"/>
                </a:solidFill>
              </a:rPr>
              <a:t>osob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00ADEA"/>
                </a:solidFill>
              </a:rPr>
              <a:t>Detaily součástí Informace o plnění NSBSP v roce 2018</a:t>
            </a:r>
            <a:endParaRPr lang="cs-CZ" sz="1800" dirty="0" smtClean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36912"/>
            <a:ext cx="5398678" cy="36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400" y="2636912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Struktura Strategie BESIP 2021-2030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5" y="1268760"/>
            <a:ext cx="11117630" cy="46090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rgbClr val="00ADEA"/>
                </a:solidFill>
              </a:rPr>
              <a:t>Úvod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rgbClr val="00ADEA"/>
                </a:solidFill>
              </a:rPr>
              <a:t>Strategické cíle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00ADEA"/>
                </a:solidFill>
              </a:rPr>
              <a:t>Evropa, Česká republika, kraje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rgbClr val="00ADEA"/>
                </a:solidFill>
              </a:rPr>
              <a:t>Klíčové ukazatele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00ADEA"/>
                </a:solidFill>
              </a:rPr>
              <a:t>Viníci a příčiny, poškození, infrastruktura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Realizační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vouletý cyklus realizačních programů – vazba na FZŠ </a:t>
            </a:r>
            <a:endParaRPr lang="cs-CZ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Ekonomická hlediska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0000"/>
                </a:solidFill>
              </a:rPr>
              <a:t>Ztráty z dopravní nehodovosti, zajištění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Pravidelné informace o plnění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0000"/>
                </a:solidFill>
              </a:rPr>
              <a:t>Měsíčně </a:t>
            </a:r>
            <a:r>
              <a:rPr lang="cs-CZ" sz="2000" dirty="0">
                <a:solidFill>
                  <a:srgbClr val="FF0000"/>
                </a:solidFill>
              </a:rPr>
              <a:t>-</a:t>
            </a:r>
            <a:r>
              <a:rPr lang="cs-CZ" sz="2000" dirty="0" smtClean="0">
                <a:solidFill>
                  <a:srgbClr val="FF0000"/>
                </a:solidFill>
              </a:rPr>
              <a:t> operativa/analytika, ročně - </a:t>
            </a:r>
            <a:r>
              <a:rPr lang="cs-CZ" sz="2000" dirty="0" smtClean="0">
                <a:solidFill>
                  <a:srgbClr val="FF0000"/>
                </a:solidFill>
              </a:rPr>
              <a:t>komplexně</a:t>
            </a:r>
            <a:endParaRPr lang="cs-CZ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cs-CZ" sz="1700" dirty="0">
              <a:solidFill>
                <a:srgbClr val="00ADEA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1654639"/>
            <a:ext cx="2990555" cy="424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Šipka doprava 2"/>
          <p:cNvSpPr/>
          <p:nvPr/>
        </p:nvSpPr>
        <p:spPr>
          <a:xfrm>
            <a:off x="3527194" y="3429283"/>
            <a:ext cx="5544616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2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Vývoj usmrcených osob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6" y="1150855"/>
            <a:ext cx="11117629" cy="5335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FF0000"/>
                </a:solidFill>
              </a:rPr>
              <a:t>Rok 2030: snížení počtu usmrcených osob o 50 % vůči roku 2020</a:t>
            </a:r>
          </a:p>
        </p:txBody>
      </p:sp>
      <p:graphicFrame>
        <p:nvGraphicFramePr>
          <p:cNvPr id="12" name="Graf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95276"/>
              </p:ext>
            </p:extLst>
          </p:nvPr>
        </p:nvGraphicFramePr>
        <p:xfrm>
          <a:off x="479376" y="1654638"/>
          <a:ext cx="11117629" cy="478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Obrázek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92" y="2348880"/>
            <a:ext cx="290195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Vývoj těžce zraněných osob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6" y="1150855"/>
            <a:ext cx="11117629" cy="5335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FF0000"/>
                </a:solidFill>
              </a:rPr>
              <a:t>Rok 2030: snížení počtu těžce zraněných osob o 50 % vůči roku 2020</a:t>
            </a:r>
          </a:p>
        </p:txBody>
      </p:sp>
      <p:graphicFrame>
        <p:nvGraphicFramePr>
          <p:cNvPr id="15" name="Graf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84203"/>
              </p:ext>
            </p:extLst>
          </p:nvPr>
        </p:nvGraphicFramePr>
        <p:xfrm>
          <a:off x="479375" y="1706164"/>
          <a:ext cx="11117629" cy="473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Obrázek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61473"/>
            <a:ext cx="54102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Strategie BESIP 2021-2030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5" y="1455274"/>
            <a:ext cx="11117630" cy="4609079"/>
          </a:xfrm>
        </p:spPr>
        <p:txBody>
          <a:bodyPr>
            <a:noAutofit/>
          </a:bodyPr>
          <a:lstStyle/>
          <a:p>
            <a:r>
              <a:rPr lang="cs-CZ" sz="2200" b="1" dirty="0" smtClean="0">
                <a:solidFill>
                  <a:srgbClr val="00ADEA"/>
                </a:solidFill>
              </a:rPr>
              <a:t>Nový přístup </a:t>
            </a:r>
            <a:r>
              <a:rPr lang="cs-CZ" sz="2200" dirty="0" smtClean="0">
                <a:solidFill>
                  <a:srgbClr val="00ADEA"/>
                </a:solidFill>
              </a:rPr>
              <a:t>s přihlédnutím k vyhodnocení aktuální NSBSP a prioritám EU (zranitelní účastníci silničního provozu, používání bezpečnostních pásů, srážky se stromy apod.)</a:t>
            </a:r>
          </a:p>
          <a:p>
            <a:r>
              <a:rPr lang="cs-CZ" sz="2200" b="1" dirty="0" smtClean="0">
                <a:solidFill>
                  <a:srgbClr val="00ADEA"/>
                </a:solidFill>
              </a:rPr>
              <a:t>Srozumitelný</a:t>
            </a:r>
            <a:r>
              <a:rPr lang="cs-CZ" sz="2200" dirty="0" smtClean="0">
                <a:solidFill>
                  <a:srgbClr val="00ADEA"/>
                </a:solidFill>
              </a:rPr>
              <a:t> </a:t>
            </a:r>
            <a:r>
              <a:rPr lang="cs-CZ" sz="2200" b="1" dirty="0" smtClean="0">
                <a:solidFill>
                  <a:srgbClr val="00ADEA"/>
                </a:solidFill>
              </a:rPr>
              <a:t>dokument</a:t>
            </a:r>
            <a:r>
              <a:rPr lang="cs-CZ" sz="2200" dirty="0" smtClean="0">
                <a:solidFill>
                  <a:srgbClr val="00ADEA"/>
                </a:solidFill>
              </a:rPr>
              <a:t> </a:t>
            </a:r>
            <a:r>
              <a:rPr lang="cs-CZ" sz="2200" dirty="0">
                <a:solidFill>
                  <a:srgbClr val="00ADEA"/>
                </a:solidFill>
              </a:rPr>
              <a:t>s </a:t>
            </a:r>
            <a:r>
              <a:rPr lang="cs-CZ" sz="2200" dirty="0" smtClean="0">
                <a:solidFill>
                  <a:srgbClr val="00ADEA"/>
                </a:solidFill>
              </a:rPr>
              <a:t>jasnou definicí prioritních oblastí a konkrétními návrhy realizačních opatření</a:t>
            </a:r>
          </a:p>
          <a:p>
            <a:r>
              <a:rPr lang="cs-CZ" sz="2200" dirty="0" smtClean="0">
                <a:solidFill>
                  <a:srgbClr val="00ADEA"/>
                </a:solidFill>
              </a:rPr>
              <a:t>Jednoduchá implementace z národní </a:t>
            </a:r>
            <a:r>
              <a:rPr lang="cs-CZ" sz="2200" dirty="0">
                <a:solidFill>
                  <a:srgbClr val="00ADEA"/>
                </a:solidFill>
              </a:rPr>
              <a:t>do </a:t>
            </a:r>
            <a:r>
              <a:rPr lang="cs-CZ" sz="2200" b="1" dirty="0" smtClean="0">
                <a:solidFill>
                  <a:srgbClr val="00ADEA"/>
                </a:solidFill>
              </a:rPr>
              <a:t>krajské úrovně </a:t>
            </a:r>
            <a:r>
              <a:rPr lang="cs-CZ" sz="2200" dirty="0">
                <a:solidFill>
                  <a:srgbClr val="00ADEA"/>
                </a:solidFill>
              </a:rPr>
              <a:t>s důrazem na </a:t>
            </a:r>
            <a:r>
              <a:rPr lang="cs-CZ" sz="2200" b="1" dirty="0">
                <a:solidFill>
                  <a:srgbClr val="00ADEA"/>
                </a:solidFill>
              </a:rPr>
              <a:t>lokalizaci shluků </a:t>
            </a:r>
            <a:r>
              <a:rPr lang="cs-CZ" sz="2200" b="1" dirty="0" smtClean="0">
                <a:solidFill>
                  <a:srgbClr val="00ADEA"/>
                </a:solidFill>
              </a:rPr>
              <a:t>závažných dopravních </a:t>
            </a:r>
            <a:r>
              <a:rPr lang="cs-CZ" sz="2200" b="1" dirty="0">
                <a:solidFill>
                  <a:srgbClr val="00ADEA"/>
                </a:solidFill>
              </a:rPr>
              <a:t>nehod</a:t>
            </a:r>
          </a:p>
          <a:p>
            <a:r>
              <a:rPr lang="cs-CZ" sz="2200" dirty="0" smtClean="0">
                <a:solidFill>
                  <a:srgbClr val="00ADEA"/>
                </a:solidFill>
              </a:rPr>
              <a:t>Potvrzení </a:t>
            </a:r>
            <a:r>
              <a:rPr lang="cs-CZ" sz="2200" b="1" dirty="0" smtClean="0">
                <a:solidFill>
                  <a:srgbClr val="00ADEA"/>
                </a:solidFill>
              </a:rPr>
              <a:t>VIZE NULA</a:t>
            </a:r>
          </a:p>
          <a:p>
            <a:r>
              <a:rPr lang="cs-CZ" sz="2200" dirty="0" smtClean="0">
                <a:solidFill>
                  <a:srgbClr val="00ADEA"/>
                </a:solidFill>
              </a:rPr>
              <a:t>Aplikace výsledků </a:t>
            </a:r>
            <a:r>
              <a:rPr lang="cs-CZ" sz="2200" b="1" dirty="0" smtClean="0">
                <a:solidFill>
                  <a:srgbClr val="00ADEA"/>
                </a:solidFill>
              </a:rPr>
              <a:t>hloubkové analýzy dopravních nehod</a:t>
            </a:r>
          </a:p>
          <a:p>
            <a:r>
              <a:rPr lang="cs-CZ" sz="2200" b="1" dirty="0" smtClean="0">
                <a:solidFill>
                  <a:srgbClr val="00ADEA"/>
                </a:solidFill>
              </a:rPr>
              <a:t>Sourodé klíčové ukazatele </a:t>
            </a:r>
            <a:r>
              <a:rPr lang="cs-CZ" sz="2200" dirty="0" smtClean="0">
                <a:solidFill>
                  <a:srgbClr val="00ADEA"/>
                </a:solidFill>
              </a:rPr>
              <a:t>(viníci/poškození, věk/praxe, kategorie účastníků silničního provozu, příčiny závažných nehod atp.)</a:t>
            </a:r>
          </a:p>
          <a:p>
            <a:r>
              <a:rPr lang="cs-CZ" sz="2200" b="1" dirty="0" smtClean="0">
                <a:solidFill>
                  <a:srgbClr val="00ADEA"/>
                </a:solidFill>
              </a:rPr>
              <a:t>Nové výzvy</a:t>
            </a:r>
            <a:r>
              <a:rPr lang="cs-CZ" sz="2200" dirty="0" smtClean="0">
                <a:solidFill>
                  <a:srgbClr val="00ADEA"/>
                </a:solidFill>
              </a:rPr>
              <a:t>: autonomní způsob přepravy, sdílená ekonomika (spolujízda, </a:t>
            </a:r>
            <a:r>
              <a:rPr lang="cs-CZ" sz="2200" dirty="0" err="1" smtClean="0">
                <a:solidFill>
                  <a:srgbClr val="00ADEA"/>
                </a:solidFill>
              </a:rPr>
              <a:t>carsharing</a:t>
            </a:r>
            <a:r>
              <a:rPr lang="cs-CZ" sz="2200" dirty="0" smtClean="0">
                <a:solidFill>
                  <a:srgbClr val="00ADEA"/>
                </a:solidFill>
              </a:rPr>
              <a:t>), </a:t>
            </a:r>
            <a:r>
              <a:rPr lang="cs-CZ" sz="2200" dirty="0" err="1" smtClean="0">
                <a:solidFill>
                  <a:srgbClr val="00ADEA"/>
                </a:solidFill>
              </a:rPr>
              <a:t>elektrokola</a:t>
            </a:r>
            <a:r>
              <a:rPr lang="cs-CZ" sz="2200" dirty="0" smtClean="0">
                <a:solidFill>
                  <a:srgbClr val="00ADEA"/>
                </a:solidFill>
              </a:rPr>
              <a:t> a další</a:t>
            </a:r>
          </a:p>
          <a:p>
            <a:r>
              <a:rPr lang="cs-CZ" sz="2200" b="1" dirty="0" smtClean="0">
                <a:solidFill>
                  <a:srgbClr val="00ADEA"/>
                </a:solidFill>
              </a:rPr>
              <a:t>Provázanost s akčními plány </a:t>
            </a:r>
            <a:r>
              <a:rPr lang="cs-CZ" sz="2200" dirty="0" smtClean="0">
                <a:solidFill>
                  <a:srgbClr val="00ADEA"/>
                </a:solidFill>
              </a:rPr>
              <a:t>zainteresovaných rezortů</a:t>
            </a:r>
            <a:endParaRPr lang="cs-CZ" sz="2200" dirty="0">
              <a:solidFill>
                <a:srgbClr val="00ADEA"/>
              </a:solidFill>
            </a:endParaRPr>
          </a:p>
          <a:p>
            <a:endParaRPr lang="cs-CZ" sz="2200" dirty="0">
              <a:solidFill>
                <a:srgbClr val="00ADEA"/>
              </a:solidFill>
            </a:endParaRPr>
          </a:p>
          <a:p>
            <a:endParaRPr lang="cs-CZ" sz="2200" dirty="0">
              <a:solidFill>
                <a:srgbClr val="00ADEA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500" y="3501008"/>
            <a:ext cx="3030367" cy="6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facebook.com/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twitter.com/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youtube.com/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instagram.com/</a:t>
            </a:r>
            <a:r>
              <a:rPr lang="cs-CZ" b="1" dirty="0" err="1" smtClean="0">
                <a:solidFill>
                  <a:schemeClr val="bg1"/>
                </a:solidFill>
              </a:rPr>
              <a:t>ibesip</a:t>
            </a:r>
            <a:r>
              <a:rPr lang="cs-CZ" dirty="0" smtClean="0">
                <a:solidFill>
                  <a:schemeClr val="bg1"/>
                </a:solidFill>
              </a:rPr>
              <a:t>          www.</a:t>
            </a:r>
            <a:r>
              <a:rPr lang="cs-CZ" b="1" dirty="0" smtClean="0">
                <a:solidFill>
                  <a:schemeClr val="bg1"/>
                </a:solidFill>
              </a:rPr>
              <a:t>ibesip.cz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Klíčové ukazatele Strategie BESIP 2021-2030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79375" y="1340768"/>
            <a:ext cx="9577065" cy="5005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Příčiny </a:t>
            </a:r>
            <a:r>
              <a:rPr lang="cs-CZ" sz="1800" b="1" dirty="0">
                <a:solidFill>
                  <a:srgbClr val="FF0000"/>
                </a:solidFill>
              </a:rPr>
              <a:t>a </a:t>
            </a:r>
            <a:r>
              <a:rPr lang="cs-CZ" sz="1800" b="1" dirty="0" smtClean="0">
                <a:solidFill>
                  <a:srgbClr val="FF0000"/>
                </a:solidFill>
              </a:rPr>
              <a:t>viníci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Hlavní </a:t>
            </a:r>
            <a:r>
              <a:rPr lang="cs-CZ" sz="1500" b="1" dirty="0">
                <a:solidFill>
                  <a:srgbClr val="00ADEA"/>
                </a:solidFill>
              </a:rPr>
              <a:t>příčiny nehod zaviněných řidiči motorových </a:t>
            </a:r>
            <a:r>
              <a:rPr lang="cs-CZ" sz="1500" b="1" dirty="0" smtClean="0">
                <a:solidFill>
                  <a:srgbClr val="00ADEA"/>
                </a:solidFill>
              </a:rPr>
              <a:t>vozidel</a:t>
            </a:r>
          </a:p>
          <a:p>
            <a:pPr lvl="1"/>
            <a:r>
              <a:rPr lang="cs-CZ" sz="1400" i="1" dirty="0" smtClean="0">
                <a:solidFill>
                  <a:srgbClr val="00ADEA"/>
                </a:solidFill>
              </a:rPr>
              <a:t>Nepřiměřená rychlost, Nedání přednosti, Jízda </a:t>
            </a:r>
            <a:r>
              <a:rPr lang="cs-CZ" sz="1400" i="1" dirty="0">
                <a:solidFill>
                  <a:srgbClr val="00ADEA"/>
                </a:solidFill>
              </a:rPr>
              <a:t>po nesprávné straně vozovky, vjetí do </a:t>
            </a:r>
            <a:r>
              <a:rPr lang="cs-CZ" sz="1400" i="1" dirty="0" smtClean="0">
                <a:solidFill>
                  <a:srgbClr val="00ADEA"/>
                </a:solidFill>
              </a:rPr>
              <a:t>protisměru, Řidič </a:t>
            </a:r>
            <a:r>
              <a:rPr lang="cs-CZ" sz="1400" i="1" dirty="0">
                <a:solidFill>
                  <a:srgbClr val="00ADEA"/>
                </a:solidFill>
              </a:rPr>
              <a:t>se plně nevěnoval řízení </a:t>
            </a:r>
            <a:r>
              <a:rPr lang="cs-CZ" sz="1400" i="1" dirty="0" smtClean="0">
                <a:solidFill>
                  <a:srgbClr val="00ADEA"/>
                </a:solidFill>
              </a:rPr>
              <a:t>vozidla, Nezvládnutí </a:t>
            </a:r>
            <a:r>
              <a:rPr lang="cs-CZ" sz="1400" i="1" dirty="0">
                <a:solidFill>
                  <a:srgbClr val="00ADEA"/>
                </a:solidFill>
              </a:rPr>
              <a:t>řízení </a:t>
            </a:r>
            <a:r>
              <a:rPr lang="cs-CZ" sz="1400" i="1" dirty="0" smtClean="0">
                <a:solidFill>
                  <a:srgbClr val="00ADEA"/>
                </a:solidFill>
              </a:rPr>
              <a:t>vozidla, Nesprávné předjíždění, Nedodržení </a:t>
            </a:r>
            <a:r>
              <a:rPr lang="cs-CZ" sz="1400" i="1" dirty="0">
                <a:solidFill>
                  <a:srgbClr val="00ADEA"/>
                </a:solidFill>
              </a:rPr>
              <a:t>bezpečné vzdálenosti za vozidlem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Kategorie </a:t>
            </a:r>
            <a:r>
              <a:rPr lang="cs-CZ" sz="1500" b="1" dirty="0">
                <a:solidFill>
                  <a:srgbClr val="00ADEA"/>
                </a:solidFill>
              </a:rPr>
              <a:t>účastníků silničního provozu</a:t>
            </a:r>
          </a:p>
          <a:p>
            <a:pPr lvl="1"/>
            <a:r>
              <a:rPr lang="cs-CZ" sz="1400" i="1" dirty="0" smtClean="0">
                <a:solidFill>
                  <a:srgbClr val="00ADEA"/>
                </a:solidFill>
              </a:rPr>
              <a:t>Řidiči </a:t>
            </a:r>
            <a:r>
              <a:rPr lang="cs-CZ" sz="1400" i="1" dirty="0">
                <a:solidFill>
                  <a:srgbClr val="00ADEA"/>
                </a:solidFill>
              </a:rPr>
              <a:t>osobních </a:t>
            </a:r>
            <a:r>
              <a:rPr lang="cs-CZ" sz="1400" i="1" dirty="0" smtClean="0">
                <a:solidFill>
                  <a:srgbClr val="00ADEA"/>
                </a:solidFill>
              </a:rPr>
              <a:t>vozidel, Řidiči </a:t>
            </a:r>
            <a:r>
              <a:rPr lang="cs-CZ" sz="1400" i="1" dirty="0">
                <a:solidFill>
                  <a:srgbClr val="00ADEA"/>
                </a:solidFill>
              </a:rPr>
              <a:t>nákladních </a:t>
            </a:r>
            <a:r>
              <a:rPr lang="cs-CZ" sz="1400" i="1" dirty="0" smtClean="0">
                <a:solidFill>
                  <a:srgbClr val="00ADEA"/>
                </a:solidFill>
              </a:rPr>
              <a:t>vozidel, Zranitelní </a:t>
            </a:r>
            <a:r>
              <a:rPr lang="cs-CZ" sz="1400" i="1" dirty="0">
                <a:solidFill>
                  <a:srgbClr val="00ADEA"/>
                </a:solidFill>
              </a:rPr>
              <a:t>účastníci (řidiči motocyklů, cyklisté, chodci)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Věk </a:t>
            </a:r>
            <a:r>
              <a:rPr lang="cs-CZ" sz="1500" b="1" dirty="0">
                <a:solidFill>
                  <a:srgbClr val="00ADEA"/>
                </a:solidFill>
              </a:rPr>
              <a:t>a praxe v řízení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Alkohol </a:t>
            </a:r>
            <a:r>
              <a:rPr lang="cs-CZ" sz="1500" b="1" dirty="0">
                <a:solidFill>
                  <a:srgbClr val="00ADEA"/>
                </a:solidFill>
              </a:rPr>
              <a:t>a jiné návykové látky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Cizí </a:t>
            </a:r>
            <a:r>
              <a:rPr lang="cs-CZ" sz="1500" b="1" dirty="0">
                <a:solidFill>
                  <a:srgbClr val="00ADEA"/>
                </a:solidFill>
              </a:rPr>
              <a:t>státní příslušníci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Registrace </a:t>
            </a:r>
            <a:r>
              <a:rPr lang="cs-CZ" sz="1500" b="1" dirty="0">
                <a:solidFill>
                  <a:srgbClr val="00ADEA"/>
                </a:solidFill>
              </a:rPr>
              <a:t>vozidel (soukromé vs. firemní)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Ujetí </a:t>
            </a:r>
            <a:r>
              <a:rPr lang="cs-CZ" sz="1500" b="1" dirty="0">
                <a:solidFill>
                  <a:srgbClr val="00ADEA"/>
                </a:solidFill>
              </a:rPr>
              <a:t>viníka z místa nehody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Poškození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Kategorie </a:t>
            </a:r>
            <a:r>
              <a:rPr lang="cs-CZ" sz="1500" b="1" dirty="0">
                <a:solidFill>
                  <a:srgbClr val="00ADEA"/>
                </a:solidFill>
              </a:rPr>
              <a:t>účastníků silničního provozu</a:t>
            </a:r>
          </a:p>
          <a:p>
            <a:pPr lvl="1"/>
            <a:r>
              <a:rPr lang="cs-CZ" sz="1400" i="1" dirty="0" smtClean="0">
                <a:solidFill>
                  <a:srgbClr val="00ADEA"/>
                </a:solidFill>
              </a:rPr>
              <a:t>Řidiči </a:t>
            </a:r>
            <a:r>
              <a:rPr lang="cs-CZ" sz="1400" i="1" dirty="0">
                <a:solidFill>
                  <a:srgbClr val="00ADEA"/>
                </a:solidFill>
              </a:rPr>
              <a:t>a spolujezdci (bezpečnostní pásy</a:t>
            </a:r>
            <a:r>
              <a:rPr lang="cs-CZ" sz="1400" i="1" dirty="0" smtClean="0">
                <a:solidFill>
                  <a:srgbClr val="00ADEA"/>
                </a:solidFill>
              </a:rPr>
              <a:t>), Zranitelní </a:t>
            </a:r>
            <a:r>
              <a:rPr lang="cs-CZ" sz="1400" i="1" dirty="0">
                <a:solidFill>
                  <a:srgbClr val="00ADEA"/>
                </a:solidFill>
              </a:rPr>
              <a:t>účastníci (motocyklisté-rychlost, cyklisté-přílby, alkohol, </a:t>
            </a:r>
            <a:r>
              <a:rPr lang="cs-CZ" sz="1400" i="1" dirty="0" err="1">
                <a:solidFill>
                  <a:srgbClr val="00ADEA"/>
                </a:solidFill>
              </a:rPr>
              <a:t>elektrokola</a:t>
            </a:r>
            <a:r>
              <a:rPr lang="cs-CZ" sz="1400" i="1" dirty="0">
                <a:solidFill>
                  <a:srgbClr val="00ADEA"/>
                </a:solidFill>
              </a:rPr>
              <a:t>, chodci-viditelnost)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Věk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Infrastruktura</a:t>
            </a:r>
          </a:p>
          <a:p>
            <a:r>
              <a:rPr lang="cs-CZ" sz="1500" b="1" dirty="0" smtClean="0">
                <a:solidFill>
                  <a:srgbClr val="00ADEA"/>
                </a:solidFill>
              </a:rPr>
              <a:t>Druh komunikace, Směrové poměry, Srážky </a:t>
            </a:r>
            <a:r>
              <a:rPr lang="cs-CZ" sz="1500" b="1" dirty="0">
                <a:solidFill>
                  <a:srgbClr val="00ADEA"/>
                </a:solidFill>
              </a:rPr>
              <a:t>se </a:t>
            </a:r>
            <a:r>
              <a:rPr lang="cs-CZ" sz="1500" b="1" dirty="0" smtClean="0">
                <a:solidFill>
                  <a:srgbClr val="00ADEA"/>
                </a:solidFill>
              </a:rPr>
              <a:t>stromem, Železniční přejezdy</a:t>
            </a:r>
            <a:endParaRPr lang="cs-CZ" sz="1500" b="1" dirty="0">
              <a:solidFill>
                <a:srgbClr val="00ADEA"/>
              </a:solidFill>
            </a:endParaRPr>
          </a:p>
        </p:txBody>
      </p:sp>
      <p:pic>
        <p:nvPicPr>
          <p:cNvPr id="12" name="Obrázek 11" descr="https://www.cdv.cz/image/priprava-mericich-pristroju-pred-setrenim-dopravni-nehody/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10" y="1509591"/>
            <a:ext cx="1486510" cy="111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 descr="https://www.cdv.cz/image/priklady-navrhu-jednoduchych-opatreni-usek-tetcice-kyvalka-sil-ii-394/">
            <a:hlinkClick r:id="rId4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12" y="3042927"/>
            <a:ext cx="1486510" cy="111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14" y="4588761"/>
            <a:ext cx="1486006" cy="14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50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1096</Words>
  <Application>Microsoft Office PowerPoint</Application>
  <PresentationFormat>Širokoúhlá obrazovka</PresentationFormat>
  <Paragraphs>170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Motiv sady Office</vt:lpstr>
      <vt:lpstr>Prezentace aplikace PowerPoint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karel.panek</dc:creator>
  <cp:lastModifiedBy>Neřold Tomáš Mgr. M.A.</cp:lastModifiedBy>
  <cp:revision>521</cp:revision>
  <dcterms:created xsi:type="dcterms:W3CDTF">2013-04-24T13:54:01Z</dcterms:created>
  <dcterms:modified xsi:type="dcterms:W3CDTF">2019-10-01T11:14:01Z</dcterms:modified>
</cp:coreProperties>
</file>