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9" r:id="rId3"/>
    <p:sldId id="290" r:id="rId4"/>
    <p:sldId id="265" r:id="rId5"/>
    <p:sldId id="292" r:id="rId6"/>
    <p:sldId id="266" r:id="rId7"/>
    <p:sldId id="444" r:id="rId8"/>
    <p:sldId id="267" r:id="rId9"/>
    <p:sldId id="262" r:id="rId10"/>
    <p:sldId id="269" r:id="rId11"/>
    <p:sldId id="442" r:id="rId12"/>
    <p:sldId id="440" r:id="rId13"/>
    <p:sldId id="441" r:id="rId14"/>
    <p:sldId id="286" r:id="rId15"/>
    <p:sldId id="282" r:id="rId16"/>
  </p:sldIdLst>
  <p:sldSz cx="12192000" cy="6858000"/>
  <p:notesSz cx="7102475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řold Tomáš Mgr. M.A." initials="NTMM" lastIdx="12" clrIdx="0">
    <p:extLst>
      <p:ext uri="{19B8F6BF-5375-455C-9EA6-DF929625EA0E}">
        <p15:presenceInfo xmlns:p15="http://schemas.microsoft.com/office/powerpoint/2012/main" userId="S-1-5-21-2013546996-1368335440-1734353810-18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B4D45-5A90-F7A5-743E-CE762F3311BD}" v="6" dt="2025-01-09T10:32:30.977"/>
    <p1510:client id="{51618117-0804-477E-AA75-87FB2E95E77E}" v="232" dt="2025-01-09T13:03:31.430"/>
    <p1510:client id="{9D367E0D-8ED3-3BCD-844D-4627CB0742E6}" v="59" dt="2025-01-09T11:13:07.827"/>
    <p1510:client id="{F0B51318-147A-4D8D-9E7B-47F784BD4E3A}" v="639" dt="2025-01-09T11:19:59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75071" autoAdjust="0"/>
  </p:normalViewPr>
  <p:slideViewPr>
    <p:cSldViewPr snapToGrid="0">
      <p:cViewPr>
        <p:scale>
          <a:sx n="50" d="100"/>
          <a:sy n="50" d="100"/>
        </p:scale>
        <p:origin x="2736" y="10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358" y="2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r>
              <a:rPr lang="en-US" sz="5400" b="0" i="0" u="none" strike="noStrike" kern="1200" spc="0" baseline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S</a:t>
            </a:r>
            <a:r>
              <a:rPr lang="cs-CZ" sz="5400" b="0" kern="120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TRUKTURA MENTORŮ PODLE VĚKU </a:t>
            </a:r>
          </a:p>
          <a:p>
            <a:pPr algn="l">
              <a:defRPr b="1">
                <a:latin typeface="Bahnschrift Condensed" panose="020B0502040204020203" pitchFamily="34" charset="0"/>
              </a:defRPr>
            </a:pPr>
            <a:r>
              <a:rPr lang="en-US" sz="3200" b="0" kern="120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(</a:t>
            </a:r>
            <a:r>
              <a:rPr lang="en-US" sz="3200" b="0" kern="1200" err="1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aktivních</a:t>
            </a:r>
            <a:r>
              <a:rPr lang="en-US" sz="3200" b="0" kern="120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 k 31. 12. 2024)</a:t>
            </a:r>
            <a:endParaRPr lang="en-US" sz="4000" b="0" kern="1200">
              <a:solidFill>
                <a:schemeClr val="bg1"/>
              </a:solidFill>
              <a:latin typeface="Bahnschrift Condensed" panose="020B0502040204020203" pitchFamily="34" charset="0"/>
              <a:ea typeface="+mj-ea"/>
              <a:cs typeface="+mj-cs"/>
            </a:endParaRPr>
          </a:p>
        </c:rich>
      </c:tx>
      <c:layout>
        <c:manualLayout>
          <c:xMode val="edge"/>
          <c:yMode val="edge"/>
          <c:x val="7.3817933257295607E-3"/>
          <c:y val="9.46469475092500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Struktura mentorů podle věku (aktivních k 31. 12. 2024)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0F-452B-8E04-EF869BF17F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90F-452B-8E04-EF869BF17F47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0F-452B-8E04-EF869BF17F47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0F-452B-8E04-EF869BF17F47}"/>
              </c:ext>
            </c:extLst>
          </c:dPt>
          <c:dPt>
            <c:idx val="4"/>
            <c:bubble3D val="0"/>
            <c:spPr>
              <a:solidFill>
                <a:srgbClr val="CC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0F-452B-8E04-EF869BF17F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0F-452B-8E04-EF869BF17F4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90F-452B-8E04-EF869BF17F47}"/>
              </c:ext>
            </c:extLst>
          </c:dPt>
          <c:dLbls>
            <c:dLbl>
              <c:idx val="0"/>
              <c:layout>
                <c:manualLayout>
                  <c:x val="3.193501630471246E-2"/>
                  <c:y val="8.9297531846089101E-3"/>
                </c:manualLayout>
              </c:layout>
              <c:tx>
                <c:rich>
                  <a:bodyPr/>
                  <a:lstStyle/>
                  <a:p>
                    <a:fld id="{D438958D-C02F-48A1-86C1-BF68A6C9EAEE}" type="CATEGORYNAME">
                      <a:rPr lang="en-US"/>
                      <a:pPr/>
                      <a:t>[NÁZEV KATEGORIE]</a:t>
                    </a:fld>
                    <a:endParaRPr lang="en-US" baseline="0"/>
                  </a:p>
                  <a:p>
                    <a:r>
                      <a:rPr lang="en-US"/>
                      <a:t>0,8 %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90F-452B-8E04-EF869BF17F47}"/>
                </c:ext>
              </c:extLst>
            </c:dLbl>
            <c:dLbl>
              <c:idx val="1"/>
              <c:layout>
                <c:manualLayout>
                  <c:x val="-2.0062950339213747E-2"/>
                  <c:y val="0.11707469686147738"/>
                </c:manualLayout>
              </c:layout>
              <c:tx>
                <c:rich>
                  <a:bodyPr/>
                  <a:lstStyle/>
                  <a:p>
                    <a:fld id="{4E88D602-A89E-4F40-901C-F4F3C0B410BE}" type="CATEGORYNAME">
                      <a:rPr lang="en-US"/>
                      <a:pPr/>
                      <a:t>[NÁZEV KATEGORIE]</a:t>
                    </a:fld>
                    <a:endParaRPr lang="en-US" baseline="0"/>
                  </a:p>
                  <a:p>
                    <a:r>
                      <a:rPr lang="en-US"/>
                      <a:t>5 %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90F-452B-8E04-EF869BF17F47}"/>
                </c:ext>
              </c:extLst>
            </c:dLbl>
            <c:dLbl>
              <c:idx val="2"/>
              <c:layout>
                <c:manualLayout>
                  <c:x val="-9.4024782897223588E-2"/>
                  <c:y val="-0.12626498998978103"/>
                </c:manualLayout>
              </c:layout>
              <c:tx>
                <c:rich>
                  <a:bodyPr/>
                  <a:lstStyle/>
                  <a:p>
                    <a:fld id="{386383F1-B044-4895-B250-24683C11A238}" type="CATEGORYNAME">
                      <a:rPr lang="en-US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pPr/>
                      <a:t>[NÁZEV KATEGORIE]</a:t>
                    </a:fld>
                    <a:endParaRPr lang="en-US" b="1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</a:endParaRPr>
                  </a:p>
                  <a:p>
                    <a:r>
                      <a:rPr lang="en-US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t>58,6</a:t>
                    </a:r>
                    <a:r>
                      <a:rPr lang="en-US" b="1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0F-452B-8E04-EF869BF17F47}"/>
                </c:ext>
              </c:extLst>
            </c:dLbl>
            <c:dLbl>
              <c:idx val="3"/>
              <c:layout>
                <c:manualLayout>
                  <c:x val="0.10827247436383718"/>
                  <c:y val="-7.39185207531698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defRPr>
                    </a:pPr>
                    <a:fld id="{F11078F2-E4D8-4255-A8B7-67BDF5CF90EC}" type="CATEGORYNAME">
                      <a:rPr lang="en-US" sz="1800" b="1" i="0" u="none" strike="noStrike" kern="1200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rPr>
                      <a:pPr algn="ctr" rtl="0">
                        <a:defRPr lang="en-US" sz="1800" b="1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defRPr>
                      </a:pPr>
                      <a:t>[NÁZEV KATEGORIE]</a:t>
                    </a:fld>
                    <a:endParaRPr lang="en-US" sz="1800" b="1" i="0" u="none" strike="noStrike" kern="1200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defRPr>
                    </a:pPr>
                    <a:r>
                      <a:rPr lang="en-US" sz="1800" b="1" i="0" u="none" strike="noStrike" kern="1200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rPr>
                      <a:t>21,1 %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90F-452B-8E04-EF869BF17F47}"/>
                </c:ext>
              </c:extLst>
            </c:dLbl>
            <c:dLbl>
              <c:idx val="4"/>
              <c:layout>
                <c:manualLayout>
                  <c:x val="6.2499626343419955E-2"/>
                  <c:y val="0.111717381531831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defRPr>
                    </a:pPr>
                    <a:fld id="{6016AF32-7225-4ED9-99F0-579E93D9104F}" type="CATEGORYNAME">
                      <a: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pPr algn="ctr" rtl="0">
                        <a:defRPr lang="en-US" sz="1800" b="1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defRPr>
                      </a:pPr>
                      <a:t>[NÁZEV KATEGORIE]</a:t>
                    </a:fld>
                    <a:endParaRPr lang="en-US" sz="1800" b="1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</a:endParaRPr>
                  </a:p>
                  <a:p>
                    <a:pPr algn="ctr" rtl="0">
                      <a:def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defRPr>
                    </a:pPr>
                    <a:r>
                      <a: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t>7,4 %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90F-452B-8E04-EF869BF17F47}"/>
                </c:ext>
              </c:extLst>
            </c:dLbl>
            <c:dLbl>
              <c:idx val="5"/>
              <c:layout>
                <c:manualLayout>
                  <c:x val="3.1484801643158963E-2"/>
                  <c:y val="0.119732860108532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defRPr>
                    </a:pPr>
                    <a:fld id="{715F6943-69EC-470B-B7DF-CC09924D0734}" type="CATEGORYNAME">
                      <a:rPr lang="en-US" sz="1800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pPr algn="ctr" rtl="0">
                        <a:defRPr lang="en-US" sz="1800" b="1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defRPr>
                      </a:pPr>
                      <a:t>[NÁZEV KATEGORIE]</a:t>
                    </a:fld>
                    <a:endParaRPr lang="en-US" sz="1800" b="1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</a:endParaRPr>
                  </a:p>
                  <a:p>
                    <a:pPr algn="ctr" rtl="0">
                      <a:def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defRPr>
                    </a:pPr>
                    <a:r>
                      <a:rPr lang="en-US" sz="1800" b="1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rPr>
                      <a:t>6,5 %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0F-452B-8E04-EF869BF17F47}"/>
                </c:ext>
              </c:extLst>
            </c:dLbl>
            <c:dLbl>
              <c:idx val="6"/>
              <c:layout>
                <c:manualLayout>
                  <c:x val="-3.286948989400118E-2"/>
                  <c:y val="1.2721891198042552E-2"/>
                </c:manualLayout>
              </c:layout>
              <c:tx>
                <c:rich>
                  <a:bodyPr/>
                  <a:lstStyle/>
                  <a:p>
                    <a:fld id="{0CC50C3B-123E-4FF2-B218-D2FE6C5D4829}" type="CATEGORYNAME">
                      <a:rPr lang="en-US"/>
                      <a:pPr/>
                      <a:t>[NÁZEV KATEGORIE]</a:t>
                    </a:fld>
                    <a:endParaRPr lang="en-US" baseline="0"/>
                  </a:p>
                  <a:p>
                    <a:r>
                      <a:rPr lang="en-US"/>
                      <a:t>0,5 %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90F-452B-8E04-EF869BF17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List1!$A$2:$A$8</c:f>
              <c:strCache>
                <c:ptCount val="7"/>
                <c:pt idx="0">
                  <c:v>28 - 30 let</c:v>
                </c:pt>
                <c:pt idx="1">
                  <c:v>31 - 40 let</c:v>
                </c:pt>
                <c:pt idx="2">
                  <c:v>41 - 50 let   </c:v>
                </c:pt>
                <c:pt idx="3">
                  <c:v>51 - 60 let</c:v>
                </c:pt>
                <c:pt idx="4">
                  <c:v>61 - 70 let</c:v>
                </c:pt>
                <c:pt idx="5">
                  <c:v>71 - 80 let</c:v>
                </c:pt>
                <c:pt idx="6">
                  <c:v>81+ let</c:v>
                </c:pt>
              </c:strCache>
            </c:strRef>
          </c:cat>
          <c:val>
            <c:numRef>
              <c:f>List1!$B$2:$B$8</c:f>
              <c:numCache>
                <c:formatCode>0.00%</c:formatCode>
                <c:ptCount val="7"/>
                <c:pt idx="0">
                  <c:v>8.0000000000000002E-3</c:v>
                </c:pt>
                <c:pt idx="1">
                  <c:v>0.05</c:v>
                </c:pt>
                <c:pt idx="2">
                  <c:v>0.58599999999999997</c:v>
                </c:pt>
                <c:pt idx="3">
                  <c:v>0.21099999999999999</c:v>
                </c:pt>
                <c:pt idx="4">
                  <c:v>7.3999999999999996E-2</c:v>
                </c:pt>
                <c:pt idx="5">
                  <c:v>6.5000000000000002E-2</c:v>
                </c:pt>
                <c:pt idx="6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F-452B-8E04-EF869BF17F4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7F71F29F-8C1D-4A3F-9FBD-9AE7FB7FA5AE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16F61CFB-ED0F-476E-9393-D2F5599C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96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759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Jízda pod vlivem</a:t>
            </a: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2022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12 522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2023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11 783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2024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10 426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defTabSz="947867" fontAlgn="b">
              <a:defRPr/>
            </a:pPr>
            <a:r>
              <a:rPr lang="cs-CZ" sz="1900" dirty="0"/>
              <a:t>Nepřipoutání se za jízdy bezpečnostním pásem nebo nepoužití dětské autosedačky</a:t>
            </a: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2022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59 299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2023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56 029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defTabSz="947867" fontAlgn="b">
              <a:defRPr/>
            </a:pPr>
            <a:r>
              <a:rPr lang="cs-CZ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2024 </a:t>
            </a:r>
            <a:r>
              <a:rPr lang="cs-CZ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31 538</a:t>
            </a:r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pPr algn="ctr" fontAlgn="b"/>
            <a:endParaRPr lang="cs-CZ" sz="19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2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31E9-CD98-BD8D-2DB1-8EBE1D35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2496C99-4792-9E12-6603-D8AA15DCB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8B40801-A5CF-D767-A41F-72C9C56C4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Rok 2024 z pohledu Strategie BESIP </a:t>
            </a:r>
          </a:p>
          <a:p>
            <a:endParaRPr lang="cs-CZ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b="1" dirty="0">
                <a:ea typeface="Aptos" panose="020B0004020202020204" pitchFamily="34" charset="0"/>
                <a:cs typeface="Aptos" panose="020B0004020202020204" pitchFamily="34" charset="0"/>
              </a:rPr>
              <a:t>Pozitiva: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Alkohol a návykové látky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Pásy 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Držení telefonu 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Chodci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Rychlost ve městě</a:t>
            </a:r>
          </a:p>
          <a:p>
            <a:r>
              <a:rPr lang="cs-CZ" b="1" dirty="0">
                <a:ea typeface="Aptos" panose="020B0004020202020204" pitchFamily="34" charset="0"/>
                <a:cs typeface="Aptos" panose="020B0004020202020204" pitchFamily="34" charset="0"/>
              </a:rPr>
              <a:t>Negativa: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Motocyklisté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Rychlost mimo město</a:t>
            </a:r>
          </a:p>
          <a:p>
            <a:r>
              <a:rPr lang="cs-CZ" dirty="0">
                <a:ea typeface="Aptos" panose="020B0004020202020204" pitchFamily="34" charset="0"/>
                <a:cs typeface="Aptos" panose="020B0004020202020204" pitchFamily="34" charset="0"/>
              </a:rPr>
              <a:t>Přejetí do protisměru/ nepozornost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50A8EB-ACD0-BA89-9C79-71A6DD6B9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30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3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51F2-877F-6940-E7DB-93D092FED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9D9939-08C1-153C-FCB0-2AE79D3D1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9B5C415-9CC8-9671-9E3E-F0FB550C9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>
                <a:latin typeface="Aptos" panose="020B0004020202020204" pitchFamily="34" charset="0"/>
              </a:rPr>
              <a:t>Všichni řidiči, kteří získali řidičské oprávnění sk. B v roce 2024 (do 31. 12. 2024), spáchali </a:t>
            </a:r>
          </a:p>
          <a:p>
            <a:pPr algn="just"/>
            <a:r>
              <a:rPr lang="cs-CZ" dirty="0">
                <a:latin typeface="Aptos" panose="020B0004020202020204" pitchFamily="34" charset="0"/>
              </a:rPr>
              <a:t>celkem </a:t>
            </a:r>
            <a:r>
              <a:rPr lang="cs-CZ" b="1" dirty="0">
                <a:latin typeface="Aptos" panose="020B0004020202020204" pitchFamily="34" charset="0"/>
              </a:rPr>
              <a:t>843 vybraných přestupků</a:t>
            </a:r>
            <a:r>
              <a:rPr lang="cs-CZ" dirty="0">
                <a:latin typeface="Aptos" panose="020B0004020202020204" pitchFamily="34" charset="0"/>
              </a:rPr>
              <a:t>, </a:t>
            </a:r>
            <a:r>
              <a:rPr lang="cs-CZ" b="1" dirty="0">
                <a:latin typeface="Aptos" panose="020B0004020202020204" pitchFamily="34" charset="0"/>
              </a:rPr>
              <a:t>za které jsou udělovány body</a:t>
            </a:r>
            <a:r>
              <a:rPr lang="cs-CZ" dirty="0">
                <a:latin typeface="Aptos" panose="020B0004020202020204" pitchFamily="34" charset="0"/>
              </a:rPr>
              <a:t>. Z nich:</a:t>
            </a:r>
          </a:p>
          <a:p>
            <a:pPr algn="just"/>
            <a:endParaRPr lang="cs-CZ" dirty="0">
              <a:latin typeface="Aptos" panose="020B0004020202020204" pitchFamily="34" charset="0"/>
            </a:endParaRPr>
          </a:p>
          <a:p>
            <a:pPr marL="1244075" lvl="2" indent="-296208" algn="just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</a:rPr>
              <a:t>Řidiči skupiny L 17 spáchali 71 přestupků </a:t>
            </a:r>
            <a:r>
              <a:rPr lang="cs-CZ" dirty="0">
                <a:latin typeface="Aptos" panose="020B0004020202020204" pitchFamily="34" charset="0"/>
              </a:rPr>
              <a:t>(8,4 %)</a:t>
            </a:r>
          </a:p>
          <a:p>
            <a:pPr marL="1244075" lvl="2" indent="-296208" algn="just">
              <a:buFont typeface="Arial" panose="020B0604020202020204" pitchFamily="34" charset="0"/>
              <a:buChar char="•"/>
            </a:pPr>
            <a:endParaRPr lang="cs-CZ" dirty="0">
              <a:latin typeface="Aptos" panose="020B0004020202020204" pitchFamily="34" charset="0"/>
            </a:endParaRPr>
          </a:p>
          <a:p>
            <a:pPr marL="1244075" lvl="2" indent="-296208" algn="just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</a:rPr>
              <a:t>Řidiči, kteří získali řidičské oprávnění v 18 letech</a:t>
            </a:r>
            <a:r>
              <a:rPr lang="cs-CZ" dirty="0">
                <a:latin typeface="Aptos" panose="020B0004020202020204" pitchFamily="34" charset="0"/>
              </a:rPr>
              <a:t>, spáchali </a:t>
            </a:r>
            <a:r>
              <a:rPr lang="cs-CZ" b="1" dirty="0">
                <a:latin typeface="Aptos" panose="020B0004020202020204" pitchFamily="34" charset="0"/>
              </a:rPr>
              <a:t>399 vybraných přestupků</a:t>
            </a:r>
            <a:r>
              <a:rPr lang="cs-CZ" dirty="0">
                <a:latin typeface="Aptos" panose="020B0004020202020204" pitchFamily="34" charset="0"/>
              </a:rPr>
              <a:t> (47,3 %)</a:t>
            </a:r>
          </a:p>
          <a:p>
            <a:pPr lvl="2" algn="just"/>
            <a:r>
              <a:rPr lang="cs-CZ" dirty="0">
                <a:latin typeface="Aptos" panose="020B0004020202020204" pitchFamily="34" charset="0"/>
              </a:rPr>
              <a:t> </a:t>
            </a:r>
          </a:p>
          <a:p>
            <a:pPr marL="1244075" lvl="2" indent="-296208" algn="just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</a:rPr>
              <a:t>Řidiči, kteří získali řidičské oprávnění ve věku 19 let a více</a:t>
            </a:r>
            <a:r>
              <a:rPr lang="cs-CZ" dirty="0">
                <a:latin typeface="Aptos" panose="020B0004020202020204" pitchFamily="34" charset="0"/>
              </a:rPr>
              <a:t>, spáchali </a:t>
            </a:r>
            <a:r>
              <a:rPr lang="cs-CZ" b="1" dirty="0">
                <a:latin typeface="Aptos" panose="020B0004020202020204" pitchFamily="34" charset="0"/>
              </a:rPr>
              <a:t>373 vybraných</a:t>
            </a:r>
          </a:p>
          <a:p>
            <a:pPr lvl="2" algn="just"/>
            <a:r>
              <a:rPr lang="cs-CZ" b="1" dirty="0">
                <a:latin typeface="Aptos" panose="020B0004020202020204" pitchFamily="34" charset="0"/>
              </a:rPr>
              <a:t>    přestupků </a:t>
            </a:r>
            <a:r>
              <a:rPr lang="cs-CZ" dirty="0">
                <a:latin typeface="Aptos" panose="020B0004020202020204" pitchFamily="34" charset="0"/>
              </a:rPr>
              <a:t>(44,2 %)</a:t>
            </a:r>
          </a:p>
          <a:p>
            <a:pPr marL="1244075" lvl="2" indent="-296208" algn="just">
              <a:buFont typeface="Arial" panose="020B0604020202020204" pitchFamily="34" charset="0"/>
              <a:buChar char="•"/>
            </a:pPr>
            <a:endParaRPr lang="cs-CZ" b="1" dirty="0">
              <a:latin typeface="Aptos" panose="020B0004020202020204" pitchFamily="34" charset="0"/>
            </a:endParaRPr>
          </a:p>
          <a:p>
            <a:pPr lvl="2" algn="just"/>
            <a:r>
              <a:rPr lang="cs-CZ" i="1" dirty="0">
                <a:latin typeface="Aptos" panose="020B0004020202020204" pitchFamily="34" charset="0"/>
              </a:rPr>
              <a:t>Pozn. správní a trestní řízení, na jejichž základě se udělují trestné body ještě běží a výše uvedená </a:t>
            </a:r>
          </a:p>
          <a:p>
            <a:pPr lvl="2" algn="just"/>
            <a:r>
              <a:rPr lang="cs-CZ" i="1" dirty="0">
                <a:latin typeface="Aptos" panose="020B0004020202020204" pitchFamily="34" charset="0"/>
              </a:rPr>
              <a:t>čísla budou upravena </a:t>
            </a:r>
          </a:p>
          <a:p>
            <a:r>
              <a:rPr lang="cs-CZ" b="1" dirty="0">
                <a:latin typeface="Aptos" panose="020B0004020202020204" pitchFamily="34" charset="0"/>
              </a:rPr>
              <a:t>(Podíl získaných ŘO ve skupině L 17 je 20,2 %, 18letých je 44,9 %, starších 34,9 %)</a:t>
            </a:r>
            <a:endParaRPr lang="cs-CZ" dirty="0">
              <a:latin typeface="Aptos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B9941F-F278-C8D3-C86C-267F3C842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2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15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58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b="1" dirty="0"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1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Meziročně méně usmrcených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500" dirty="0">
                <a:latin typeface="Aptos"/>
                <a:ea typeface="Calibri"/>
                <a:cs typeface="Aptos" panose="020B0004020202020204" pitchFamily="34" charset="0"/>
              </a:rPr>
              <a:t>Při dopravních nehodách zemřelo 438 lidí, což je o 17 méně než v loňském roce (-3,7 %) a historicky nejméně.</a:t>
            </a: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Meziročně méně těžce zraněných (1 609)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500" dirty="0">
                <a:latin typeface="Aptos"/>
                <a:ea typeface="Calibri"/>
                <a:cs typeface="Aptos" panose="020B0004020202020204" pitchFamily="34" charset="0"/>
              </a:rPr>
              <a:t>historicky nejméně (o 142, - 8,1 %)</a:t>
            </a:r>
          </a:p>
          <a:p>
            <a:r>
              <a:rPr lang="cs-CZ" sz="1500" dirty="0">
                <a:latin typeface="Aptos"/>
                <a:ea typeface="Calibri"/>
                <a:cs typeface="Aptos" panose="020B0004020202020204" pitchFamily="34" charset="0"/>
              </a:rPr>
              <a:t> </a:t>
            </a: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L-17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pPr algn="just"/>
            <a:r>
              <a:rPr lang="cs-CZ" dirty="0"/>
              <a:t>Všichni řidiči, kteří získali řidičské oprávnění sk. B v roce 2024 (</a:t>
            </a:r>
            <a:r>
              <a:rPr lang="cs-CZ" dirty="0">
                <a:effectLst/>
              </a:rPr>
              <a:t>do </a:t>
            </a:r>
            <a:r>
              <a:rPr lang="cs-CZ" dirty="0"/>
              <a:t>31. 12. 2024), spáchali </a:t>
            </a:r>
            <a:endParaRPr lang="en-US" dirty="0"/>
          </a:p>
          <a:p>
            <a:pPr algn="just"/>
            <a:r>
              <a:rPr lang="cs-CZ" dirty="0"/>
              <a:t>celkem </a:t>
            </a:r>
            <a:r>
              <a:rPr lang="cs-CZ" b="1" dirty="0"/>
              <a:t>843 vybraných </a:t>
            </a:r>
            <a:r>
              <a:rPr lang="cs-CZ" b="1" dirty="0">
                <a:effectLst/>
              </a:rPr>
              <a:t>přestupků</a:t>
            </a:r>
            <a:r>
              <a:rPr lang="cs-CZ" dirty="0"/>
              <a:t>, </a:t>
            </a:r>
            <a:r>
              <a:rPr lang="cs-CZ" b="1" dirty="0"/>
              <a:t>za které jsou udělovány body</a:t>
            </a:r>
            <a:r>
              <a:rPr lang="cs-CZ" dirty="0">
                <a:effectLst/>
              </a:rPr>
              <a:t>. </a:t>
            </a:r>
            <a:r>
              <a:rPr lang="cs-CZ" dirty="0"/>
              <a:t>Z nich:</a:t>
            </a:r>
            <a:endParaRPr lang="en-US" dirty="0"/>
          </a:p>
          <a:p>
            <a:pPr algn="just"/>
            <a:endParaRPr lang="cs-CZ" dirty="0"/>
          </a:p>
          <a:p>
            <a:pPr marL="1244075" lvl="2" indent="-296208" algn="just">
              <a:buFont typeface="Arial,Sans-Serif"/>
              <a:buChar char="•"/>
            </a:pPr>
            <a:r>
              <a:rPr lang="cs-CZ" b="1" dirty="0">
                <a:effectLst/>
              </a:rPr>
              <a:t>Řidiči </a:t>
            </a:r>
            <a:r>
              <a:rPr lang="cs-CZ" b="1" dirty="0"/>
              <a:t>skupiny L 17 spáchali 71 přestupků </a:t>
            </a:r>
            <a:r>
              <a:rPr lang="cs-CZ" dirty="0"/>
              <a:t>(8,4 %)</a:t>
            </a:r>
            <a:endParaRPr lang="en-US" dirty="0"/>
          </a:p>
          <a:p>
            <a:pPr marL="1244075" lvl="2" indent="-296208" algn="just">
              <a:buFont typeface="Arial,Sans-Serif"/>
              <a:buChar char="•"/>
            </a:pPr>
            <a:endParaRPr lang="cs-CZ" dirty="0"/>
          </a:p>
          <a:p>
            <a:pPr marL="1244075" lvl="2" indent="-296208" algn="just">
              <a:buFont typeface="Arial,Sans-Serif"/>
              <a:buChar char="•"/>
            </a:pPr>
            <a:r>
              <a:rPr lang="cs-CZ" b="1" dirty="0"/>
              <a:t>Řidiči</a:t>
            </a:r>
            <a:r>
              <a:rPr lang="cs-CZ" b="1" dirty="0">
                <a:effectLst/>
              </a:rPr>
              <a:t>, kteří získali řidičské oprávnění </a:t>
            </a:r>
            <a:r>
              <a:rPr lang="cs-CZ" b="1" dirty="0"/>
              <a:t>v 18 letech</a:t>
            </a:r>
            <a:r>
              <a:rPr lang="cs-CZ" dirty="0">
                <a:effectLst/>
              </a:rPr>
              <a:t>, </a:t>
            </a:r>
            <a:r>
              <a:rPr lang="cs-CZ" dirty="0"/>
              <a:t>spáchali </a:t>
            </a:r>
            <a:r>
              <a:rPr lang="cs-CZ" b="1" dirty="0"/>
              <a:t>399 vybraných </a:t>
            </a:r>
            <a:r>
              <a:rPr lang="cs-CZ" b="1" dirty="0">
                <a:effectLst/>
              </a:rPr>
              <a:t>přestupků</a:t>
            </a:r>
            <a:r>
              <a:rPr lang="cs-CZ" dirty="0">
                <a:effectLst/>
              </a:rPr>
              <a:t> </a:t>
            </a:r>
            <a:r>
              <a:rPr lang="cs-CZ" dirty="0"/>
              <a:t>(47,3 %)</a:t>
            </a:r>
            <a:endParaRPr lang="en-US" dirty="0"/>
          </a:p>
          <a:p>
            <a:pPr lvl="2" algn="just"/>
            <a:endParaRPr lang="en-US" dirty="0"/>
          </a:p>
          <a:p>
            <a:pPr marL="1244075" lvl="2" indent="-296208" algn="just">
              <a:buFont typeface="Arial,Sans-Serif"/>
              <a:buChar char="•"/>
            </a:pPr>
            <a:r>
              <a:rPr lang="cs-CZ" b="1" dirty="0"/>
              <a:t>Řidiči</a:t>
            </a:r>
            <a:r>
              <a:rPr lang="cs-CZ" b="1" dirty="0">
                <a:effectLst/>
              </a:rPr>
              <a:t>, kteří </a:t>
            </a:r>
            <a:r>
              <a:rPr lang="cs-CZ" b="1" dirty="0"/>
              <a:t>získali řidičské oprávnění ve věku 19 let a více</a:t>
            </a:r>
            <a:r>
              <a:rPr lang="cs-CZ" dirty="0"/>
              <a:t>, spáchali </a:t>
            </a:r>
            <a:r>
              <a:rPr lang="cs-CZ" b="1" dirty="0"/>
              <a:t>373 vybraných</a:t>
            </a:r>
            <a:endParaRPr lang="en-US" dirty="0"/>
          </a:p>
          <a:p>
            <a:pPr lvl="2" algn="just"/>
            <a:r>
              <a:rPr lang="cs-CZ" b="1" dirty="0"/>
              <a:t>přestupků </a:t>
            </a:r>
            <a:r>
              <a:rPr lang="cs-CZ" dirty="0"/>
              <a:t>(44,2 %)</a:t>
            </a:r>
            <a:endParaRPr lang="en-US" dirty="0"/>
          </a:p>
          <a:p>
            <a:pPr marL="1244075" lvl="2" indent="-296208" algn="just">
              <a:buFont typeface="Arial,Sans-Serif"/>
              <a:buChar char="•"/>
            </a:pPr>
            <a:endParaRPr lang="cs-CZ" dirty="0"/>
          </a:p>
          <a:p>
            <a:pPr lvl="2" algn="just"/>
            <a:r>
              <a:rPr lang="cs-CZ" i="1" dirty="0"/>
              <a:t>Pozn. správní a trestní řízení, na jejichž základě </a:t>
            </a:r>
            <a:r>
              <a:rPr lang="cs-CZ" i="1" dirty="0">
                <a:effectLst/>
              </a:rPr>
              <a:t>se </a:t>
            </a:r>
            <a:r>
              <a:rPr lang="cs-CZ" i="1" dirty="0"/>
              <a:t>udělují trestné body ještě běží a výše uvedená </a:t>
            </a:r>
            <a:endParaRPr lang="en-US" dirty="0"/>
          </a:p>
          <a:p>
            <a:pPr lvl="2" algn="just"/>
            <a:r>
              <a:rPr lang="cs-CZ" i="1" dirty="0"/>
              <a:t>čísla budou upravena </a:t>
            </a:r>
            <a:endParaRPr lang="en-US" dirty="0"/>
          </a:p>
          <a:p>
            <a:r>
              <a:rPr lang="cs-CZ" b="1" dirty="0">
                <a:effectLst/>
              </a:rPr>
              <a:t>(</a:t>
            </a:r>
            <a:r>
              <a:rPr lang="cs-CZ" b="1" dirty="0"/>
              <a:t>Podíl získaných ŘO ve skupině L 17 je 20,2 %, 18letých je 44,9 %, starších 34,9 %)</a:t>
            </a:r>
            <a:endParaRPr lang="cs-CZ" dirty="0"/>
          </a:p>
          <a:p>
            <a:endParaRPr lang="cs-CZ" sz="15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500" b="1" dirty="0">
                <a:latin typeface="Aptos"/>
                <a:ea typeface="Calibri"/>
                <a:cs typeface="Aptos" panose="020B0004020202020204" pitchFamily="34" charset="0"/>
              </a:rPr>
              <a:t>Alkohol a návykové látky</a:t>
            </a:r>
            <a:endParaRPr lang="cs-CZ" sz="1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3300" dirty="0">
                <a:ea typeface="Aptos" panose="020B0004020202020204" pitchFamily="34" charset="0"/>
                <a:cs typeface="Calibri" panose="020F0502020204030204" pitchFamily="34" charset="0"/>
              </a:rPr>
              <a:t>Nehodovost pod vlivem alkoholu se meziročně snížila o 3 % (o 146 nehod)</a:t>
            </a:r>
            <a:endParaRPr lang="cs-CZ" sz="33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cs-CZ" sz="3300" dirty="0">
                <a:ea typeface="Aptos" panose="020B0004020202020204" pitchFamily="34" charset="0"/>
                <a:cs typeface="Aptos" panose="020B0004020202020204" pitchFamily="34" charset="0"/>
              </a:rPr>
              <a:t>Počet smrtelných nehod pod vlivem alkoholu a návykových látek se udržel na úrovni roku 2023, kdy šlo o historické minimum</a:t>
            </a:r>
          </a:p>
          <a:p>
            <a:endParaRPr lang="cs-CZ" sz="15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2500" b="1" dirty="0">
                <a:solidFill>
                  <a:srgbClr val="00B05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25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900" dirty="0">
                <a:solidFill>
                  <a:srgbClr val="00B05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9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900" b="1" dirty="0">
                <a:solidFill>
                  <a:srgbClr val="FF000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9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900" dirty="0">
                <a:solidFill>
                  <a:srgbClr val="FF000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9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900" dirty="0">
                <a:solidFill>
                  <a:srgbClr val="FF000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900" dirty="0">
              <a:latin typeface="Aptos"/>
              <a:ea typeface="Calibri"/>
              <a:cs typeface="Aptos" panose="020B0004020202020204" pitchFamily="34" charset="0"/>
            </a:endParaRPr>
          </a:p>
          <a:p>
            <a:r>
              <a:rPr lang="cs-CZ" sz="1900" dirty="0">
                <a:solidFill>
                  <a:srgbClr val="FF0000"/>
                </a:solidFill>
                <a:latin typeface="Aptos"/>
                <a:ea typeface="Calibri"/>
                <a:cs typeface="Aptos" panose="020B0004020202020204" pitchFamily="34" charset="0"/>
              </a:rPr>
              <a:t> </a:t>
            </a:r>
            <a:endParaRPr lang="cs-CZ" sz="1900" dirty="0">
              <a:latin typeface="Aptos"/>
              <a:ea typeface="Calibri"/>
              <a:cs typeface="Aptos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67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7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Chodci </a:t>
            </a:r>
            <a:endParaRPr lang="cs-CZ" sz="17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900" dirty="0"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historicky nejméně usmrcených (69), daří se plnit cíle Strategie BESIP v ochraně chodců   </a:t>
            </a:r>
            <a:endParaRPr lang="cs-CZ" sz="17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cs-CZ" sz="1700" b="1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7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Nepřiměřená rychlost v intravilánu</a:t>
            </a:r>
            <a:endParaRPr lang="cs-CZ" sz="17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7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pokles rychlosti v intravilánu na 54 km/h (meziročně -4 %) (</a:t>
            </a:r>
            <a:r>
              <a:rPr lang="cs-CZ" sz="17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zdroj: sledování CDV ve vybraných lokalitách v rámci sběru ukazatelů bezpečnosti)</a:t>
            </a:r>
            <a:endParaRPr lang="cs-CZ" sz="17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7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 </a:t>
            </a:r>
            <a:endParaRPr lang="cs-CZ" sz="17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cs-CZ" sz="17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Nepřipoutané osoby</a:t>
            </a:r>
            <a:r>
              <a:rPr lang="cs-CZ" sz="17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– historická minima počtu úmrtí a těžkých zranění</a:t>
            </a:r>
          </a:p>
          <a:p>
            <a:r>
              <a:rPr lang="cs-CZ" dirty="0"/>
              <a:t>Pokles počtu nepřipoutaných řidičů v provozu o 0,5% proti 2023 a 2,8% ve 2022.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06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725" indent="-177725" algn="just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Při vyhodnocení novely zákona č. 361/2000 Sb. o silničním provozu, která umožnila od 1. 1. 2024 získání řidičského oprávnění sk. B pro osoby ve věku 17 let za podmínky řízení vozidla skupiny B s doprovodem mentora, jsme analyzovali data z Centrálního registru řidičů </a:t>
            </a:r>
            <a:r>
              <a:rPr lang="cs-CZ" b="1" dirty="0">
                <a:latin typeface="Aptos" panose="020B0004020202020204" pitchFamily="34" charset="0"/>
              </a:rPr>
              <a:t>od 1. 1. do 31. 12. 2024 .</a:t>
            </a:r>
          </a:p>
          <a:p>
            <a:pPr marL="177725" indent="-177725" algn="just">
              <a:buFont typeface="Arial" panose="020B0604020202020204" pitchFamily="34" charset="0"/>
              <a:buChar char="•"/>
            </a:pPr>
            <a:endParaRPr lang="cs-CZ" b="1" dirty="0">
              <a:latin typeface="Aptos" panose="020B0004020202020204" pitchFamily="34" charset="0"/>
            </a:endParaRPr>
          </a:p>
          <a:p>
            <a:pPr marL="177725" indent="-177725" algn="just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Z celkového počtu udělených ŘO sk. B všem řidičům využilo režim L 17 20 %. </a:t>
            </a:r>
            <a:r>
              <a:rPr lang="cs-CZ" b="1" dirty="0">
                <a:latin typeface="Aptos" panose="020B0004020202020204" pitchFamily="34" charset="0"/>
              </a:rPr>
              <a:t>V porovnání 17 a 18, se u 18 letých jedná o 45 %. </a:t>
            </a:r>
            <a:r>
              <a:rPr lang="cs-CZ" dirty="0">
                <a:latin typeface="Aptos" panose="020B0004020202020204" pitchFamily="34" charset="0"/>
              </a:rPr>
              <a:t>Náš cíl byl 30 % za několik let.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79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EB5C-BDC3-58F2-AC23-1FD40765C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30C3FC-5DEC-1C1C-36C3-E40CFDA1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1D1A66F-2A71-15C6-C94A-BAB41076B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208" indent="-29620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Řidiči skupiny ve věku </a:t>
            </a:r>
            <a:r>
              <a:rPr lang="cs-CZ" b="1" dirty="0">
                <a:latin typeface="Aptos" panose="020B0004020202020204" pitchFamily="34" charset="0"/>
              </a:rPr>
              <a:t>17 let</a:t>
            </a:r>
            <a:r>
              <a:rPr lang="cs-CZ" dirty="0">
                <a:latin typeface="Aptos" panose="020B0004020202020204" pitchFamily="34" charset="0"/>
              </a:rPr>
              <a:t> zavinili v roce 2024 celkem </a:t>
            </a:r>
            <a:r>
              <a:rPr lang="cs-CZ" b="1" dirty="0">
                <a:latin typeface="Aptos" panose="020B0004020202020204" pitchFamily="34" charset="0"/>
              </a:rPr>
              <a:t>6 dopravních nehod, u kterých byla 4 lehká zranění.</a:t>
            </a:r>
          </a:p>
          <a:p>
            <a:pPr marL="296208" indent="-29620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latin typeface="Aptos" panose="020B0004020202020204" pitchFamily="34" charset="0"/>
            </a:endParaRPr>
          </a:p>
          <a:p>
            <a:pPr marL="296208" indent="-29620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Řidiči ve věku </a:t>
            </a:r>
            <a:r>
              <a:rPr lang="cs-CZ" b="1" dirty="0">
                <a:latin typeface="Aptos" panose="020B0004020202020204" pitchFamily="34" charset="0"/>
              </a:rPr>
              <a:t>18 let </a:t>
            </a:r>
            <a:r>
              <a:rPr lang="cs-CZ" dirty="0">
                <a:latin typeface="Aptos" panose="020B0004020202020204" pitchFamily="34" charset="0"/>
              </a:rPr>
              <a:t>zavinili v roce 2024 celkem </a:t>
            </a:r>
            <a:r>
              <a:rPr lang="cs-CZ" b="1" dirty="0">
                <a:latin typeface="Aptos" panose="020B0004020202020204" pitchFamily="34" charset="0"/>
              </a:rPr>
              <a:t>1 106 dopravních nehod, při kterých bylo 6 úmrtí, 31 těžkých a 457 lehkých zranění.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A124EE-73FD-7B9A-C6CC-B1984F5A0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56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6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0A96FA-07B8-A455-AE9E-51FF24455CC7}"/>
              </a:ext>
            </a:extLst>
          </p:cNvPr>
          <p:cNvSpPr txBox="1"/>
          <p:nvPr/>
        </p:nvSpPr>
        <p:spPr>
          <a:xfrm>
            <a:off x="381144" y="5318444"/>
            <a:ext cx="6340188" cy="3807905"/>
          </a:xfrm>
          <a:prstGeom prst="rect">
            <a:avLst/>
          </a:prstGeom>
          <a:noFill/>
        </p:spPr>
        <p:txBody>
          <a:bodyPr wrap="square" lIns="94787" tIns="47393" rIns="94787" bIns="47393" rtlCol="0">
            <a:spAutoFit/>
          </a:bodyPr>
          <a:lstStyle/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K </a:t>
            </a:r>
            <a:r>
              <a:rPr lang="cs-CZ" b="1" dirty="0">
                <a:latin typeface="Aptos" panose="020B0004020202020204" pitchFamily="34" charset="0"/>
              </a:rPr>
              <a:t>31. 12. 2024 </a:t>
            </a:r>
            <a:r>
              <a:rPr lang="cs-CZ" dirty="0">
                <a:latin typeface="Aptos" panose="020B0004020202020204" pitchFamily="34" charset="0"/>
              </a:rPr>
              <a:t>bylo registrováno </a:t>
            </a:r>
            <a:r>
              <a:rPr lang="cs-CZ" b="1" dirty="0">
                <a:latin typeface="Aptos" panose="020B0004020202020204" pitchFamily="34" charset="0"/>
              </a:rPr>
              <a:t>22 354 aktivních mentorů</a:t>
            </a:r>
            <a:r>
              <a:rPr lang="cs-CZ" dirty="0">
                <a:latin typeface="Aptos" panose="020B0004020202020204" pitchFamily="34" charset="0"/>
              </a:rPr>
              <a:t>, z toho </a:t>
            </a:r>
            <a:r>
              <a:rPr lang="cs-CZ" b="1" dirty="0">
                <a:latin typeface="Aptos" panose="020B0004020202020204" pitchFamily="34" charset="0"/>
              </a:rPr>
              <a:t>11 546 mužů </a:t>
            </a:r>
            <a:r>
              <a:rPr lang="cs-CZ" dirty="0">
                <a:latin typeface="Aptos" panose="020B0004020202020204" pitchFamily="34" charset="0"/>
              </a:rPr>
              <a:t>a </a:t>
            </a:r>
            <a:r>
              <a:rPr lang="cs-CZ" b="1" dirty="0">
                <a:latin typeface="Aptos" panose="020B0004020202020204" pitchFamily="34" charset="0"/>
              </a:rPr>
              <a:t>10 808 žen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</a:rPr>
              <a:t>Podíl mužů </a:t>
            </a:r>
            <a:r>
              <a:rPr lang="cs-CZ" dirty="0">
                <a:latin typeface="Aptos" panose="020B0004020202020204" pitchFamily="34" charset="0"/>
              </a:rPr>
              <a:t>na všech mentorech je </a:t>
            </a:r>
            <a:r>
              <a:rPr lang="cs-CZ" b="1" dirty="0">
                <a:latin typeface="Aptos" panose="020B0004020202020204" pitchFamily="34" charset="0"/>
              </a:rPr>
              <a:t>51,7 %</a:t>
            </a:r>
            <a:r>
              <a:rPr lang="cs-CZ" dirty="0">
                <a:latin typeface="Aptos" panose="020B0004020202020204" pitchFamily="34" charset="0"/>
              </a:rPr>
              <a:t>, </a:t>
            </a:r>
            <a:r>
              <a:rPr lang="cs-CZ" b="1" dirty="0">
                <a:latin typeface="Aptos" panose="020B0004020202020204" pitchFamily="34" charset="0"/>
              </a:rPr>
              <a:t>podíl žen </a:t>
            </a:r>
            <a:r>
              <a:rPr lang="cs-CZ" dirty="0">
                <a:latin typeface="Aptos" panose="020B0004020202020204" pitchFamily="34" charset="0"/>
              </a:rPr>
              <a:t>je </a:t>
            </a:r>
            <a:r>
              <a:rPr lang="cs-CZ" b="1" dirty="0">
                <a:latin typeface="Aptos" panose="020B0004020202020204" pitchFamily="34" charset="0"/>
              </a:rPr>
              <a:t>48,3 %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Podíl mužů a žen je stejný v průběhu celého roku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endParaRPr lang="cs-CZ" dirty="0">
              <a:latin typeface="Aptos" panose="020B0004020202020204" pitchFamily="34" charset="0"/>
            </a:endParaRP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Největší podíl mentorů </a:t>
            </a:r>
            <a:r>
              <a:rPr lang="cs-CZ" b="1" dirty="0">
                <a:latin typeface="Aptos" panose="020B0004020202020204" pitchFamily="34" charset="0"/>
              </a:rPr>
              <a:t>je ve věkové skupině 41-50 let</a:t>
            </a:r>
            <a:r>
              <a:rPr lang="cs-CZ" dirty="0">
                <a:latin typeface="Aptos" panose="020B0004020202020204" pitchFamily="34" charset="0"/>
              </a:rPr>
              <a:t>, a to 13 090 mentorů (</a:t>
            </a:r>
            <a:r>
              <a:rPr lang="cs-CZ" b="1" dirty="0">
                <a:latin typeface="Aptos" panose="020B0004020202020204" pitchFamily="34" charset="0"/>
              </a:rPr>
              <a:t>58,6 %</a:t>
            </a:r>
            <a:r>
              <a:rPr lang="cs-CZ" dirty="0">
                <a:latin typeface="Aptos" panose="020B0004020202020204" pitchFamily="34" charset="0"/>
              </a:rPr>
              <a:t>)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50,3 % ze všech mužů je ve skupině 41-50 let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67,4 % ze všech žen je ve skupině 41-50 let</a:t>
            </a:r>
          </a:p>
          <a:p>
            <a:pPr marL="473934" indent="-473934">
              <a:buFont typeface="Arial" panose="020B0604020202020204" pitchFamily="34" charset="0"/>
              <a:buChar char="•"/>
            </a:pPr>
            <a:endParaRPr lang="cs-CZ" dirty="0">
              <a:latin typeface="Aptos" panose="020B0004020202020204" pitchFamily="34" charset="0"/>
            </a:endParaRPr>
          </a:p>
          <a:p>
            <a:pPr marL="473934" indent="-473934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</a:rPr>
              <a:t>Neznamenali jsme řetězení mentorství, tudíž se tím pravděpodobně nikdo neživí´.</a:t>
            </a:r>
          </a:p>
        </p:txBody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0BD84D4-64FC-735B-8490-B9C62A92D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40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962F7-0462-3B00-FAAB-6418720C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92BF450-5ADA-C51A-6296-131EDF784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0E98A2F-2F90-32E8-6BBB-C3C7FE6A8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97F876-82EF-286C-DEAB-85E44FD1B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28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Nejčastější přestupky a TČ jsou alkoholové delikty</a:t>
            </a:r>
          </a:p>
          <a:p>
            <a:r>
              <a:rPr lang="cs-CZ" dirty="0">
                <a:latin typeface="+mn-lt"/>
              </a:rPr>
              <a:t>0,71% =</a:t>
            </a:r>
            <a:r>
              <a:rPr lang="cs-CZ">
                <a:latin typeface="+mn-lt"/>
              </a:rPr>
              <a:t>1 552</a:t>
            </a:r>
          </a:p>
          <a:p>
            <a:r>
              <a:rPr lang="cs-CZ"/>
              <a:t>408 Absolvovalo školení začínajících řidičů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80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61CFB-ED0F-476E-9393-D2F5599CAF2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8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2974-85DD-480D-80E6-22C4477CA369}" type="datetimeFigureOut">
              <a:rPr lang="cs-CZ" smtClean="0"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7.png"/><Relationship Id="rId18" Type="http://schemas.openxmlformats.org/officeDocument/2006/relationships/image" Target="../media/image12.svg"/><Relationship Id="rId26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17" Type="http://schemas.openxmlformats.org/officeDocument/2006/relationships/image" Target="../media/image11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5.png"/><Relationship Id="rId24" Type="http://schemas.openxmlformats.org/officeDocument/2006/relationships/image" Target="../media/image26.sv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image" Target="../media/image10.svg"/><Relationship Id="rId19" Type="http://schemas.openxmlformats.org/officeDocument/2006/relationships/image" Target="../media/image21.png"/><Relationship Id="rId4" Type="http://schemas.openxmlformats.org/officeDocument/2006/relationships/image" Target="../media/image14.svg"/><Relationship Id="rId9" Type="http://schemas.openxmlformats.org/officeDocument/2006/relationships/image" Target="../media/image9.png"/><Relationship Id="rId14" Type="http://schemas.openxmlformats.org/officeDocument/2006/relationships/image" Target="../media/image18.svg"/><Relationship Id="rId22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d33Nlx8Uno?feature=oembed" TargetMode="Externa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2713" y="3627992"/>
            <a:ext cx="9096385" cy="1325563"/>
          </a:xfrm>
        </p:spPr>
        <p:txBody>
          <a:bodyPr>
            <a:normAutofit fontScale="90000"/>
          </a:bodyPr>
          <a:lstStyle/>
          <a:p>
            <a:r>
              <a:rPr lang="cs-CZ" sz="7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ROK NOVÉHO BODOVÉHO SYSTÉMU</a:t>
            </a:r>
          </a:p>
        </p:txBody>
      </p:sp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Obrázek 3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F7FC9484-20C0-97D7-B328-C2551961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" y="5821533"/>
            <a:ext cx="2340869" cy="5852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7AD3E8-2029-3906-FAA3-D4B231D3F961}"/>
              </a:ext>
            </a:extLst>
          </p:cNvPr>
          <p:cNvSpPr txBox="1"/>
          <p:nvPr/>
        </p:nvSpPr>
        <p:spPr>
          <a:xfrm>
            <a:off x="8882743" y="5929475"/>
            <a:ext cx="245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solidFill>
                  <a:schemeClr val="bg1"/>
                </a:solidFill>
                <a:latin typeface="Bahnschrift" panose="020B0502040204020203" pitchFamily="34" charset="0"/>
              </a:rPr>
              <a:t>9. 1. 2025</a:t>
            </a:r>
          </a:p>
        </p:txBody>
      </p:sp>
    </p:spTree>
    <p:extLst>
      <p:ext uri="{BB962C8B-B14F-4D97-AF65-F5344CB8AC3E}">
        <p14:creationId xmlns:p14="http://schemas.microsoft.com/office/powerpoint/2010/main" val="313345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7" r="4589"/>
          <a:stretch/>
        </p:blipFill>
        <p:spPr>
          <a:xfrm>
            <a:off x="0" y="0"/>
            <a:ext cx="5657851" cy="6858000"/>
          </a:xfrm>
        </p:spPr>
      </p:pic>
      <p:sp>
        <p:nvSpPr>
          <p:cNvPr id="5" name="Obdélník 9"/>
          <p:cNvSpPr/>
          <p:nvPr/>
        </p:nvSpPr>
        <p:spPr>
          <a:xfrm flipH="1">
            <a:off x="3952458" y="0"/>
            <a:ext cx="7248523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92253" y="196182"/>
            <a:ext cx="54505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SROVNÁNÍ PŘESTUPKŮ </a:t>
            </a:r>
            <a:endParaRPr lang="cs-CZ" sz="5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043914" y="2936776"/>
            <a:ext cx="388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- 24 491	- 44 % 	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937748" y="4175193"/>
            <a:ext cx="3431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- 17 370	- 26 % 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180634" y="5413610"/>
            <a:ext cx="3557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Bahnschrift Condensed" panose="020B0502040204020203" pitchFamily="34" charset="0"/>
              </a:rPr>
              <a:t>    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-</a:t>
            </a:r>
            <a:r>
              <a:rPr lang="cs-CZ" sz="400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257	- 10 %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A21F8B8E-4708-E888-F586-8D7055E9BB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375823"/>
              </p:ext>
            </p:extLst>
          </p:nvPr>
        </p:nvGraphicFramePr>
        <p:xfrm>
          <a:off x="6091881" y="1521745"/>
          <a:ext cx="1406887" cy="79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97627" imgH="392289" progId="CorelDraw.Graphic.19">
                  <p:embed/>
                </p:oleObj>
              </mc:Choice>
              <mc:Fallback>
                <p:oleObj name="CorelDRAW" r:id="rId4" imgW="697627" imgH="392289" progId="CorelDraw.Graphic.19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A21F8B8E-4708-E888-F586-8D7055E9B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1881" y="1521745"/>
                        <a:ext cx="1406887" cy="79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4165CB3E-0CBF-592D-8BD8-D05F61732E8A}"/>
              </a:ext>
            </a:extLst>
          </p:cNvPr>
          <p:cNvSpPr txBox="1"/>
          <p:nvPr/>
        </p:nvSpPr>
        <p:spPr>
          <a:xfrm>
            <a:off x="8043914" y="1698333"/>
            <a:ext cx="4254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-</a:t>
            </a:r>
            <a:r>
              <a:rPr lang="cs-CZ" sz="400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1 357 	- 10 %</a:t>
            </a:r>
          </a:p>
        </p:txBody>
      </p:sp>
      <p:pic>
        <p:nvPicPr>
          <p:cNvPr id="3" name="Grafický objekt 2" descr="Bezpečnostní pás obrys">
            <a:extLst>
              <a:ext uri="{FF2B5EF4-FFF2-40B4-BE49-F238E27FC236}">
                <a16:creationId xmlns:a16="http://schemas.microsoft.com/office/drawing/2014/main" id="{78BC5B5A-39B8-7FBC-8A31-B8501428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5125" y="2833519"/>
            <a:ext cx="914400" cy="914400"/>
          </a:xfrm>
          <a:prstGeom prst="rect">
            <a:avLst/>
          </a:prstGeom>
        </p:spPr>
      </p:pic>
      <p:pic>
        <p:nvPicPr>
          <p:cNvPr id="9" name="Grafický objekt 8" descr="Vibrace telefonu obrys">
            <a:extLst>
              <a:ext uri="{FF2B5EF4-FFF2-40B4-BE49-F238E27FC236}">
                <a16:creationId xmlns:a16="http://schemas.microsoft.com/office/drawing/2014/main" id="{5CCAD86F-D4E9-9777-5825-9A8F8DAD1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5125" y="4071936"/>
            <a:ext cx="914400" cy="914400"/>
          </a:xfrm>
          <a:prstGeom prst="rect">
            <a:avLst/>
          </a:prstGeom>
        </p:spPr>
      </p:pic>
      <p:pic>
        <p:nvPicPr>
          <p:cNvPr id="2" name="Grafický objekt 1" descr="Nízká rychlost na tachometru se souvislou výplní">
            <a:extLst>
              <a:ext uri="{FF2B5EF4-FFF2-40B4-BE49-F238E27FC236}">
                <a16:creationId xmlns:a16="http://schemas.microsoft.com/office/drawing/2014/main" id="{81681E75-C8B5-6B8B-266B-6F9C924F5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95125" y="53103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8000"/>
      </p:ext>
    </p:extLst>
  </p:cSld>
  <p:clrMapOvr>
    <a:masterClrMapping/>
  </p:clrMapOvr>
  <p:transition spd="slow">
    <p:cover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F6018-AD73-827C-F526-529698D0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soúhelník 2">
            <a:extLst>
              <a:ext uri="{FF2B5EF4-FFF2-40B4-BE49-F238E27FC236}">
                <a16:creationId xmlns:a16="http://schemas.microsoft.com/office/drawing/2014/main" id="{F759FF26-5FA3-8AAA-3322-6F7DE522A9EF}"/>
              </a:ext>
            </a:extLst>
          </p:cNvPr>
          <p:cNvSpPr/>
          <p:nvPr/>
        </p:nvSpPr>
        <p:spPr>
          <a:xfrm>
            <a:off x="3891541" y="4270740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>
            <a:extLst>
              <a:ext uri="{FF2B5EF4-FFF2-40B4-BE49-F238E27FC236}">
                <a16:creationId xmlns:a16="http://schemas.microsoft.com/office/drawing/2014/main" id="{55C38982-6138-1613-BE03-E351BE6E0AD6}"/>
              </a:ext>
            </a:extLst>
          </p:cNvPr>
          <p:cNvSpPr/>
          <p:nvPr/>
        </p:nvSpPr>
        <p:spPr>
          <a:xfrm>
            <a:off x="8730586" y="422532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>
            <a:extLst>
              <a:ext uri="{FF2B5EF4-FFF2-40B4-BE49-F238E27FC236}">
                <a16:creationId xmlns:a16="http://schemas.microsoft.com/office/drawing/2014/main" id="{8153B5D0-1F50-CDBC-5A8D-8D409F995875}"/>
              </a:ext>
            </a:extLst>
          </p:cNvPr>
          <p:cNvSpPr/>
          <p:nvPr/>
        </p:nvSpPr>
        <p:spPr>
          <a:xfrm>
            <a:off x="1831666" y="211068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9FE07C7D-4729-48C1-C5B5-0742CD44EF5F}"/>
              </a:ext>
            </a:extLst>
          </p:cNvPr>
          <p:cNvSpPr/>
          <p:nvPr/>
        </p:nvSpPr>
        <p:spPr>
          <a:xfrm>
            <a:off x="6682597" y="2044993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43F301-FDAA-E13F-DE4C-5DEDB07A7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609674"/>
            <a:ext cx="10360121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2024 A STRATEGIE BESIP</a:t>
            </a:r>
          </a:p>
        </p:txBody>
      </p:sp>
      <p:pic>
        <p:nvPicPr>
          <p:cNvPr id="6" name="Grafický objekt 5" descr="Symbol zvednutého palce se souvislou výplní">
            <a:extLst>
              <a:ext uri="{FF2B5EF4-FFF2-40B4-BE49-F238E27FC236}">
                <a16:creationId xmlns:a16="http://schemas.microsoft.com/office/drawing/2014/main" id="{1FDDC8F2-2D49-AFA2-915D-2DDFE907E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26" y="2775874"/>
            <a:ext cx="914400" cy="914400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318891AB-26AE-95B5-59BC-804520177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534965"/>
              </p:ext>
            </p:extLst>
          </p:nvPr>
        </p:nvGraphicFramePr>
        <p:xfrm>
          <a:off x="2760629" y="2233347"/>
          <a:ext cx="111601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97627" imgH="392289" progId="CorelDraw.Graphic.19">
                  <p:embed/>
                </p:oleObj>
              </mc:Choice>
              <mc:Fallback>
                <p:oleObj name="CorelDRAW" r:id="rId5" imgW="697627" imgH="392289" progId="CorelDraw.Graphic.19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318891AB-26AE-95B5-59BC-804520177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0629" y="2233347"/>
                        <a:ext cx="1116012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cký objekt 10" descr="Bezpečnostní pás obrys">
            <a:extLst>
              <a:ext uri="{FF2B5EF4-FFF2-40B4-BE49-F238E27FC236}">
                <a16:creationId xmlns:a16="http://schemas.microsoft.com/office/drawing/2014/main" id="{BF5FD47B-92E0-527A-67BA-A687F14EB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8006" y="2300821"/>
            <a:ext cx="746645" cy="746645"/>
          </a:xfrm>
          <a:prstGeom prst="rect">
            <a:avLst/>
          </a:prstGeom>
        </p:spPr>
      </p:pic>
      <p:pic>
        <p:nvPicPr>
          <p:cNvPr id="12" name="Grafický objekt 11" descr="Vibrace telefonu obrys">
            <a:extLst>
              <a:ext uri="{FF2B5EF4-FFF2-40B4-BE49-F238E27FC236}">
                <a16:creationId xmlns:a16="http://schemas.microsoft.com/office/drawing/2014/main" id="{43DAA536-B8A4-E289-B65C-0D5B26426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01806" y="3271390"/>
            <a:ext cx="746645" cy="746645"/>
          </a:xfrm>
          <a:prstGeom prst="rect">
            <a:avLst/>
          </a:prstGeom>
        </p:spPr>
      </p:pic>
      <p:pic>
        <p:nvPicPr>
          <p:cNvPr id="18" name="Grafický objekt 17" descr="Motocykl obrys">
            <a:extLst>
              <a:ext uri="{FF2B5EF4-FFF2-40B4-BE49-F238E27FC236}">
                <a16:creationId xmlns:a16="http://schemas.microsoft.com/office/drawing/2014/main" id="{45311E29-7220-C510-4BF6-B94CDC2406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0088" y="2175478"/>
            <a:ext cx="997333" cy="997333"/>
          </a:xfrm>
          <a:prstGeom prst="rect">
            <a:avLst/>
          </a:prstGeom>
        </p:spPr>
      </p:pic>
      <p:pic>
        <p:nvPicPr>
          <p:cNvPr id="21" name="Grafický objekt 20" descr="Otisky rukou se souvislou výplní">
            <a:extLst>
              <a:ext uri="{FF2B5EF4-FFF2-40B4-BE49-F238E27FC236}">
                <a16:creationId xmlns:a16="http://schemas.microsoft.com/office/drawing/2014/main" id="{B89D2123-B089-F799-22C9-3C27C645B4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59497" y="4063596"/>
            <a:ext cx="914400" cy="914400"/>
          </a:xfrm>
          <a:prstGeom prst="rect">
            <a:avLst/>
          </a:prstGeom>
        </p:spPr>
      </p:pic>
      <p:pic>
        <p:nvPicPr>
          <p:cNvPr id="23" name="Grafický objekt 22" descr="Město obrys">
            <a:extLst>
              <a:ext uri="{FF2B5EF4-FFF2-40B4-BE49-F238E27FC236}">
                <a16:creationId xmlns:a16="http://schemas.microsoft.com/office/drawing/2014/main" id="{9AFEDFB0-6630-9F44-3F65-81B122E319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0022" y="4255345"/>
            <a:ext cx="914400" cy="914400"/>
          </a:xfrm>
          <a:prstGeom prst="rect">
            <a:avLst/>
          </a:prstGeom>
        </p:spPr>
      </p:pic>
      <p:pic>
        <p:nvPicPr>
          <p:cNvPr id="25" name="Grafický objekt 24" descr="Nízká rychlost na tachometru se souvislou výplní">
            <a:extLst>
              <a:ext uri="{FF2B5EF4-FFF2-40B4-BE49-F238E27FC236}">
                <a16:creationId xmlns:a16="http://schemas.microsoft.com/office/drawing/2014/main" id="{AB259C8A-55C9-7B71-CD27-83FC2958DF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78817" y="4301304"/>
            <a:ext cx="914400" cy="914400"/>
          </a:xfrm>
          <a:prstGeom prst="rect">
            <a:avLst/>
          </a:prstGeom>
        </p:spPr>
      </p:pic>
      <p:pic>
        <p:nvPicPr>
          <p:cNvPr id="27" name="Grafický objekt 26" descr="Kopce se souvislou výplní">
            <a:extLst>
              <a:ext uri="{FF2B5EF4-FFF2-40B4-BE49-F238E27FC236}">
                <a16:creationId xmlns:a16="http://schemas.microsoft.com/office/drawing/2014/main" id="{B4147D01-22DC-8D89-6D67-EFD595CAC9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24500" y="3131589"/>
            <a:ext cx="914400" cy="914400"/>
          </a:xfrm>
          <a:prstGeom prst="rect">
            <a:avLst/>
          </a:prstGeom>
        </p:spPr>
      </p:pic>
      <p:pic>
        <p:nvPicPr>
          <p:cNvPr id="29" name="Grafický objekt 28" descr="Ukazatel se souvislou výplní">
            <a:extLst>
              <a:ext uri="{FF2B5EF4-FFF2-40B4-BE49-F238E27FC236}">
                <a16:creationId xmlns:a16="http://schemas.microsoft.com/office/drawing/2014/main" id="{AFE9F21B-35FA-F782-F2BD-DB62D9406A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48059" y="3275707"/>
            <a:ext cx="914400" cy="914400"/>
          </a:xfrm>
          <a:prstGeom prst="rect">
            <a:avLst/>
          </a:prstGeom>
        </p:spPr>
      </p:pic>
      <p:pic>
        <p:nvPicPr>
          <p:cNvPr id="5" name="Grafický objekt 4" descr="Varování obrys">
            <a:extLst>
              <a:ext uri="{FF2B5EF4-FFF2-40B4-BE49-F238E27FC236}">
                <a16:creationId xmlns:a16="http://schemas.microsoft.com/office/drawing/2014/main" id="{560BFC7C-A8CC-E2C7-7D71-7766316B7C0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517359" y="2907000"/>
            <a:ext cx="1044000" cy="1044000"/>
          </a:xfrm>
          <a:prstGeom prst="rect">
            <a:avLst/>
          </a:prstGeom>
        </p:spPr>
      </p:pic>
      <p:pic>
        <p:nvPicPr>
          <p:cNvPr id="8" name="Grafický objekt 7" descr="Chůze se souvislou výplní">
            <a:extLst>
              <a:ext uri="{FF2B5EF4-FFF2-40B4-BE49-F238E27FC236}">
                <a16:creationId xmlns:a16="http://schemas.microsoft.com/office/drawing/2014/main" id="{D19C2587-7304-6071-0F7A-3B176FBCC0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32172" y="3204355"/>
            <a:ext cx="746645" cy="7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80"/>
      </p:ext>
    </p:extLst>
  </p:cSld>
  <p:clrMapOvr>
    <a:masterClrMapping/>
  </p:clrMapOvr>
  <p:transition spd="slow">
    <p:cover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D9683-7F38-CF79-C355-3614039D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78697E8-6D00-60B1-B979-9E2EB6022333}"/>
              </a:ext>
            </a:extLst>
          </p:cNvPr>
          <p:cNvSpPr/>
          <p:nvPr/>
        </p:nvSpPr>
        <p:spPr>
          <a:xfrm>
            <a:off x="1037160" y="685800"/>
            <a:ext cx="447715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 sz="12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ED5A3D2-D443-1059-9627-AD0C22D0D6C2}"/>
              </a:ext>
            </a:extLst>
          </p:cNvPr>
          <p:cNvSpPr txBox="1"/>
          <p:nvPr/>
        </p:nvSpPr>
        <p:spPr>
          <a:xfrm>
            <a:off x="1041400" y="1193800"/>
            <a:ext cx="5054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6400" b="1" dirty="0">
                <a:solidFill>
                  <a:schemeClr val="bg1"/>
                </a:solidFill>
                <a:latin typeface="Aptos" panose="020B0004020202020204" pitchFamily="34" charset="0"/>
              </a:rPr>
              <a:t>Preventivní aktivity BESIP v roce 2024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6E8C62-0A07-AA57-5C4D-A1F84EC54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6150920"/>
            <a:ext cx="1913923" cy="478481"/>
          </a:xfrm>
          <a:custGeom>
            <a:avLst/>
            <a:gdLst/>
            <a:ahLst/>
            <a:cxnLst/>
            <a:rect l="l" t="t" r="r" b="b"/>
            <a:pathLst>
              <a:path w="2870885" h="717721">
                <a:moveTo>
                  <a:pt x="0" y="0"/>
                </a:moveTo>
                <a:lnTo>
                  <a:pt x="2870885" y="0"/>
                </a:lnTo>
                <a:lnTo>
                  <a:pt x="2870885" y="717721"/>
                </a:lnTo>
                <a:lnTo>
                  <a:pt x="0" y="71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12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EFC5061-6049-CD85-A94D-EF8A7D526D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8882" r="9648"/>
          <a:stretch/>
        </p:blipFill>
        <p:spPr>
          <a:xfrm>
            <a:off x="6388965" y="0"/>
            <a:ext cx="5826663" cy="6858000"/>
          </a:xfrm>
          <a:prstGeom prst="rect">
            <a:avLst/>
          </a:prstGeom>
        </p:spPr>
      </p:pic>
      <p:sp>
        <p:nvSpPr>
          <p:cNvPr id="2" name="Obdélník 9">
            <a:extLst>
              <a:ext uri="{FF2B5EF4-FFF2-40B4-BE49-F238E27FC236}">
                <a16:creationId xmlns:a16="http://schemas.microsoft.com/office/drawing/2014/main" id="{A22B41A9-8AD2-A51F-340F-1D55F39735E3}"/>
              </a:ext>
            </a:extLst>
          </p:cNvPr>
          <p:cNvSpPr/>
          <p:nvPr/>
        </p:nvSpPr>
        <p:spPr>
          <a:xfrm>
            <a:off x="0" y="0"/>
            <a:ext cx="77089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65D3014-91A8-90C6-A256-9781F1768E24}"/>
              </a:ext>
            </a:extLst>
          </p:cNvPr>
          <p:cNvSpPr txBox="1">
            <a:spLocks/>
          </p:cNvSpPr>
          <p:nvPr/>
        </p:nvSpPr>
        <p:spPr>
          <a:xfrm>
            <a:off x="725378" y="57149"/>
            <a:ext cx="7669324" cy="1905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KAMPANĚ BESIP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E6A2E-39BB-1263-BA5E-6AD5763BCE77}"/>
              </a:ext>
            </a:extLst>
          </p:cNvPr>
          <p:cNvSpPr txBox="1"/>
          <p:nvPr/>
        </p:nvSpPr>
        <p:spPr>
          <a:xfrm>
            <a:off x="725378" y="1497659"/>
            <a:ext cx="1306592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„</a:t>
            </a:r>
            <a:r>
              <a:rPr lang="cs-CZ" sz="4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Kamarádi</a:t>
            </a:r>
            <a:r>
              <a:rPr lang="cs-CZ" sz="40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 v automobilu“</a:t>
            </a:r>
          </a:p>
        </p:txBody>
      </p:sp>
      <p:sp>
        <p:nvSpPr>
          <p:cNvPr id="8" name="Zástupný text 9">
            <a:extLst>
              <a:ext uri="{FF2B5EF4-FFF2-40B4-BE49-F238E27FC236}">
                <a16:creationId xmlns:a16="http://schemas.microsoft.com/office/drawing/2014/main" id="{374872D2-4FD1-2D46-1DCF-B16985616661}"/>
              </a:ext>
            </a:extLst>
          </p:cNvPr>
          <p:cNvSpPr txBox="1">
            <a:spLocks/>
          </p:cNvSpPr>
          <p:nvPr/>
        </p:nvSpPr>
        <p:spPr>
          <a:xfrm>
            <a:off x="349350" y="2371541"/>
            <a:ext cx="6811846" cy="3174239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Řízení</a:t>
            </a:r>
            <a:r>
              <a:rPr lang="cs-CZ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od 17 let pod dohledem mentora</a:t>
            </a:r>
          </a:p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Brzdná dráha a bezpečný odstup</a:t>
            </a:r>
          </a:p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Mobilní telefon za volantem</a:t>
            </a:r>
          </a:p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Více než 500 000 zhlédnutí a dále se </a:t>
            </a:r>
            <a:r>
              <a:rPr lang="cs-CZ">
                <a:solidFill>
                  <a:schemeClr val="bg1"/>
                </a:solidFill>
                <a:latin typeface="Bahnschrift Condensed" panose="020B0502040204020203" pitchFamily="34" charset="0"/>
              </a:rPr>
              <a:t>virálně</a:t>
            </a:r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 šíří</a:t>
            </a:r>
          </a:p>
        </p:txBody>
      </p:sp>
    </p:spTree>
    <p:extLst>
      <p:ext uri="{BB962C8B-B14F-4D97-AF65-F5344CB8AC3E}">
        <p14:creationId xmlns:p14="http://schemas.microsoft.com/office/powerpoint/2010/main" val="326441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4F213-91FE-52B6-8A47-3A4F00A2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>
            <a:extLst>
              <a:ext uri="{FF2B5EF4-FFF2-40B4-BE49-F238E27FC236}">
                <a16:creationId xmlns:a16="http://schemas.microsoft.com/office/drawing/2014/main" id="{F04C8594-5DE5-59C1-14AC-00408E78D16A}"/>
              </a:ext>
            </a:extLst>
          </p:cNvPr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>
            <a:extLst>
              <a:ext uri="{FF2B5EF4-FFF2-40B4-BE49-F238E27FC236}">
                <a16:creationId xmlns:a16="http://schemas.microsoft.com/office/drawing/2014/main" id="{DB7D42AD-B238-5354-DA1F-28BCB32EB321}"/>
              </a:ext>
            </a:extLst>
          </p:cNvPr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>
            <a:extLst>
              <a:ext uri="{FF2B5EF4-FFF2-40B4-BE49-F238E27FC236}">
                <a16:creationId xmlns:a16="http://schemas.microsoft.com/office/drawing/2014/main" id="{FFBE3BA3-7095-36A4-B07B-24639CB72D82}"/>
              </a:ext>
            </a:extLst>
          </p:cNvPr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>
            <a:extLst>
              <a:ext uri="{FF2B5EF4-FFF2-40B4-BE49-F238E27FC236}">
                <a16:creationId xmlns:a16="http://schemas.microsoft.com/office/drawing/2014/main" id="{49F3A486-C42D-2E09-78DD-EEC02F18D745}"/>
              </a:ext>
            </a:extLst>
          </p:cNvPr>
          <p:cNvSpPr/>
          <p:nvPr/>
        </p:nvSpPr>
        <p:spPr>
          <a:xfrm>
            <a:off x="363558" y="205480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6376FC96-6736-9269-D1BB-EE9D4ECBD52D}"/>
              </a:ext>
            </a:extLst>
          </p:cNvPr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>
            <a:extLst>
              <a:ext uri="{FF2B5EF4-FFF2-40B4-BE49-F238E27FC236}">
                <a16:creationId xmlns:a16="http://schemas.microsoft.com/office/drawing/2014/main" id="{9089BA01-3463-F403-C2BB-FFB8E1E33BCF}"/>
              </a:ext>
            </a:extLst>
          </p:cNvPr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E58912-79C5-F23E-274D-03874BF1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609674"/>
            <a:ext cx="10360121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NULTÁ HODINA AUTOŠKOLY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6B91D0-A5BF-F8D7-0448-7B9667CBAC3B}"/>
              </a:ext>
            </a:extLst>
          </p:cNvPr>
          <p:cNvSpPr txBox="1"/>
          <p:nvPr/>
        </p:nvSpPr>
        <p:spPr>
          <a:xfrm>
            <a:off x="1220481" y="2315784"/>
            <a:ext cx="23119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více než 100 středních škol, programem prošlo 8 000 studentů</a:t>
            </a:r>
            <a:endParaRPr lang="cs-CZ" sz="3200" dirty="0">
              <a:solidFill>
                <a:schemeClr val="accent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A46402-6287-7BA2-0833-A62ABC54A68A}"/>
              </a:ext>
            </a:extLst>
          </p:cNvPr>
          <p:cNvSpPr txBox="1"/>
          <p:nvPr/>
        </p:nvSpPr>
        <p:spPr>
          <a:xfrm>
            <a:off x="8268239" y="2151727"/>
            <a:ext cx="247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budeme pokračovat s dalšími 200 školami od </a:t>
            </a:r>
          </a:p>
          <a:p>
            <a:pPr algn="ctr"/>
            <a:r>
              <a:rPr lang="pl-PL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ledna 2025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55D3DB-10B9-415E-C99A-BF81953F89F4}"/>
              </a:ext>
            </a:extLst>
          </p:cNvPr>
          <p:cNvSpPr txBox="1"/>
          <p:nvPr/>
        </p:nvSpPr>
        <p:spPr>
          <a:xfrm>
            <a:off x="4701434" y="2151727"/>
            <a:ext cx="2501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BESIP, dopravní policie a hasiči</a:t>
            </a:r>
          </a:p>
          <a:p>
            <a:pPr algn="ctr"/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se studentům věnují dopoledne </a:t>
            </a:r>
            <a:b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</a:br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ve 4 blocích </a:t>
            </a:r>
            <a:endParaRPr lang="cs-CZ" sz="3200" dirty="0">
              <a:solidFill>
                <a:schemeClr val="accent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55849"/>
      </p:ext>
    </p:extLst>
  </p:cSld>
  <p:clrMapOvr>
    <a:masterClrMapping/>
  </p:clrMapOvr>
  <p:transition spd="slow">
    <p:cover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BESIP_rell tiskovka_9_1_2025">
            <a:hlinkClick r:id="" action="ppaction://media"/>
            <a:extLst>
              <a:ext uri="{FF2B5EF4-FFF2-40B4-BE49-F238E27FC236}">
                <a16:creationId xmlns:a16="http://schemas.microsoft.com/office/drawing/2014/main" id="{55C48F65-6ACA-B42F-0F79-6C18FE56F9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065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5453" y="2460182"/>
            <a:ext cx="5201093" cy="1325563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DÍKY ZA POZORNOST!</a:t>
            </a:r>
          </a:p>
        </p:txBody>
      </p:sp>
      <p:sp>
        <p:nvSpPr>
          <p:cNvPr id="5" name="Obdélník 9"/>
          <p:cNvSpPr/>
          <p:nvPr/>
        </p:nvSpPr>
        <p:spPr>
          <a:xfrm>
            <a:off x="0" y="0"/>
            <a:ext cx="468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9"/>
          <p:cNvSpPr/>
          <p:nvPr/>
        </p:nvSpPr>
        <p:spPr>
          <a:xfrm flipH="1">
            <a:off x="11723999" y="0"/>
            <a:ext cx="468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835D5586-689B-B285-6A92-E8BE587EA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" y="5821533"/>
            <a:ext cx="2340869" cy="5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1461"/>
      </p:ext>
    </p:extLst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CB3E-A028-6D84-7843-8DE8B1DF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>
            <a:extLst>
              <a:ext uri="{FF2B5EF4-FFF2-40B4-BE49-F238E27FC236}">
                <a16:creationId xmlns:a16="http://schemas.microsoft.com/office/drawing/2014/main" id="{194B4FB7-ACB7-ACD4-1726-FF67BCBBE41D}"/>
              </a:ext>
            </a:extLst>
          </p:cNvPr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>
            <a:extLst>
              <a:ext uri="{FF2B5EF4-FFF2-40B4-BE49-F238E27FC236}">
                <a16:creationId xmlns:a16="http://schemas.microsoft.com/office/drawing/2014/main" id="{2964D923-48B8-C221-2B2F-5D63799711DF}"/>
              </a:ext>
            </a:extLst>
          </p:cNvPr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>
            <a:extLst>
              <a:ext uri="{FF2B5EF4-FFF2-40B4-BE49-F238E27FC236}">
                <a16:creationId xmlns:a16="http://schemas.microsoft.com/office/drawing/2014/main" id="{D473F59E-4CCB-D545-BB07-16D677AAB34E}"/>
              </a:ext>
            </a:extLst>
          </p:cNvPr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>
            <a:extLst>
              <a:ext uri="{FF2B5EF4-FFF2-40B4-BE49-F238E27FC236}">
                <a16:creationId xmlns:a16="http://schemas.microsoft.com/office/drawing/2014/main" id="{E3A33C6F-FA18-1DA9-7510-834B8C1F5D6A}"/>
              </a:ext>
            </a:extLst>
          </p:cNvPr>
          <p:cNvSpPr/>
          <p:nvPr/>
        </p:nvSpPr>
        <p:spPr>
          <a:xfrm>
            <a:off x="384825" y="2020185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0800BB5C-ECDD-92A9-88B1-493E21043B63}"/>
              </a:ext>
            </a:extLst>
          </p:cNvPr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>
            <a:extLst>
              <a:ext uri="{FF2B5EF4-FFF2-40B4-BE49-F238E27FC236}">
                <a16:creationId xmlns:a16="http://schemas.microsoft.com/office/drawing/2014/main" id="{67CF9930-301B-898F-D295-20448A4C9B43}"/>
              </a:ext>
            </a:extLst>
          </p:cNvPr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7ADF38-9D81-CAD2-EA6C-C9DE4ADD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609674"/>
            <a:ext cx="10360121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ROK NOVÉHO BODOVÉHO SYSTÉMU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B8695A-3076-05C1-C26E-08AB6C04A718}"/>
              </a:ext>
            </a:extLst>
          </p:cNvPr>
          <p:cNvSpPr txBox="1"/>
          <p:nvPr/>
        </p:nvSpPr>
        <p:spPr>
          <a:xfrm>
            <a:off x="1234484" y="2622259"/>
            <a:ext cx="2301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O 17 MÉNĚ SMRTELNÝCH NEHOD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09B936A-462B-C8C5-9232-DA66F3A4C1B6}"/>
              </a:ext>
            </a:extLst>
          </p:cNvPr>
          <p:cNvSpPr txBox="1"/>
          <p:nvPr/>
        </p:nvSpPr>
        <p:spPr>
          <a:xfrm>
            <a:off x="8255136" y="2397948"/>
            <a:ext cx="2476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POKLES POČTU NEHOD POD VLIVEM ALKOHOLU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A9FF8E-1F87-82F1-0F01-A1093672D365}"/>
              </a:ext>
            </a:extLst>
          </p:cNvPr>
          <p:cNvSpPr txBox="1"/>
          <p:nvPr/>
        </p:nvSpPr>
        <p:spPr>
          <a:xfrm>
            <a:off x="4850929" y="2397948"/>
            <a:ext cx="2038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HISTORICKY NEJMÉNĚ TĚŽCE ZRANĚNÝCH</a:t>
            </a:r>
          </a:p>
        </p:txBody>
      </p:sp>
    </p:spTree>
    <p:extLst>
      <p:ext uri="{BB962C8B-B14F-4D97-AF65-F5344CB8AC3E}">
        <p14:creationId xmlns:p14="http://schemas.microsoft.com/office/powerpoint/2010/main" val="645392245"/>
      </p:ext>
    </p:extLst>
  </p:cSld>
  <p:clrMapOvr>
    <a:masterClrMapping/>
  </p:clrMapOvr>
  <p:transition spd="slow"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12896-7BEE-BCD3-63B4-857AA5AE1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>
            <a:extLst>
              <a:ext uri="{FF2B5EF4-FFF2-40B4-BE49-F238E27FC236}">
                <a16:creationId xmlns:a16="http://schemas.microsoft.com/office/drawing/2014/main" id="{D02077B8-C289-DC90-76F3-AA17197B8236}"/>
              </a:ext>
            </a:extLst>
          </p:cNvPr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>
            <a:extLst>
              <a:ext uri="{FF2B5EF4-FFF2-40B4-BE49-F238E27FC236}">
                <a16:creationId xmlns:a16="http://schemas.microsoft.com/office/drawing/2014/main" id="{F5B17379-CA16-5927-0DC1-1B324BEBD17A}"/>
              </a:ext>
            </a:extLst>
          </p:cNvPr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>
            <a:extLst>
              <a:ext uri="{FF2B5EF4-FFF2-40B4-BE49-F238E27FC236}">
                <a16:creationId xmlns:a16="http://schemas.microsoft.com/office/drawing/2014/main" id="{C5E895F6-6FD1-34A3-9663-1FB0F68A9F65}"/>
              </a:ext>
            </a:extLst>
          </p:cNvPr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>
            <a:extLst>
              <a:ext uri="{FF2B5EF4-FFF2-40B4-BE49-F238E27FC236}">
                <a16:creationId xmlns:a16="http://schemas.microsoft.com/office/drawing/2014/main" id="{FCADC4BA-445C-C4EE-F47F-9B6E145BA89A}"/>
              </a:ext>
            </a:extLst>
          </p:cNvPr>
          <p:cNvSpPr/>
          <p:nvPr/>
        </p:nvSpPr>
        <p:spPr>
          <a:xfrm>
            <a:off x="384825" y="2020185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03A090DF-A1EC-4D2B-9829-65984C10001A}"/>
              </a:ext>
            </a:extLst>
          </p:cNvPr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>
            <a:extLst>
              <a:ext uri="{FF2B5EF4-FFF2-40B4-BE49-F238E27FC236}">
                <a16:creationId xmlns:a16="http://schemas.microsoft.com/office/drawing/2014/main" id="{3440D31A-19AE-D04E-F87E-D7D9727EF238}"/>
              </a:ext>
            </a:extLst>
          </p:cNvPr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A5CD22-3090-2E37-0E52-82D8B1EA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609674"/>
            <a:ext cx="10360121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ROK NOVÉHO BODOVÉHO SYSTÉMU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36E071-A215-1D3F-D3F4-9B528E871612}"/>
              </a:ext>
            </a:extLst>
          </p:cNvPr>
          <p:cNvSpPr txBox="1"/>
          <p:nvPr/>
        </p:nvSpPr>
        <p:spPr>
          <a:xfrm>
            <a:off x="1403008" y="2740092"/>
            <a:ext cx="2038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NEJMÉNĚ USMRCENÝCH CHODCŮ</a:t>
            </a:r>
          </a:p>
          <a:p>
            <a:pPr algn="ctr"/>
            <a:endParaRPr lang="cs-CZ" sz="3200" b="1" dirty="0">
              <a:solidFill>
                <a:srgbClr val="FF66CC"/>
              </a:solidFill>
              <a:latin typeface="Bahnschrift Condensed" panose="020B0502040204020203" pitchFamily="34" charset="0"/>
            </a:endParaRPr>
          </a:p>
          <a:p>
            <a:pPr algn="ctr"/>
            <a:endParaRPr lang="cs-CZ" sz="3200" b="1" dirty="0">
              <a:solidFill>
                <a:srgbClr val="FF66CC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E7ABD6-A493-585B-A210-CDB0895CED25}"/>
              </a:ext>
            </a:extLst>
          </p:cNvPr>
          <p:cNvSpPr txBox="1"/>
          <p:nvPr/>
        </p:nvSpPr>
        <p:spPr>
          <a:xfrm>
            <a:off x="8224001" y="2315784"/>
            <a:ext cx="247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MOŽNOST ŘÍDIT OD 17 LET S MENTOREM (L17)</a:t>
            </a:r>
          </a:p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VYUŽÍVÁ 20 % NOVÝCH ŘIDIČŮ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6284FBE-2D1F-20B4-657A-5C1DDFD23D8D}"/>
              </a:ext>
            </a:extLst>
          </p:cNvPr>
          <p:cNvSpPr txBox="1"/>
          <p:nvPr/>
        </p:nvSpPr>
        <p:spPr>
          <a:xfrm>
            <a:off x="4672201" y="2757134"/>
            <a:ext cx="2501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POKLES POČTU NEPŘIPOUTANÝCH ŘIDIČŮ</a:t>
            </a:r>
            <a:endParaRPr lang="cs-CZ" altLang="cs-CZ" sz="3200" dirty="0">
              <a:solidFill>
                <a:schemeClr val="accent1"/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53653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5677" y="-25745"/>
            <a:ext cx="5648325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ŘÍZENÍ OD 17 LET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019409" y="1048229"/>
            <a:ext cx="7440859" cy="63217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(pouze s mentorem zapsaným v registru řidičů, např. rodiče)</a:t>
            </a:r>
            <a:endParaRPr lang="cs-CZ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6154276" y="0"/>
            <a:ext cx="9900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2007" r="-247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6439A7CB-A423-DC7F-9DF8-EF36EC4BA1C2}"/>
              </a:ext>
            </a:extLst>
          </p:cNvPr>
          <p:cNvSpPr txBox="1">
            <a:spLocks/>
          </p:cNvSpPr>
          <p:nvPr/>
        </p:nvSpPr>
        <p:spPr>
          <a:xfrm>
            <a:off x="3249150" y="4038777"/>
            <a:ext cx="4055918" cy="12691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cs-CZ" sz="3600" dirty="0">
                <a:solidFill>
                  <a:schemeClr val="bg1"/>
                </a:solidFill>
                <a:latin typeface="Bahnschrift Condensed"/>
              </a:rPr>
              <a:t>Celkem udělených </a:t>
            </a:r>
          </a:p>
          <a:p>
            <a:pPr>
              <a:lnSpc>
                <a:spcPct val="110000"/>
              </a:lnSpc>
            </a:pPr>
            <a:r>
              <a:rPr lang="cs-CZ" sz="3600" dirty="0">
                <a:solidFill>
                  <a:schemeClr val="bg1"/>
                </a:solidFill>
                <a:latin typeface="Bahnschrift Condensed"/>
              </a:rPr>
              <a:t>ŘO sk. B (včetně 19+)</a:t>
            </a:r>
          </a:p>
        </p:txBody>
      </p:sp>
      <p:sp>
        <p:nvSpPr>
          <p:cNvPr id="16" name="Rectangle: Rounded Corners 24">
            <a:extLst>
              <a:ext uri="{FF2B5EF4-FFF2-40B4-BE49-F238E27FC236}">
                <a16:creationId xmlns:a16="http://schemas.microsoft.com/office/drawing/2014/main" id="{4F7E1765-B86D-DEDB-43A4-0F0F5A7BE3D5}"/>
              </a:ext>
            </a:extLst>
          </p:cNvPr>
          <p:cNvSpPr>
            <a:spLocks/>
          </p:cNvSpPr>
          <p:nvPr/>
        </p:nvSpPr>
        <p:spPr>
          <a:xfrm>
            <a:off x="6400800" y="4341895"/>
            <a:ext cx="5330583" cy="592902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006035C-1F82-2A42-F225-31458E9BCE5E}"/>
              </a:ext>
            </a:extLst>
          </p:cNvPr>
          <p:cNvSpPr txBox="1">
            <a:spLocks/>
          </p:cNvSpPr>
          <p:nvPr/>
        </p:nvSpPr>
        <p:spPr>
          <a:xfrm>
            <a:off x="10208002" y="4315180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119</a:t>
            </a:r>
            <a:r>
              <a:rPr lang="cs-CZ" sz="3200" b="1" kern="120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023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47DD8DDE-AEB3-129F-3A05-C82F82FFD23C}"/>
              </a:ext>
            </a:extLst>
          </p:cNvPr>
          <p:cNvSpPr txBox="1">
            <a:spLocks/>
          </p:cNvSpPr>
          <p:nvPr/>
        </p:nvSpPr>
        <p:spPr>
          <a:xfrm>
            <a:off x="3377031" y="2458127"/>
            <a:ext cx="1919115" cy="663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Řidiči 17 let</a:t>
            </a:r>
            <a:endParaRPr lang="en-ID" sz="3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34ED31DE-EB90-57C9-DE9B-7B3C9A413237}"/>
              </a:ext>
            </a:extLst>
          </p:cNvPr>
          <p:cNvSpPr txBox="1">
            <a:spLocks/>
          </p:cNvSpPr>
          <p:nvPr/>
        </p:nvSpPr>
        <p:spPr>
          <a:xfrm>
            <a:off x="3364207" y="3240804"/>
            <a:ext cx="1931939" cy="663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Řidiči 18 let</a:t>
            </a:r>
            <a:endParaRPr lang="en-ID" sz="3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F45D1F30-9A94-E784-57C9-EBDD216D0C11}"/>
              </a:ext>
            </a:extLst>
          </p:cNvPr>
          <p:cNvSpPr>
            <a:spLocks/>
          </p:cNvSpPr>
          <p:nvPr/>
        </p:nvSpPr>
        <p:spPr>
          <a:xfrm>
            <a:off x="8815227" y="3428138"/>
            <a:ext cx="2916156" cy="592902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id="{ABF07A1C-14C6-C6E7-E919-D93F6B7B7521}"/>
              </a:ext>
            </a:extLst>
          </p:cNvPr>
          <p:cNvSpPr>
            <a:spLocks/>
          </p:cNvSpPr>
          <p:nvPr/>
        </p:nvSpPr>
        <p:spPr>
          <a:xfrm>
            <a:off x="9796265" y="2475051"/>
            <a:ext cx="1919115" cy="5757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>
              <a:ln w="19050">
                <a:noFill/>
              </a:ln>
              <a:solidFill>
                <a:schemeClr val="bg1"/>
              </a:solidFill>
              <a:ea typeface="Inter" panose="020B0502030000000004" pitchFamily="34" charset="0"/>
              <a:cs typeface="Heebo" pitchFamily="2" charset="-79"/>
            </a:endParaRP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1F4D2D45-4C19-9F23-3BD3-D9D74D84DBB5}"/>
              </a:ext>
            </a:extLst>
          </p:cNvPr>
          <p:cNvSpPr txBox="1">
            <a:spLocks/>
          </p:cNvSpPr>
          <p:nvPr/>
        </p:nvSpPr>
        <p:spPr>
          <a:xfrm>
            <a:off x="10308425" y="2436193"/>
            <a:ext cx="1228221" cy="663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24 048</a:t>
            </a:r>
            <a:endParaRPr lang="en-ID" sz="3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EC1CA16C-306B-00A1-B8D6-6A367D0CC365}"/>
              </a:ext>
            </a:extLst>
          </p:cNvPr>
          <p:cNvSpPr txBox="1">
            <a:spLocks/>
          </p:cNvSpPr>
          <p:nvPr/>
        </p:nvSpPr>
        <p:spPr>
          <a:xfrm>
            <a:off x="10296403" y="3428138"/>
            <a:ext cx="1223412" cy="663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lnSpc>
                <a:spcPct val="110000"/>
              </a:lnSpc>
              <a:defRPr sz="360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53 464</a:t>
            </a:r>
          </a:p>
        </p:txBody>
      </p:sp>
    </p:spTree>
    <p:extLst>
      <p:ext uri="{BB962C8B-B14F-4D97-AF65-F5344CB8AC3E}">
        <p14:creationId xmlns:p14="http://schemas.microsoft.com/office/powerpoint/2010/main" val="2684084569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95A5D-4F41-3962-FC32-6FF6F8883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>
            <a:extLst>
              <a:ext uri="{FF2B5EF4-FFF2-40B4-BE49-F238E27FC236}">
                <a16:creationId xmlns:a16="http://schemas.microsoft.com/office/drawing/2014/main" id="{DE6A0705-4408-7791-3342-168F9FC8C0A8}"/>
              </a:ext>
            </a:extLst>
          </p:cNvPr>
          <p:cNvSpPr/>
          <p:nvPr/>
        </p:nvSpPr>
        <p:spPr>
          <a:xfrm>
            <a:off x="3829634" y="4210739"/>
            <a:ext cx="1491915" cy="114701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>
            <a:extLst>
              <a:ext uri="{FF2B5EF4-FFF2-40B4-BE49-F238E27FC236}">
                <a16:creationId xmlns:a16="http://schemas.microsoft.com/office/drawing/2014/main" id="{00B60BF2-7EC8-DE54-5C48-82A502BDFB56}"/>
              </a:ext>
            </a:extLst>
          </p:cNvPr>
          <p:cNvSpPr/>
          <p:nvPr/>
        </p:nvSpPr>
        <p:spPr>
          <a:xfrm>
            <a:off x="8730586" y="422532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>
            <a:extLst>
              <a:ext uri="{FF2B5EF4-FFF2-40B4-BE49-F238E27FC236}">
                <a16:creationId xmlns:a16="http://schemas.microsoft.com/office/drawing/2014/main" id="{F68E0D56-862B-9A25-DEB1-AA7EBD32FDA4}"/>
              </a:ext>
            </a:extLst>
          </p:cNvPr>
          <p:cNvSpPr/>
          <p:nvPr/>
        </p:nvSpPr>
        <p:spPr>
          <a:xfrm>
            <a:off x="1782829" y="204499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E53D2FF2-F844-256D-C7E3-059E2F15CD6C}"/>
              </a:ext>
            </a:extLst>
          </p:cNvPr>
          <p:cNvSpPr/>
          <p:nvPr/>
        </p:nvSpPr>
        <p:spPr>
          <a:xfrm>
            <a:off x="6682597" y="2044994"/>
            <a:ext cx="3868200" cy="31315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7D1132-9F57-9C26-936B-8DCA9AFE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609674"/>
            <a:ext cx="10360121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NEHODY MLADÝCH ŘIDIČŮ 2024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B13D570-FA6F-9D44-840A-A71631014AE3}"/>
              </a:ext>
            </a:extLst>
          </p:cNvPr>
          <p:cNvSpPr txBox="1"/>
          <p:nvPr/>
        </p:nvSpPr>
        <p:spPr>
          <a:xfrm>
            <a:off x="2903240" y="2397948"/>
            <a:ext cx="2254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200" b="1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L17 ŘIDIČI</a:t>
            </a:r>
          </a:p>
          <a:p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6    NEHOD</a:t>
            </a:r>
          </a:p>
          <a:p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4    LEHKÁ</a:t>
            </a:r>
          </a:p>
          <a:p>
            <a:r>
              <a:rPr lang="cs-CZ" altLang="cs-CZ" sz="320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      ZRANĚNÍ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048869-A876-ED39-E629-3943ECD0E910}"/>
              </a:ext>
            </a:extLst>
          </p:cNvPr>
          <p:cNvSpPr txBox="1"/>
          <p:nvPr/>
        </p:nvSpPr>
        <p:spPr>
          <a:xfrm>
            <a:off x="7478828" y="2044994"/>
            <a:ext cx="274367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3200" b="1" dirty="0">
                <a:solidFill>
                  <a:srgbClr val="FF66CC"/>
                </a:solidFill>
                <a:latin typeface="Bahnschrift Condensed"/>
              </a:rPr>
              <a:t>ŘIDIČI 18 let</a:t>
            </a:r>
          </a:p>
          <a:p>
            <a:r>
              <a:rPr lang="cs-CZ" sz="3200" dirty="0">
                <a:solidFill>
                  <a:srgbClr val="FF66CC"/>
                </a:solidFill>
                <a:latin typeface="Bahnschrift Condensed"/>
              </a:rPr>
              <a:t>1 106 	NEHOD</a:t>
            </a:r>
          </a:p>
          <a:p>
            <a:r>
              <a:rPr lang="cs-CZ" sz="3200" dirty="0">
                <a:solidFill>
                  <a:srgbClr val="FF66CC"/>
                </a:solidFill>
                <a:latin typeface="Bahnschrift Condensed"/>
              </a:rPr>
              <a:t>     6 	ÚMRTÍ</a:t>
            </a:r>
          </a:p>
          <a:p>
            <a:r>
              <a:rPr lang="cs-CZ" sz="3200" dirty="0">
                <a:solidFill>
                  <a:srgbClr val="FF66CC"/>
                </a:solidFill>
                <a:latin typeface="Bahnschrift Condensed"/>
              </a:rPr>
              <a:t>   31 	TĚŽKÝCH </a:t>
            </a:r>
          </a:p>
          <a:p>
            <a:r>
              <a:rPr lang="cs-CZ" sz="3200" dirty="0">
                <a:solidFill>
                  <a:srgbClr val="FF66CC"/>
                </a:solidFill>
                <a:latin typeface="Bahnschrift Condensed"/>
              </a:rPr>
              <a:t>457 	LEHKÝCH 	ZRANĚNÍ </a:t>
            </a:r>
          </a:p>
          <a:p>
            <a:pPr algn="ctr"/>
            <a:endParaRPr lang="cs-CZ" sz="3200" dirty="0">
              <a:solidFill>
                <a:schemeClr val="accent1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59417"/>
      </p:ext>
    </p:extLst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9929" r="11797" b="20036"/>
          <a:stretch/>
        </p:blipFill>
        <p:spPr>
          <a:xfrm>
            <a:off x="0" y="0"/>
            <a:ext cx="12215735" cy="412432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203485" y="5894005"/>
            <a:ext cx="2695575" cy="1250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ŘIDIČI L17</a:t>
            </a:r>
          </a:p>
        </p:txBody>
      </p:sp>
      <p:sp>
        <p:nvSpPr>
          <p:cNvPr id="32" name="Zástupný symbol pro obsah 8"/>
          <p:cNvSpPr txBox="1">
            <a:spLocks/>
          </p:cNvSpPr>
          <p:nvPr/>
        </p:nvSpPr>
        <p:spPr>
          <a:xfrm>
            <a:off x="4509313" y="541544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22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2695575" y="4229100"/>
            <a:ext cx="1711397" cy="166490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59147" y="4617481"/>
            <a:ext cx="193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24 048</a:t>
            </a:r>
            <a:endParaRPr lang="cs-CZ" sz="4800" dirty="0">
              <a:solidFill>
                <a:schemeClr val="bg1"/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>
            <a:off x="6977167" y="4185789"/>
            <a:ext cx="1646170" cy="1708216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079508" y="4646053"/>
            <a:ext cx="2381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40 717</a:t>
            </a:r>
            <a:endParaRPr lang="cs-CZ" sz="4800" dirty="0">
              <a:solidFill>
                <a:schemeClr val="bg1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4692722" y="5046584"/>
            <a:ext cx="1933575" cy="95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obsah 8">
            <a:extLst>
              <a:ext uri="{FF2B5EF4-FFF2-40B4-BE49-F238E27FC236}">
                <a16:creationId xmlns:a16="http://schemas.microsoft.com/office/drawing/2014/main" id="{99BDB8CD-B395-D663-FD08-A2608644291E}"/>
              </a:ext>
            </a:extLst>
          </p:cNvPr>
          <p:cNvSpPr txBox="1">
            <a:spLocks/>
          </p:cNvSpPr>
          <p:nvPr/>
        </p:nvSpPr>
        <p:spPr>
          <a:xfrm>
            <a:off x="6452464" y="5920481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MENTOŘI</a:t>
            </a:r>
          </a:p>
        </p:txBody>
      </p:sp>
    </p:spTree>
    <p:extLst>
      <p:ext uri="{BB962C8B-B14F-4D97-AF65-F5344CB8AC3E}">
        <p14:creationId xmlns:p14="http://schemas.microsoft.com/office/powerpoint/2010/main" val="3131222326"/>
      </p:ext>
    </p:extLst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71700-88F3-037D-D923-5C28E945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2D0C6122-AB6E-C259-38BD-E30473860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897333"/>
              </p:ext>
            </p:extLst>
          </p:nvPr>
        </p:nvGraphicFramePr>
        <p:xfrm>
          <a:off x="148856" y="148856"/>
          <a:ext cx="12043144" cy="6709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76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91" y="0"/>
            <a:ext cx="10307909" cy="6858000"/>
          </a:xfrm>
          <a:prstGeom prst="rect">
            <a:avLst/>
          </a:prstGeom>
        </p:spPr>
      </p:pic>
      <p:sp>
        <p:nvSpPr>
          <p:cNvPr id="5" name="Obdélník 9"/>
          <p:cNvSpPr/>
          <p:nvPr/>
        </p:nvSpPr>
        <p:spPr>
          <a:xfrm>
            <a:off x="0" y="0"/>
            <a:ext cx="73342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47675" y="230188"/>
            <a:ext cx="5648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ŘIDIČÁK NA ZKOUŠKU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922985B-E488-059D-E956-A23201C9D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599391"/>
              </p:ext>
            </p:extLst>
          </p:nvPr>
        </p:nvGraphicFramePr>
        <p:xfrm>
          <a:off x="276224" y="2274888"/>
          <a:ext cx="5648325" cy="2427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880">
                  <a:extLst>
                    <a:ext uri="{9D8B030D-6E8A-4147-A177-3AD203B41FA5}">
                      <a16:colId xmlns:a16="http://schemas.microsoft.com/office/drawing/2014/main" val="356328569"/>
                    </a:ext>
                  </a:extLst>
                </a:gridCol>
                <a:gridCol w="1638445">
                  <a:extLst>
                    <a:ext uri="{9D8B030D-6E8A-4147-A177-3AD203B41FA5}">
                      <a16:colId xmlns:a16="http://schemas.microsoft.com/office/drawing/2014/main" val="3601195927"/>
                    </a:ext>
                  </a:extLst>
                </a:gridCol>
              </a:tblGrid>
              <a:tr h="12138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Počet osob s ŘP na zkoušku do 31. 12. 2024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218 703</a:t>
                      </a:r>
                      <a:endParaRPr lang="cs-CZ" sz="3600" b="0" kern="1200" dirty="0">
                        <a:solidFill>
                          <a:schemeClr val="accent1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12580"/>
                  </a:ext>
                </a:extLst>
              </a:tr>
              <a:tr h="1213871">
                <a:tc>
                  <a:txBody>
                    <a:bodyPr/>
                    <a:lstStyle/>
                    <a:p>
                      <a:pPr algn="l"/>
                      <a:r>
                        <a:rPr lang="cs-CZ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Porušilo podmínku ŘP </a:t>
                      </a:r>
                    </a:p>
                    <a:p>
                      <a:pPr algn="l"/>
                      <a:r>
                        <a:rPr lang="cs-CZ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na zkoušku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1 552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b="0" kern="1200" dirty="0">
                          <a:solidFill>
                            <a:schemeClr val="accent1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0,71 %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77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099520"/>
      </p:ext>
    </p:extLst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3876" y="371316"/>
            <a:ext cx="8626602" cy="1325563"/>
          </a:xfrm>
        </p:spPr>
        <p:txBody>
          <a:bodyPr>
            <a:normAutofit fontScale="90000"/>
          </a:bodyPr>
          <a:lstStyle/>
          <a:p>
            <a:r>
              <a:rPr lang="cs-CZ" sz="6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EDUKAČNÍ AKTIVITY PRO MENTORY L17</a:t>
            </a:r>
            <a:endParaRPr lang="cs-CZ" sz="4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39913" y="4381502"/>
            <a:ext cx="2382769" cy="15696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11 speciálních termínů “Dny pro Mentory L17”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a cca 200 proškolených mentorů</a:t>
            </a:r>
          </a:p>
        </p:txBody>
      </p:sp>
      <p:grpSp>
        <p:nvGrpSpPr>
          <p:cNvPr id="4" name="Google Shape;4697;p67"/>
          <p:cNvGrpSpPr/>
          <p:nvPr/>
        </p:nvGrpSpPr>
        <p:grpSpPr>
          <a:xfrm>
            <a:off x="1352549" y="2076450"/>
            <a:ext cx="9115427" cy="2305052"/>
            <a:chOff x="4234950" y="2101012"/>
            <a:chExt cx="4219974" cy="1044091"/>
          </a:xfrm>
        </p:grpSpPr>
        <p:sp>
          <p:nvSpPr>
            <p:cNvPr id="9" name="Google Shape;4702;p67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41275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03;p67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41275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04;p67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41275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05;p67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41275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06;p67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07;p67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08;p67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09;p67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0;p67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11;p67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Google Shape;4712;p67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Google Shape;4713;p67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8908134" y="2587283"/>
            <a:ext cx="903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DNY</a:t>
            </a:r>
          </a:p>
          <a:p>
            <a:pPr algn="ctr"/>
            <a:r>
              <a:rPr lang="cs-CZ" sz="4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L17</a:t>
            </a:r>
            <a:endParaRPr lang="cs-CZ" sz="5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852830" y="2877862"/>
            <a:ext cx="139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MANUÁL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077433" y="2956930"/>
            <a:ext cx="160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APLIKACE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618789" y="2868337"/>
            <a:ext cx="1033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WEB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1352878" y="4391213"/>
            <a:ext cx="2224275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200">
                <a:solidFill>
                  <a:schemeClr val="bg1"/>
                </a:solidFill>
                <a:latin typeface="Bahnschrift Condensed"/>
              </a:rPr>
              <a:t>Využívání manuálu pro Mentory L17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118623" y="4419967"/>
            <a:ext cx="15274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Používání Aplikace pro </a:t>
            </a:r>
            <a:r>
              <a:rPr lang="cs-CZ" sz="2200">
                <a:solidFill>
                  <a:schemeClr val="bg1"/>
                </a:solidFill>
                <a:latin typeface="Bahnschrift Condensed" panose="020B0502040204020203" pitchFamily="34" charset="0"/>
              </a:rPr>
              <a:t>M</a:t>
            </a:r>
            <a:r>
              <a:rPr lang="pt-BR" sz="2200">
                <a:solidFill>
                  <a:schemeClr val="bg1"/>
                </a:solidFill>
                <a:latin typeface="Bahnschrift Condensed" panose="020B0502040204020203" pitchFamily="34" charset="0"/>
              </a:rPr>
              <a:t>entory</a:t>
            </a:r>
            <a:r>
              <a:rPr lang="pt-BR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L17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6077348" y="4419966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www.autoskolaL17.cz</a:t>
            </a:r>
            <a:br>
              <a:rPr lang="en-US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www.besip.c</a:t>
            </a:r>
            <a:r>
              <a:rPr lang="de-DE" sz="2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z</a:t>
            </a:r>
            <a:endParaRPr lang="cs-CZ" sz="2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Google Shape;4709;p67">
            <a:extLst>
              <a:ext uri="{FF2B5EF4-FFF2-40B4-BE49-F238E27FC236}">
                <a16:creationId xmlns:a16="http://schemas.microsoft.com/office/drawing/2014/main" id="{49962D26-9957-E75D-33F3-29D25883FA8D}"/>
              </a:ext>
            </a:extLst>
          </p:cNvPr>
          <p:cNvSpPr/>
          <p:nvPr/>
        </p:nvSpPr>
        <p:spPr>
          <a:xfrm rot="10800000">
            <a:off x="10373955" y="3049011"/>
            <a:ext cx="187842" cy="192016"/>
          </a:xfrm>
          <a:custGeom>
            <a:avLst/>
            <a:gdLst/>
            <a:ahLst/>
            <a:cxnLst/>
            <a:rect l="l" t="t" r="r" b="b"/>
            <a:pathLst>
              <a:path w="3670" h="3671" extrusionOk="0">
                <a:moveTo>
                  <a:pt x="1835" y="1"/>
                </a:moveTo>
                <a:cubicBezTo>
                  <a:pt x="834" y="1"/>
                  <a:pt x="0" y="835"/>
                  <a:pt x="0" y="1836"/>
                </a:cubicBezTo>
                <a:cubicBezTo>
                  <a:pt x="0" y="2870"/>
                  <a:pt x="834" y="3670"/>
                  <a:pt x="1835" y="3670"/>
                </a:cubicBezTo>
                <a:cubicBezTo>
                  <a:pt x="2836" y="3670"/>
                  <a:pt x="3669" y="2870"/>
                  <a:pt x="3669" y="1836"/>
                </a:cubicBezTo>
                <a:cubicBezTo>
                  <a:pt x="3669" y="835"/>
                  <a:pt x="2836" y="1"/>
                  <a:pt x="18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138848"/>
      </p:ext>
    </p:extLst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1119</Words>
  <Application>Microsoft Office PowerPoint</Application>
  <PresentationFormat>Širokoúhlá obrazovka</PresentationFormat>
  <Paragraphs>201</Paragraphs>
  <Slides>15</Slides>
  <Notes>15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6" baseType="lpstr">
      <vt:lpstr>Aptos</vt:lpstr>
      <vt:lpstr>Arial</vt:lpstr>
      <vt:lpstr>Arial,Sans-Serif</vt:lpstr>
      <vt:lpstr>Bahnschrift</vt:lpstr>
      <vt:lpstr>Bahnschrift Condensed</vt:lpstr>
      <vt:lpstr>Calibri</vt:lpstr>
      <vt:lpstr>Calibri Light</vt:lpstr>
      <vt:lpstr>Inter</vt:lpstr>
      <vt:lpstr>Wingdings</vt:lpstr>
      <vt:lpstr>Motiv Office</vt:lpstr>
      <vt:lpstr>CorelDRAW</vt:lpstr>
      <vt:lpstr>ROK NOVÉHO BODOVÉHO SYSTÉMU</vt:lpstr>
      <vt:lpstr>ROK NOVÉHO BODOVÉHO SYSTÉMU</vt:lpstr>
      <vt:lpstr>ROK NOVÉHO BODOVÉHO SYSTÉMU</vt:lpstr>
      <vt:lpstr>ŘÍZENÍ OD 17 LET</vt:lpstr>
      <vt:lpstr>NEHODY MLADÝCH ŘIDIČŮ 2024</vt:lpstr>
      <vt:lpstr>Prezentace aplikace PowerPoint</vt:lpstr>
      <vt:lpstr>Prezentace aplikace PowerPoint</vt:lpstr>
      <vt:lpstr>Prezentace aplikace PowerPoint</vt:lpstr>
      <vt:lpstr>EDUKAČNÍ AKTIVITY PRO MENTORY L17</vt:lpstr>
      <vt:lpstr>Prezentace aplikace PowerPoint</vt:lpstr>
      <vt:lpstr>2024 A STRATEGIE BESIP</vt:lpstr>
      <vt:lpstr>Prezentace aplikace PowerPoint</vt:lpstr>
      <vt:lpstr>NULTÁ HODINA AUTOŠKOLY</vt:lpstr>
      <vt:lpstr>Prezentace aplikace PowerPoint</vt:lpstr>
      <vt:lpstr>DÍKY ZA POZORNOST!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Nejsou body jako body</dc:title>
  <dc:creator>Lukašík Tomáš Ing.</dc:creator>
  <cp:lastModifiedBy>Stadler Jakub Mgr.</cp:lastModifiedBy>
  <cp:revision>111</cp:revision>
  <cp:lastPrinted>2025-01-09T13:01:21Z</cp:lastPrinted>
  <dcterms:created xsi:type="dcterms:W3CDTF">2022-07-14T12:05:15Z</dcterms:created>
  <dcterms:modified xsi:type="dcterms:W3CDTF">2025-01-09T13:03:31Z</dcterms:modified>
</cp:coreProperties>
</file>