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7" r:id="rId2"/>
    <p:sldId id="377" r:id="rId3"/>
    <p:sldId id="389" r:id="rId4"/>
    <p:sldId id="402" r:id="rId5"/>
    <p:sldId id="397" r:id="rId6"/>
    <p:sldId id="398" r:id="rId7"/>
    <p:sldId id="400" r:id="rId8"/>
    <p:sldId id="399" r:id="rId9"/>
    <p:sldId id="401" r:id="rId10"/>
    <p:sldId id="405" r:id="rId11"/>
    <p:sldId id="413" r:id="rId12"/>
    <p:sldId id="414" r:id="rId13"/>
    <p:sldId id="412" r:id="rId14"/>
    <p:sldId id="396" r:id="rId15"/>
    <p:sldId id="368" r:id="rId16"/>
  </p:sldIdLst>
  <p:sldSz cx="9144000" cy="6858000" type="screen4x3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.panek" initials="K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C5F"/>
    <a:srgbClr val="FF0066"/>
    <a:srgbClr val="00ADEA"/>
    <a:srgbClr val="CDF2FF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39" autoAdjust="0"/>
  </p:normalViewPr>
  <p:slideViewPr>
    <p:cSldViewPr>
      <p:cViewPr varScale="1">
        <p:scale>
          <a:sx n="123" d="100"/>
          <a:sy n="123" d="100"/>
        </p:scale>
        <p:origin x="4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Kadula\BESIP\2018\1%20-%20zdrojov&#233;%20excely\N&#225;rodn&#237;%20strategie%202018.xlsx" TargetMode="External"/><Relationship Id="rId1" Type="http://schemas.openxmlformats.org/officeDocument/2006/relationships/image" Target="../media/image7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Kadula\BESIP\2018\1%20-%20zdrojov&#233;%20excely\Kraje%202017.xlsx" TargetMode="External"/><Relationship Id="rId1" Type="http://schemas.openxmlformats.org/officeDocument/2006/relationships/image" Target="../media/image7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Kadula\BESIP\2018\1%20-%20zdrojov&#233;%20excely\Kraje%202017.xlsx" TargetMode="External"/><Relationship Id="rId1" Type="http://schemas.openxmlformats.org/officeDocument/2006/relationships/image" Target="../media/image7.jp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sers\Kadula\BESIP\2018\1%20-%20zdrojov&#233;%20excely\Cyklist&#233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Kadula\BESIP\2018\1%20-%20zdrojov&#233;%20excely\Cyklist&#233;.xlsx" TargetMode="External"/><Relationship Id="rId1" Type="http://schemas.openxmlformats.org/officeDocument/2006/relationships/image" Target="../media/image7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Data!$B$10</c:f>
              <c:strCache>
                <c:ptCount val="1"/>
                <c:pt idx="0">
                  <c:v>Usmrcení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02D-48AE-83E0-8708E7B81DA5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02D-48AE-83E0-8708E7B81D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02D-48AE-83E0-8708E7B81DA5}"/>
              </c:ext>
            </c:extLst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02D-48AE-83E0-8708E7B81DA5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Data!$C$1:$N$1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Data!$C$10:$L$10</c:f>
              <c:numCache>
                <c:formatCode>General</c:formatCode>
                <c:ptCount val="10"/>
                <c:pt idx="0">
                  <c:v>72</c:v>
                </c:pt>
                <c:pt idx="1">
                  <c:v>70</c:v>
                </c:pt>
                <c:pt idx="2">
                  <c:v>50</c:v>
                </c:pt>
                <c:pt idx="3">
                  <c:v>64</c:v>
                </c:pt>
                <c:pt idx="4">
                  <c:v>58</c:v>
                </c:pt>
                <c:pt idx="5">
                  <c:v>57</c:v>
                </c:pt>
                <c:pt idx="6">
                  <c:v>68</c:v>
                </c:pt>
                <c:pt idx="7">
                  <c:v>39</c:v>
                </c:pt>
                <c:pt idx="8">
                  <c:v>44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D-48AE-83E0-8708E7B81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496592"/>
        <c:axId val="340497376"/>
      </c:barChart>
      <c:lineChart>
        <c:grouping val="standard"/>
        <c:varyColors val="0"/>
        <c:ser>
          <c:idx val="1"/>
          <c:order val="1"/>
          <c:tx>
            <c:strRef>
              <c:f>Data!$B$11</c:f>
              <c:strCache>
                <c:ptCount val="1"/>
                <c:pt idx="0">
                  <c:v>Usmrcení (předpoklad NSBSP)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02D-48AE-83E0-8708E7B81DA5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02D-48AE-83E0-8708E7B81DA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Data!$C$1:$N$1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Data!$C$11:$N$11</c:f>
              <c:numCache>
                <c:formatCode>#,##0</c:formatCode>
                <c:ptCount val="12"/>
                <c:pt idx="0">
                  <c:v>72</c:v>
                </c:pt>
                <c:pt idx="1">
                  <c:v>67.771622138577413</c:v>
                </c:pt>
                <c:pt idx="2">
                  <c:v>63.791566212418267</c:v>
                </c:pt>
                <c:pt idx="3">
                  <c:v>60.045248902445167</c:v>
                </c:pt>
                <c:pt idx="4">
                  <c:v>56.518943331018654</c:v>
                </c:pt>
                <c:pt idx="5">
                  <c:v>53.199728765298133</c:v>
                </c:pt>
                <c:pt idx="6">
                  <c:v>50.075443274397117</c:v>
                </c:pt>
                <c:pt idx="7">
                  <c:v>47.134639166864012</c:v>
                </c:pt>
                <c:pt idx="8">
                  <c:v>44.36654104520693</c:v>
                </c:pt>
                <c:pt idx="9">
                  <c:v>41.761006323770118</c:v>
                </c:pt>
                <c:pt idx="10">
                  <c:v>39.308488065295698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02D-48AE-83E0-8708E7B81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496592"/>
        <c:axId val="340497376"/>
      </c:lineChart>
      <c:lineChart>
        <c:grouping val="standard"/>
        <c:varyColors val="0"/>
        <c:ser>
          <c:idx val="2"/>
          <c:order val="2"/>
          <c:tx>
            <c:strRef>
              <c:f>Data!$B$12</c:f>
              <c:strCache>
                <c:ptCount val="1"/>
                <c:pt idx="0">
                  <c:v>Těžce zranění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Data!$C$1:$N$1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Data!$C$12:$L$12</c:f>
              <c:numCache>
                <c:formatCode>#,##0</c:formatCode>
                <c:ptCount val="10"/>
                <c:pt idx="0">
                  <c:v>430</c:v>
                </c:pt>
                <c:pt idx="1">
                  <c:v>393</c:v>
                </c:pt>
                <c:pt idx="2">
                  <c:v>443</c:v>
                </c:pt>
                <c:pt idx="3">
                  <c:v>466</c:v>
                </c:pt>
                <c:pt idx="4">
                  <c:v>462</c:v>
                </c:pt>
                <c:pt idx="5">
                  <c:v>433</c:v>
                </c:pt>
                <c:pt idx="6">
                  <c:v>394</c:v>
                </c:pt>
                <c:pt idx="7">
                  <c:v>417</c:v>
                </c:pt>
                <c:pt idx="8">
                  <c:v>353</c:v>
                </c:pt>
                <c:pt idx="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02D-48AE-83E0-8708E7B81DA5}"/>
            </c:ext>
          </c:extLst>
        </c:ser>
        <c:ser>
          <c:idx val="3"/>
          <c:order val="3"/>
          <c:tx>
            <c:strRef>
              <c:f>Data!$B$13</c:f>
              <c:strCache>
                <c:ptCount val="1"/>
                <c:pt idx="0">
                  <c:v>Těžce zranění (předpoklad NSBSP)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02D-48AE-83E0-8708E7B81DA5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02D-48AE-83E0-8708E7B81DA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Data!$C$1:$N$1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Data!$C$13:$N$13</c:f>
              <c:numCache>
                <c:formatCode>#,##0</c:formatCode>
                <c:ptCount val="12"/>
                <c:pt idx="0">
                  <c:v>430</c:v>
                </c:pt>
                <c:pt idx="1">
                  <c:v>413.55297014662608</c:v>
                </c:pt>
                <c:pt idx="2">
                  <c:v>397.73502120254926</c:v>
                </c:pt>
                <c:pt idx="3">
                  <c:v>382.52209151080365</c:v>
                </c:pt>
                <c:pt idx="4">
                  <c:v>367.89103974649379</c:v>
                </c:pt>
                <c:pt idx="5">
                  <c:v>353.81960971509989</c:v>
                </c:pt>
                <c:pt idx="6">
                  <c:v>340.28639649720839</c:v>
                </c:pt>
                <c:pt idx="7">
                  <c:v>327.27081388816976</c:v>
                </c:pt>
                <c:pt idx="8">
                  <c:v>314.75306308315413</c:v>
                </c:pt>
                <c:pt idx="9">
                  <c:v>302.71410255996915</c:v>
                </c:pt>
                <c:pt idx="10">
                  <c:v>291.13561911382703</c:v>
                </c:pt>
                <c:pt idx="11">
                  <c:v>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02D-48AE-83E0-8708E7B81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497768"/>
        <c:axId val="340498552"/>
      </c:lineChart>
      <c:catAx>
        <c:axId val="34049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0497376"/>
        <c:crosses val="autoZero"/>
        <c:auto val="1"/>
        <c:lblAlgn val="ctr"/>
        <c:lblOffset val="100"/>
        <c:noMultiLvlLbl val="0"/>
      </c:catAx>
      <c:valAx>
        <c:axId val="340497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r>
                  <a:rPr lang="cs-CZ">
                    <a:solidFill>
                      <a:schemeClr val="accent2">
                        <a:lumMod val="75000"/>
                      </a:schemeClr>
                    </a:solidFill>
                  </a:rPr>
                  <a:t>Počet usmrcených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cs-CZ"/>
          </a:p>
        </c:txPr>
        <c:crossAx val="340496592"/>
        <c:crosses val="autoZero"/>
        <c:crossBetween val="between"/>
      </c:valAx>
      <c:valAx>
        <c:axId val="3404985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r>
                  <a:rPr lang="cs-CZ">
                    <a:solidFill>
                      <a:schemeClr val="accent3">
                        <a:lumMod val="75000"/>
                      </a:schemeClr>
                    </a:solidFill>
                  </a:rPr>
                  <a:t>Počet těžce zraněných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endParaRPr lang="cs-CZ"/>
          </a:p>
        </c:txPr>
        <c:crossAx val="340497768"/>
        <c:crosses val="max"/>
        <c:crossBetween val="between"/>
      </c:valAx>
      <c:catAx>
        <c:axId val="340497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049855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1.8101739851653521E-2"/>
          <c:y val="0.94916862389504952"/>
          <c:w val="0.78635155641494325"/>
          <c:h val="3.8167283030181756E-2"/>
        </c:manualLayout>
      </c:layout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7956704340748E-2"/>
          <c:y val="1.9471905403653487E-2"/>
          <c:w val="0.90433874930533209"/>
          <c:h val="0.73760940076135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'Kraje dílčí cíle'!$A$20</c:f>
              <c:strCache>
                <c:ptCount val="1"/>
                <c:pt idx="0">
                  <c:v>Usmrcení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6E9-49A3-B88E-2CBF30039E4A}"/>
              </c:ext>
            </c:extLst>
          </c:dPt>
          <c:dPt>
            <c:idx val="1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6E9-49A3-B88E-2CBF30039E4A}"/>
              </c:ext>
            </c:extLst>
          </c:dPt>
          <c:dPt>
            <c:idx val="2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6E9-49A3-B88E-2CBF30039E4A}"/>
              </c:ext>
            </c:extLst>
          </c:dPt>
          <c:dLbls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'Kraje dílčí cíle'!$A$21:$A$34</c:f>
              <c:strCache>
                <c:ptCount val="14"/>
                <c:pt idx="0">
                  <c:v>Hl. m. 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Ústecký</c:v>
                </c:pt>
                <c:pt idx="5">
                  <c:v>Královéhradecký</c:v>
                </c:pt>
                <c:pt idx="6">
                  <c:v>Jihomoravský</c:v>
                </c:pt>
                <c:pt idx="7">
                  <c:v>Moravskoslezský</c:v>
                </c:pt>
                <c:pt idx="8">
                  <c:v>Olomoucký</c:v>
                </c:pt>
                <c:pt idx="9">
                  <c:v>Zlínský</c:v>
                </c:pt>
                <c:pt idx="10">
                  <c:v>Vysočina</c:v>
                </c:pt>
                <c:pt idx="11">
                  <c:v>Pardubický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'Kraje dílčí cíle'!$D$21:$D$34</c:f>
              <c:numCache>
                <c:formatCode>#,##0</c:formatCode>
                <c:ptCount val="14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0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E9-49A3-B88E-2CBF30039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29984"/>
        <c:axId val="341828808"/>
      </c:barChart>
      <c:lineChart>
        <c:grouping val="standard"/>
        <c:varyColors val="0"/>
        <c:ser>
          <c:idx val="2"/>
          <c:order val="1"/>
          <c:tx>
            <c:v>Usmrcení - podíl v kraji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'Kraje dílčí cíle'!$AF$21:$AF$34</c:f>
              <c:numCache>
                <c:formatCode>0%</c:formatCode>
                <c:ptCount val="14"/>
                <c:pt idx="0">
                  <c:v>5.8823529411764705E-2</c:v>
                </c:pt>
                <c:pt idx="1">
                  <c:v>6.3492063492063489E-2</c:v>
                </c:pt>
                <c:pt idx="2">
                  <c:v>0.11538461538461539</c:v>
                </c:pt>
                <c:pt idx="3">
                  <c:v>7.5471698113207544E-2</c:v>
                </c:pt>
                <c:pt idx="4">
                  <c:v>4.2553191489361701E-2</c:v>
                </c:pt>
                <c:pt idx="5">
                  <c:v>8.3333333333333329E-2</c:v>
                </c:pt>
                <c:pt idx="6">
                  <c:v>8.4745762711864403E-2</c:v>
                </c:pt>
                <c:pt idx="7">
                  <c:v>0.11363636363636363</c:v>
                </c:pt>
                <c:pt idx="8">
                  <c:v>0.20833333333333334</c:v>
                </c:pt>
                <c:pt idx="9">
                  <c:v>0.125</c:v>
                </c:pt>
                <c:pt idx="10">
                  <c:v>0</c:v>
                </c:pt>
                <c:pt idx="11">
                  <c:v>0.16666666666666666</c:v>
                </c:pt>
                <c:pt idx="12">
                  <c:v>4.1666666666666664E-2</c:v>
                </c:pt>
                <c:pt idx="13">
                  <c:v>8.3333333333333329E-2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E9-49A3-B88E-2CBF30039E4A}"/>
            </c:ext>
          </c:extLst>
        </c:ser>
        <c:ser>
          <c:idx val="1"/>
          <c:order val="2"/>
          <c:tx>
            <c:v>Usmrcení - podíl v ČR</c:v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E9-49A3-B88E-2CBF30039E4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'Kraje dílčí cíle'!$AR$21:$AR$34</c:f>
              <c:numCache>
                <c:formatCode>0%</c:formatCode>
                <c:ptCount val="14"/>
                <c:pt idx="0">
                  <c:v>8.7649402390438252E-2</c:v>
                </c:pt>
                <c:pt idx="1">
                  <c:v>8.7649402390438252E-2</c:v>
                </c:pt>
                <c:pt idx="2">
                  <c:v>8.7649402390438252E-2</c:v>
                </c:pt>
                <c:pt idx="3">
                  <c:v>8.7649402390438252E-2</c:v>
                </c:pt>
                <c:pt idx="4">
                  <c:v>8.7649402390438252E-2</c:v>
                </c:pt>
                <c:pt idx="5">
                  <c:v>8.7649402390438252E-2</c:v>
                </c:pt>
                <c:pt idx="6">
                  <c:v>8.7649402390438252E-2</c:v>
                </c:pt>
                <c:pt idx="7">
                  <c:v>8.7649402390438252E-2</c:v>
                </c:pt>
                <c:pt idx="8">
                  <c:v>8.7649402390438252E-2</c:v>
                </c:pt>
                <c:pt idx="9">
                  <c:v>8.7649402390438252E-2</c:v>
                </c:pt>
                <c:pt idx="10">
                  <c:v>8.7649402390438252E-2</c:v>
                </c:pt>
                <c:pt idx="11">
                  <c:v>8.7649402390438252E-2</c:v>
                </c:pt>
                <c:pt idx="12">
                  <c:v>8.7649402390438252E-2</c:v>
                </c:pt>
                <c:pt idx="13">
                  <c:v>8.7649402390438252E-2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6E9-49A3-B88E-2CBF30039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33904"/>
        <c:axId val="341829200"/>
      </c:lineChart>
      <c:catAx>
        <c:axId val="3418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1828808"/>
        <c:crosses val="autoZero"/>
        <c:auto val="1"/>
        <c:lblAlgn val="ctr"/>
        <c:lblOffset val="100"/>
        <c:noMultiLvlLbl val="0"/>
      </c:catAx>
      <c:valAx>
        <c:axId val="341828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r>
                  <a:rPr lang="cs-CZ">
                    <a:solidFill>
                      <a:schemeClr val="accent2">
                        <a:lumMod val="75000"/>
                      </a:schemeClr>
                    </a:solidFill>
                  </a:rPr>
                  <a:t>Počet usmrcených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cs-CZ"/>
          </a:p>
        </c:txPr>
        <c:crossAx val="341829984"/>
        <c:crosses val="autoZero"/>
        <c:crossBetween val="between"/>
      </c:valAx>
      <c:valAx>
        <c:axId val="34182920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341833904"/>
        <c:crosses val="max"/>
        <c:crossBetween val="between"/>
      </c:valAx>
      <c:catAx>
        <c:axId val="341833904"/>
        <c:scaling>
          <c:orientation val="minMax"/>
        </c:scaling>
        <c:delete val="1"/>
        <c:axPos val="b"/>
        <c:majorTickMark val="out"/>
        <c:minorTickMark val="none"/>
        <c:tickLblPos val="nextTo"/>
        <c:crossAx val="34182920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19458442946E-2"/>
          <c:y val="4.1654277376676888E-2"/>
          <c:w val="0.8904907710254244"/>
          <c:h val="0.70019973590829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'Kraje dílčí cíle'!$A$37</c:f>
              <c:strCache>
                <c:ptCount val="1"/>
                <c:pt idx="0">
                  <c:v>Těžce zranění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966-4F29-AC0C-F1D9899D23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966-4F29-AC0C-F1D9899D23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966-4F29-AC0C-F1D9899D2394}"/>
              </c:ext>
            </c:extLst>
          </c:dPt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'Kraje dílčí cíle'!$A$38:$A$51</c:f>
              <c:strCache>
                <c:ptCount val="14"/>
                <c:pt idx="0">
                  <c:v>Hl. m. 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Ústecký</c:v>
                </c:pt>
                <c:pt idx="5">
                  <c:v>Královéhradecký</c:v>
                </c:pt>
                <c:pt idx="6">
                  <c:v>Jihomoravský</c:v>
                </c:pt>
                <c:pt idx="7">
                  <c:v>Moravskoslezský</c:v>
                </c:pt>
                <c:pt idx="8">
                  <c:v>Olomoucký</c:v>
                </c:pt>
                <c:pt idx="9">
                  <c:v>Zlínský</c:v>
                </c:pt>
                <c:pt idx="10">
                  <c:v>Vysočina</c:v>
                </c:pt>
                <c:pt idx="11">
                  <c:v>Pardubický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'Kraje dílčí cíle'!$D$38:$D$51</c:f>
              <c:numCache>
                <c:formatCode>#,##0</c:formatCode>
                <c:ptCount val="14"/>
                <c:pt idx="0">
                  <c:v>9</c:v>
                </c:pt>
                <c:pt idx="1">
                  <c:v>45</c:v>
                </c:pt>
                <c:pt idx="2">
                  <c:v>31</c:v>
                </c:pt>
                <c:pt idx="3">
                  <c:v>7</c:v>
                </c:pt>
                <c:pt idx="4">
                  <c:v>25</c:v>
                </c:pt>
                <c:pt idx="5">
                  <c:v>33</c:v>
                </c:pt>
                <c:pt idx="6">
                  <c:v>34</c:v>
                </c:pt>
                <c:pt idx="7">
                  <c:v>46</c:v>
                </c:pt>
                <c:pt idx="8">
                  <c:v>19</c:v>
                </c:pt>
                <c:pt idx="9">
                  <c:v>39</c:v>
                </c:pt>
                <c:pt idx="10">
                  <c:v>14</c:v>
                </c:pt>
                <c:pt idx="11">
                  <c:v>28</c:v>
                </c:pt>
                <c:pt idx="12">
                  <c:v>18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6-4F29-AC0C-F1D9899D2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30376"/>
        <c:axId val="341831160"/>
      </c:barChart>
      <c:lineChart>
        <c:grouping val="standard"/>
        <c:varyColors val="0"/>
        <c:ser>
          <c:idx val="2"/>
          <c:order val="1"/>
          <c:tx>
            <c:v>Těžce zranění - podíl v kraji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'Kraje dílčí cíle'!$AF$38:$AF$51</c:f>
              <c:numCache>
                <c:formatCode>0%</c:formatCode>
                <c:ptCount val="14"/>
                <c:pt idx="0">
                  <c:v>5.7692307692307696E-2</c:v>
                </c:pt>
                <c:pt idx="1">
                  <c:v>0.13353115727002968</c:v>
                </c:pt>
                <c:pt idx="2">
                  <c:v>0.12015503875968993</c:v>
                </c:pt>
                <c:pt idx="3">
                  <c:v>8.4337349397590355E-2</c:v>
                </c:pt>
                <c:pt idx="4">
                  <c:v>0.12626262626262627</c:v>
                </c:pt>
                <c:pt idx="5">
                  <c:v>0.23741007194244604</c:v>
                </c:pt>
                <c:pt idx="6">
                  <c:v>0.14166666666666666</c:v>
                </c:pt>
                <c:pt idx="7">
                  <c:v>0.21100917431192662</c:v>
                </c:pt>
                <c:pt idx="8">
                  <c:v>0.1743119266055046</c:v>
                </c:pt>
                <c:pt idx="9">
                  <c:v>0.23353293413173654</c:v>
                </c:pt>
                <c:pt idx="10">
                  <c:v>9.6551724137931033E-2</c:v>
                </c:pt>
                <c:pt idx="11">
                  <c:v>0.2</c:v>
                </c:pt>
                <c:pt idx="12">
                  <c:v>0.19565217391304349</c:v>
                </c:pt>
                <c:pt idx="13">
                  <c:v>8.771929824561403E-2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66-4F29-AC0C-F1D9899D2394}"/>
            </c:ext>
          </c:extLst>
        </c:ser>
        <c:ser>
          <c:idx val="1"/>
          <c:order val="2"/>
          <c:tx>
            <c:v>Těžce zranění - podíl v ČR</c:v>
          </c:tx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966-4F29-AC0C-F1D9899D239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'Kraje dílčí cíle'!$AR$38:$AR$51</c:f>
              <c:numCache>
                <c:formatCode>0%</c:formatCode>
                <c:ptCount val="14"/>
                <c:pt idx="0">
                  <c:v>0.15091919623770841</c:v>
                </c:pt>
                <c:pt idx="1">
                  <c:v>0.15091919623770841</c:v>
                </c:pt>
                <c:pt idx="2">
                  <c:v>0.15091919623770841</c:v>
                </c:pt>
                <c:pt idx="3">
                  <c:v>0.15091919623770841</c:v>
                </c:pt>
                <c:pt idx="4">
                  <c:v>0.15091919623770841</c:v>
                </c:pt>
                <c:pt idx="5">
                  <c:v>0.15091919623770841</c:v>
                </c:pt>
                <c:pt idx="6">
                  <c:v>0.15091919623770841</c:v>
                </c:pt>
                <c:pt idx="7">
                  <c:v>0.15091919623770841</c:v>
                </c:pt>
                <c:pt idx="8">
                  <c:v>0.15091919623770841</c:v>
                </c:pt>
                <c:pt idx="9">
                  <c:v>0.15091919623770841</c:v>
                </c:pt>
                <c:pt idx="10">
                  <c:v>0.15091919623770841</c:v>
                </c:pt>
                <c:pt idx="11">
                  <c:v>0.15091919623770841</c:v>
                </c:pt>
                <c:pt idx="12">
                  <c:v>0.15091919623770841</c:v>
                </c:pt>
                <c:pt idx="13">
                  <c:v>0.15091919623770841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66-4F29-AC0C-F1D9899D2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33512"/>
        <c:axId val="341831552"/>
      </c:lineChart>
      <c:catAx>
        <c:axId val="34183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1831160"/>
        <c:crosses val="autoZero"/>
        <c:auto val="1"/>
        <c:lblAlgn val="ctr"/>
        <c:lblOffset val="100"/>
        <c:noMultiLvlLbl val="0"/>
      </c:catAx>
      <c:valAx>
        <c:axId val="341831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r>
                  <a:rPr lang="cs-CZ">
                    <a:solidFill>
                      <a:srgbClr val="92D050"/>
                    </a:solidFill>
                  </a:rPr>
                  <a:t>Počet těžce zraněných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92D050"/>
                </a:solidFill>
              </a:defRPr>
            </a:pPr>
            <a:endParaRPr lang="cs-CZ"/>
          </a:p>
        </c:txPr>
        <c:crossAx val="341830376"/>
        <c:crosses val="autoZero"/>
        <c:crossBetween val="between"/>
      </c:valAx>
      <c:valAx>
        <c:axId val="3418315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341833512"/>
        <c:crosses val="max"/>
        <c:crossBetween val="between"/>
      </c:valAx>
      <c:catAx>
        <c:axId val="341833512"/>
        <c:scaling>
          <c:orientation val="minMax"/>
        </c:scaling>
        <c:delete val="1"/>
        <c:axPos val="b"/>
        <c:majorTickMark val="out"/>
        <c:minorTickMark val="none"/>
        <c:tickLblPos val="nextTo"/>
        <c:crossAx val="34183155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podílu následků dopravních nehod cyklistů </a:t>
            </a:r>
            <a:r>
              <a:rPr lang="cs-CZ" u="sng"/>
              <a:t>bez přilby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6621799015383893E-2"/>
          <c:y val="8.8812354038848518E-2"/>
          <c:w val="0.90836363949508692"/>
          <c:h val="0.75519686607794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Přilba!$N$2</c:f>
              <c:strCache>
                <c:ptCount val="1"/>
                <c:pt idx="0">
                  <c:v>usmrceno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CC-4CDD-B86A-399B7D07C0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CC-4CDD-B86A-399B7D07C05F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CCC-4CDD-B86A-399B7D07C05F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CCC-4CDD-B86A-399B7D07C05F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CCC-4CDD-B86A-399B7D07C05F}"/>
              </c:ext>
            </c:extLst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Přilba!$M$4:$M$12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Přilba!$O$4:$O$12</c:f>
              <c:numCache>
                <c:formatCode>0%</c:formatCode>
                <c:ptCount val="9"/>
                <c:pt idx="0">
                  <c:v>0.90277777777777779</c:v>
                </c:pt>
                <c:pt idx="1">
                  <c:v>0.9</c:v>
                </c:pt>
                <c:pt idx="2">
                  <c:v>0.9</c:v>
                </c:pt>
                <c:pt idx="3">
                  <c:v>0.84375</c:v>
                </c:pt>
                <c:pt idx="4">
                  <c:v>0.82758620689655171</c:v>
                </c:pt>
                <c:pt idx="5">
                  <c:v>0.80701754385964908</c:v>
                </c:pt>
                <c:pt idx="6">
                  <c:v>0.82352941176470584</c:v>
                </c:pt>
                <c:pt idx="7">
                  <c:v>0.71794871794871795</c:v>
                </c:pt>
                <c:pt idx="8">
                  <c:v>0.84090909090909094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CC-4CDD-B86A-399B7D07C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31944"/>
        <c:axId val="341832336"/>
      </c:barChart>
      <c:lineChart>
        <c:grouping val="standard"/>
        <c:varyColors val="0"/>
        <c:ser>
          <c:idx val="1"/>
          <c:order val="1"/>
          <c:tx>
            <c:strRef>
              <c:f>Přilba!$P$2</c:f>
              <c:strCache>
                <c:ptCount val="1"/>
                <c:pt idx="0">
                  <c:v>těžce zraněno</c:v>
                </c:pt>
              </c:strCache>
            </c:strRef>
          </c:tx>
          <c:spPr>
            <a:ln w="66675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Přilba!$Q$4:$Q$12</c:f>
              <c:numCache>
                <c:formatCode>0%</c:formatCode>
                <c:ptCount val="9"/>
                <c:pt idx="0">
                  <c:v>0.81162790697674414</c:v>
                </c:pt>
                <c:pt idx="1">
                  <c:v>0.80661577608142498</c:v>
                </c:pt>
                <c:pt idx="2">
                  <c:v>0.77426636568848761</c:v>
                </c:pt>
                <c:pt idx="3">
                  <c:v>0.72317596566523601</c:v>
                </c:pt>
                <c:pt idx="4">
                  <c:v>0.74620390455531449</c:v>
                </c:pt>
                <c:pt idx="5">
                  <c:v>0.69515011547344108</c:v>
                </c:pt>
                <c:pt idx="6">
                  <c:v>0.69035532994923854</c:v>
                </c:pt>
                <c:pt idx="7">
                  <c:v>0.69064748201438853</c:v>
                </c:pt>
                <c:pt idx="8">
                  <c:v>0.69971671388101986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CC-4CDD-B86A-399B7D07C05F}"/>
            </c:ext>
          </c:extLst>
        </c:ser>
        <c:ser>
          <c:idx val="2"/>
          <c:order val="2"/>
          <c:tx>
            <c:strRef>
              <c:f>Přilba!$R$2</c:f>
              <c:strCache>
                <c:ptCount val="1"/>
                <c:pt idx="0">
                  <c:v>lehce zraněno</c:v>
                </c:pt>
              </c:strCache>
            </c:strRef>
          </c:tx>
          <c:spPr>
            <a:ln w="66675" cap="rnd" cmpd="sng" algn="ctr">
              <a:solidFill>
                <a:schemeClr val="accent3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Přilba!$S$4:$S$12</c:f>
              <c:numCache>
                <c:formatCode>0%</c:formatCode>
                <c:ptCount val="9"/>
                <c:pt idx="0">
                  <c:v>0.77446808510638299</c:v>
                </c:pt>
                <c:pt idx="1">
                  <c:v>0.76306620209059228</c:v>
                </c:pt>
                <c:pt idx="2">
                  <c:v>0.72683760683760679</c:v>
                </c:pt>
                <c:pt idx="3">
                  <c:v>0.71929249918113336</c:v>
                </c:pt>
                <c:pt idx="4">
                  <c:v>0.71317829457364346</c:v>
                </c:pt>
                <c:pt idx="5">
                  <c:v>0.70033773411114519</c:v>
                </c:pt>
                <c:pt idx="6">
                  <c:v>0.69790343074968231</c:v>
                </c:pt>
                <c:pt idx="7">
                  <c:v>0.69488765874308045</c:v>
                </c:pt>
                <c:pt idx="8">
                  <c:v>0.6760611205432937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CC-4CDD-B86A-399B7D07C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31944"/>
        <c:axId val="341832336"/>
      </c:lineChart>
      <c:catAx>
        <c:axId val="341831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832336"/>
        <c:crosses val="autoZero"/>
        <c:auto val="1"/>
        <c:lblAlgn val="ctr"/>
        <c:lblOffset val="100"/>
        <c:noMultiLvlLbl val="0"/>
      </c:catAx>
      <c:valAx>
        <c:axId val="34183233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cyklistů bez přilby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83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15000"/>
      </a:blip>
      <a:srcRect/>
      <a:stretch>
        <a:fillRect/>
      </a:stretch>
    </a:blip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61202185792351E-2"/>
          <c:y val="0.15554021046579855"/>
          <c:w val="0.8449453551912568"/>
          <c:h val="0.77126121610631115"/>
        </c:manualLayout>
      </c:layout>
      <c:pie3DChart>
        <c:varyColors val="1"/>
        <c:ser>
          <c:idx val="0"/>
          <c:order val="0"/>
          <c:explosion val="25"/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CA0-48D9-A50E-AA1638394E3B}"/>
              </c:ext>
            </c:extLst>
          </c:dPt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Věk!$G$2:$G$8</c:f>
              <c:strCache>
                <c:ptCount val="7"/>
                <c:pt idx="0">
                  <c:v>0-14 let</c:v>
                </c:pt>
                <c:pt idx="1">
                  <c:v>15-24 let</c:v>
                </c:pt>
                <c:pt idx="2">
                  <c:v>25-34 let</c:v>
                </c:pt>
                <c:pt idx="3">
                  <c:v>35-44 let</c:v>
                </c:pt>
                <c:pt idx="4">
                  <c:v>45-54 let</c:v>
                </c:pt>
                <c:pt idx="5">
                  <c:v>55-64 let</c:v>
                </c:pt>
                <c:pt idx="6">
                  <c:v>65 a více let</c:v>
                </c:pt>
              </c:strCache>
            </c:strRef>
          </c:cat>
          <c:val>
            <c:numRef>
              <c:f>Věk!$H$2:$H$8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14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A0-48D9-A50E-AA1638394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92CB-C71C-4E0F-B857-DB371581E2C8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018-714C-4EAE-82A1-4CF3668BB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FD3-819D-4892-9D7E-93FCEE2E023A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06A1-B38E-4B37-ABD8-F699EC824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v.cz/en/cycling-fatalities-when-a-helmet-is-useless-and-when-it-might-save-your-lif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1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Riziko: zdaleka ne všechna </a:t>
            </a:r>
            <a:r>
              <a:rPr lang="cs-CZ" dirty="0" err="1" smtClean="0"/>
              <a:t>elektrokola</a:t>
            </a:r>
            <a:r>
              <a:rPr lang="cs-CZ" dirty="0" smtClean="0"/>
              <a:t> na trhu splňují podmínky legislativy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ADEA"/>
                </a:solidFill>
              </a:rPr>
              <a:t>Přestavěná</a:t>
            </a:r>
            <a:br>
              <a:rPr lang="cs-CZ" sz="1200" b="1" dirty="0" smtClean="0">
                <a:solidFill>
                  <a:srgbClr val="00ADEA"/>
                </a:solidFill>
              </a:rPr>
            </a:br>
            <a:r>
              <a:rPr lang="cs-CZ" sz="1200" dirty="0" smtClean="0">
                <a:solidFill>
                  <a:srgbClr val="00ADEA"/>
                </a:solidFill>
              </a:rPr>
              <a:t>pomocí tzv. </a:t>
            </a:r>
            <a:r>
              <a:rPr lang="cs-CZ" sz="1200" dirty="0" err="1" smtClean="0">
                <a:solidFill>
                  <a:srgbClr val="00ADEA"/>
                </a:solidFill>
              </a:rPr>
              <a:t>přestavbových</a:t>
            </a:r>
            <a:r>
              <a:rPr lang="cs-CZ" sz="1200" dirty="0" smtClean="0">
                <a:solidFill>
                  <a:srgbClr val="00ADEA"/>
                </a:solidFill>
              </a:rPr>
              <a:t> sad lze přestavět klasické kolo na </a:t>
            </a:r>
            <a:r>
              <a:rPr lang="cs-CZ" sz="1200" dirty="0" err="1" smtClean="0">
                <a:solidFill>
                  <a:srgbClr val="00ADEA"/>
                </a:solidFill>
              </a:rPr>
              <a:t>elektrokolo</a:t>
            </a:r>
            <a:r>
              <a:rPr lang="cs-CZ" sz="1200" dirty="0" smtClean="0">
                <a:solidFill>
                  <a:srgbClr val="00ADEA"/>
                </a:solidFill>
              </a:rPr>
              <a:t>; z pohledu bezpečnosti silničního provozu je ovšem nutné, aby byly v souladu s platnou legislativou; existují varianty, které </a:t>
            </a:r>
            <a:r>
              <a:rPr lang="cs-CZ" sz="1200" dirty="0" smtClean="0">
                <a:solidFill>
                  <a:srgbClr val="FF0000"/>
                </a:solidFill>
              </a:rPr>
              <a:t>po implementaci na jízdní kolo změní charakter dopravního prostředku na nezpůsobilý k provozu na pozemních komunikacích!!!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1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Možná rizika z pohledu bezpečnosti silničního provozu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Příklady nehod s účastí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zkoumané v rámci Hloubkové analýzy dopravních nehod, jsou obsahem kapitoly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4.1.1 Šetřené nehody s účastí elektro-dopravních prostředků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Nákup/dovoz „NE/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problém provozování elektro-dopravních prostředků, které nelze zařadit do kategorie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jsou zpravidla rychlejší a výkonnější (viz kapitola výše); tyto nesmí být provozovány na pozemních komunikacích!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Tuning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některé prodejny a servisy nabízí softwarovou úpravu řídící jednotky spočívající ve zvýšení výkonu a rychlosti elektropohonu,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takové úpravě nejenže pozbyde záruční podmínky výrobce (tito jsou v případě reklamací schopni zjistit i jen softwarový zásah), některé společnosti nabízí instalaci speciálního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dokáže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zrychlit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až na 50 km/h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!!!; např. jeden z distributorů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tuto variantu pro středové pohony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Shimano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Yamaha, Bosch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Bafang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na svých stránkách nabízí; samozřejmostí je, že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takové úpravě nesmí být provozováno na pozemních komunikacích, neméně závažné jsou však situace kdy takto upravená (nebezpečně rychlá!)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jezdí po cyklostezkách apod.!!!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přestože je asistovaná pomoc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omezena do 25 km/h je tato rychlost pro mnohé poměrně vysoká (resp. vyšší než v případě jízdního kola) a hrozí zvýšené riziko dopravní nehody v souvislosti s nezvládnutím jízdy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(nehledě k výše uvedenému bodu –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Těžiště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trendem z posledních let jsou tzv. středové elektropohony (Bosch, Yamaha,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Shimano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Bafang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atd.), které pohánějí primárně kliky pedálů a jsou umístěny (spolu s baterií na/v rámu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 těžišti; zejména u levnějších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bývá motor umístěn v předním nebo zadním náboji kola a baterie zpravidla nad zadním kolem – takové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není ideálně vyvážené a může být v určitých situacích hůře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ovladatelné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4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28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Doporučení při výběru 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Vhodný typ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hor/terénu nebudeme pořizovat skládací / městská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apod.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Vhodný typ elektropohonu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 zásadě existují dva základní typy elektropohonu; první – se snímačem otáček klik pedálů – zpravidla levnější systémy, prodleva nástupu asistence elektropohonu (nutná „párkrát“ prošlápnout, než systém zaregistruje šlapání cyklisty), v případě nastavení maximální asistence riziko „škubnutí“ kola; druhý – s tlakovým snímačem – značkové systémy např. Bosch, Yamaha a další, prakticky okamžitá asistence po vyvinutí tlaku na pedál, tento typ elektropohonu si zachovává více charakter jízdního kola – asistence elektropohonu je do jisté míry úměrná vyvinutému tlaku na pedály (přirozenější – bezpečnější)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Správná velikost rámu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stejně jako při výběru kola, i 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nutné zvolit vhodnou velikost rámu, zde platí pravidlo, že by si zákazník před nákupem měl mít možnost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alespoň krátce vyzkoušet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Dostatečný dojezd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zvolit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vhodným/dostatečným dojezdem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Prověřený výrobce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vybírat ze „značkových“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ideálně od společností, která vyrábějí i kola, zde je předpoklad kvalitního kola, které bývá zpravidla osazeno kvalitním a prověřeným elektropohonem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Prodejce se servisním zázemím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vybírejte prověřené prodejce, který nabízí jen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schválená k provozu na pozemních komunikacích, velmi důležité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správně a pravidelně servisovat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Zahraniční e-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zahraničních (zejména asijských webech) je velmi lákavá, pomineme-li kvalitu (ne)odpovídající ceně, nemusí tyto výrobky splňovat parametry legislativy ČR – viz předchozí kapitola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Půjčovny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 případě, že zákazník potřebuje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jen omezenou dobu v roce, je levnější a vhodnější si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zapůjčit; nejlepší variantou je i při plánovaném nákupu si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alespoň na pár dní zapůjčit, řada prodejců pak cenu výpůjčky odečte z prodejní ceny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elektrokola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38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69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8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9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4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68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Dlouhodobě je vysoký podíl usmrcených a zraněných cyklistů, kteří neměli v době dopravní nehody přilbu. Dle našeho výzkumu (https://www.cdv.cz/en/cycling-fatalities-when-a-helmet-is-useless-and-when-it-might-save-your-life) by 37 % usmrcených v případě, že by přilbu v době nehody mělo, PŘEŽILO! Aktuálně je přilba povinná pro věkovou kategorii do 18 let – v této věkové kategorii nebyla v roce 2017 usmrcená žádná osoba. </a:t>
            </a:r>
            <a:r>
              <a:rPr lang="cs-CZ" baseline="0" smtClean="0"/>
              <a:t>Téměř 4 z 10 usmrcených cyklistů byli v roce 2017 senioři ve věku 65 let a více, další třetina usmrcených cyklistů v uvedeném roce byla ve věku 55 – 64 let!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6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Dlouhodobě je vysoký podíl usmrcených a zraněných cyklistů, kteří neměli v době dopravní nehody přilbu. Dle našeho výzkumu (https://www.cdv.cz/en/cycling-fatalities-when-a-helmet-is-useless-and-when-it-might-save-your-life) by 37 % usmrcených v případě, že by přilbu v době nehody mělo, PŘEŽILO! </a:t>
            </a: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Následky na životech a zdraví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 případě jízdy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elektrokolech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zejména s výše uvedenými body/riziky) je ještě více než v případě jízdních kol nutné klást důraz na používání cyklistických přileb (pozn. jen v loňském roce nepoužilo přilbu 84 % usmrcených, 70 % těžce zraněných a 68 % lehce zraněných cyklistů); podle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studie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[6] by 37 % usmrcených cyklistů mohlo přežít, pokud by použili cyklistickou přilbu!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30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Aktuálně </a:t>
            </a:r>
            <a:r>
              <a:rPr lang="cs-CZ" baseline="0" dirty="0" smtClean="0"/>
              <a:t>je přilba povinná pro věkovou kategorii do 18 let – v této věkové kategorii nebyla v roce 2017 usmrcená žádná osoba. Téměř 4 z 10 usmrcených cyklistů byli v roce 2017 senioři ve věku 65 let a více, další třetina usmrcených cyklistů v uvedeném roce byla ve věku 55 – 64 let</a:t>
            </a:r>
            <a:r>
              <a:rPr lang="cs-CZ" baseline="0" dirty="0" smtClean="0"/>
              <a:t>!</a:t>
            </a:r>
          </a:p>
          <a:p>
            <a:pPr algn="just"/>
            <a:r>
              <a:rPr lang="cs-CZ" baseline="0" dirty="0" smtClean="0"/>
              <a:t>Alkohol: </a:t>
            </a:r>
            <a:r>
              <a:rPr lang="cs-CZ" sz="1200" b="1" dirty="0" smtClean="0">
                <a:solidFill>
                  <a:srgbClr val="FF0000"/>
                </a:solidFill>
              </a:rPr>
              <a:t>Každoročně nejvyšší podíl nehod zaviněných pod vlivem alkoholu a/nebo návykových látek včetně následků na životech a zdraví právě u cyklistů</a:t>
            </a:r>
          </a:p>
          <a:p>
            <a:pPr algn="just"/>
            <a:r>
              <a:rPr lang="cs-CZ" sz="1200" b="1" dirty="0" smtClean="0">
                <a:solidFill>
                  <a:srgbClr val="00ADEA"/>
                </a:solidFill>
              </a:rPr>
              <a:t>v roce 2017 zavinili cyklisté pod vlivem alkoholu a/nebo návykových látek 642 nehod (tj. 27 %) při nichž bylo 5 osob usmrceno (tj. 20 %) a 57 osob těžce zraněno (tj. 27 %)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1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32B3-CD99-4D4F-8952-FC01308109FF}" type="datetimeFigureOut">
              <a:rPr lang="cs-CZ" smtClean="0"/>
              <a:pPr/>
              <a:t>10.07.2018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tKQpAV0Ms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996952"/>
            <a:ext cx="85689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ADEA"/>
                </a:solidFill>
              </a:rPr>
              <a:t>Elektrokola</a:t>
            </a:r>
            <a:r>
              <a:rPr lang="cs-CZ" sz="2800" b="1" dirty="0" smtClean="0">
                <a:solidFill>
                  <a:srgbClr val="00ADEA"/>
                </a:solidFill>
              </a:rPr>
              <a:t> </a:t>
            </a:r>
            <a:r>
              <a:rPr lang="cs-CZ" sz="2800" dirty="0" smtClean="0">
                <a:solidFill>
                  <a:srgbClr val="00ADEA"/>
                </a:solidFill>
              </a:rPr>
              <a:t>z pohledu bezpečnosti silničního provozu</a:t>
            </a:r>
            <a:endParaRPr lang="cs-CZ" sz="2800" dirty="0" smtClean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169577"/>
            <a:ext cx="6084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 smtClean="0">
                <a:solidFill>
                  <a:prstClr val="white"/>
                </a:solidFill>
              </a:rPr>
              <a:t>Mgr. </a:t>
            </a:r>
            <a:r>
              <a:rPr lang="cs-CZ" sz="3600" b="1" smtClean="0">
                <a:solidFill>
                  <a:prstClr val="white"/>
                </a:solidFill>
              </a:rPr>
              <a:t>Tomáš Neřold M.A.</a:t>
            </a:r>
            <a:endParaRPr lang="cs-CZ" sz="3600" b="1" dirty="0" smtClean="0">
              <a:solidFill>
                <a:prstClr val="white"/>
              </a:solidFill>
            </a:endParaRP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Pověřen řízením Samostatného oddělení BESIP</a:t>
            </a: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Ministerstvo dopravy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FIA_TAG_CJ_CMYK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3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facebook.com/ibesip      twitter.com/ibesip      youtube.com/ibesip      instagram.com/ibesip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err="1" smtClean="0">
                <a:solidFill>
                  <a:schemeClr val="bg1"/>
                </a:solidFill>
              </a:rPr>
              <a:t>Elektrokola</a:t>
            </a:r>
            <a:r>
              <a:rPr lang="cs-CZ" sz="3200" b="1" dirty="0" smtClean="0">
                <a:solidFill>
                  <a:schemeClr val="bg1"/>
                </a:solidFill>
              </a:rPr>
              <a:t> a legislativa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cs-CZ" sz="2000" b="1" dirty="0" err="1">
                <a:solidFill>
                  <a:srgbClr val="00ADEA"/>
                </a:solidFill>
              </a:rPr>
              <a:t>elektrokolo</a:t>
            </a:r>
            <a:r>
              <a:rPr lang="cs-CZ" sz="2000" b="1" dirty="0">
                <a:solidFill>
                  <a:srgbClr val="00ADEA"/>
                </a:solidFill>
              </a:rPr>
              <a:t> je </a:t>
            </a:r>
            <a:r>
              <a:rPr lang="cs-CZ" sz="2000" dirty="0">
                <a:solidFill>
                  <a:srgbClr val="00ADEA"/>
                </a:solidFill>
              </a:rPr>
              <a:t>podle zákona č. 361/2000 Sb., o provozu na pozemních komunikacích a o změnách některých zákonů stále „klasickým“ </a:t>
            </a:r>
            <a:r>
              <a:rPr lang="cs-CZ" sz="2000" b="1" dirty="0">
                <a:solidFill>
                  <a:srgbClr val="00ADEA"/>
                </a:solidFill>
              </a:rPr>
              <a:t>jízdním </a:t>
            </a:r>
            <a:r>
              <a:rPr lang="cs-CZ" sz="2000" b="1" dirty="0" smtClean="0">
                <a:solidFill>
                  <a:srgbClr val="00ADEA"/>
                </a:solidFill>
              </a:rPr>
              <a:t>kolem</a:t>
            </a:r>
            <a:endParaRPr lang="cs-CZ" sz="2000" dirty="0">
              <a:solidFill>
                <a:srgbClr val="00ADEA"/>
              </a:solidFill>
            </a:endParaRPr>
          </a:p>
          <a:p>
            <a:pPr algn="just"/>
            <a:r>
              <a:rPr lang="cs-CZ" sz="2000" dirty="0" smtClean="0">
                <a:solidFill>
                  <a:srgbClr val="00ADEA"/>
                </a:solidFill>
              </a:rPr>
              <a:t>musí </a:t>
            </a:r>
            <a:r>
              <a:rPr lang="cs-CZ" sz="2000" dirty="0">
                <a:solidFill>
                  <a:srgbClr val="00ADEA"/>
                </a:solidFill>
              </a:rPr>
              <a:t>splňovat podmínky vyhlášky č. 341/2014 Sb. a normy ČSN EN 15194 +</a:t>
            </a:r>
            <a:r>
              <a:rPr lang="cs-CZ" sz="2000" dirty="0" smtClean="0">
                <a:solidFill>
                  <a:srgbClr val="00ADEA"/>
                </a:solidFill>
              </a:rPr>
              <a:t>A1, která </a:t>
            </a:r>
            <a:r>
              <a:rPr lang="cs-CZ" sz="2000" dirty="0">
                <a:solidFill>
                  <a:srgbClr val="00ADEA"/>
                </a:solidFill>
              </a:rPr>
              <a:t>je určena pro typy jízdních kol s pomocným elektrickým pohonem a s maximálním trvalým jmenovitým </a:t>
            </a:r>
            <a:r>
              <a:rPr lang="cs-CZ" sz="2000" b="1" dirty="0">
                <a:solidFill>
                  <a:srgbClr val="00ADEA"/>
                </a:solidFill>
              </a:rPr>
              <a:t>výkonem 0,25 kW</a:t>
            </a:r>
            <a:r>
              <a:rPr lang="cs-CZ" sz="2000" dirty="0">
                <a:solidFill>
                  <a:srgbClr val="00ADEA"/>
                </a:solidFill>
              </a:rPr>
              <a:t>, přičemž výkon se postupně snižuje a nakonec se přeruší, jakmile vozidlo dosáhne </a:t>
            </a:r>
            <a:r>
              <a:rPr lang="cs-CZ" sz="2000" b="1" dirty="0">
                <a:solidFill>
                  <a:srgbClr val="00ADEA"/>
                </a:solidFill>
              </a:rPr>
              <a:t>rychlosti 25 km/h </a:t>
            </a:r>
            <a:r>
              <a:rPr lang="cs-CZ" sz="2000" dirty="0">
                <a:solidFill>
                  <a:srgbClr val="00ADEA"/>
                </a:solidFill>
              </a:rPr>
              <a:t>nebo dříve, jestliže cyklista přestane </a:t>
            </a:r>
            <a:r>
              <a:rPr lang="cs-CZ" sz="2000" dirty="0" smtClean="0">
                <a:solidFill>
                  <a:srgbClr val="00ADEA"/>
                </a:solidFill>
              </a:rPr>
              <a:t>šlapat</a:t>
            </a:r>
            <a:endParaRPr lang="cs-CZ" sz="2000" dirty="0">
              <a:solidFill>
                <a:srgbClr val="00ADEA"/>
              </a:solidFill>
            </a:endParaRPr>
          </a:p>
          <a:p>
            <a:pPr algn="just"/>
            <a:r>
              <a:rPr lang="cs-CZ" sz="2000" b="1" dirty="0" smtClean="0">
                <a:solidFill>
                  <a:srgbClr val="FF0000"/>
                </a:solidFill>
              </a:rPr>
              <a:t>pokud některé </a:t>
            </a:r>
            <a:r>
              <a:rPr lang="cs-CZ" sz="2000" b="1" dirty="0">
                <a:solidFill>
                  <a:srgbClr val="FF0000"/>
                </a:solidFill>
              </a:rPr>
              <a:t>hodnoty přesahují stanovené limity, nejedná se </a:t>
            </a:r>
            <a:r>
              <a:rPr lang="cs-CZ" sz="2000" b="1" dirty="0" smtClean="0">
                <a:solidFill>
                  <a:srgbClr val="FF0000"/>
                </a:solidFill>
              </a:rPr>
              <a:t>dále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o </a:t>
            </a:r>
            <a:r>
              <a:rPr lang="cs-CZ" sz="2000" b="1" dirty="0">
                <a:solidFill>
                  <a:srgbClr val="FF0000"/>
                </a:solidFill>
              </a:rPr>
              <a:t>elektrokolo!</a:t>
            </a:r>
          </a:p>
          <a:p>
            <a:pPr algn="just"/>
            <a:r>
              <a:rPr lang="cs-CZ" sz="2000" b="1" dirty="0" smtClean="0">
                <a:solidFill>
                  <a:srgbClr val="00ADEA"/>
                </a:solidFill>
              </a:rPr>
              <a:t>především rychlost</a:t>
            </a:r>
            <a:r>
              <a:rPr lang="cs-CZ" sz="2000" b="1" dirty="0">
                <a:solidFill>
                  <a:srgbClr val="00ADEA"/>
                </a:solidFill>
              </a:rPr>
              <a:t>, resp. dopomoc elektropohonu nad hranici 25 km/hod může vyvolávat </a:t>
            </a:r>
            <a:r>
              <a:rPr lang="cs-CZ" sz="2000" b="1" dirty="0">
                <a:solidFill>
                  <a:srgbClr val="FF0000"/>
                </a:solidFill>
              </a:rPr>
              <a:t>nebezpečné konfliktní situace </a:t>
            </a:r>
            <a:r>
              <a:rPr lang="cs-CZ" sz="2000" dirty="0">
                <a:solidFill>
                  <a:srgbClr val="00ADEA"/>
                </a:solidFill>
              </a:rPr>
              <a:t>(špatný odhad ostatních účastníků silničního provozu apod.) </a:t>
            </a:r>
            <a:r>
              <a:rPr lang="cs-CZ" sz="2000" b="1" dirty="0">
                <a:solidFill>
                  <a:srgbClr val="FF0000"/>
                </a:solidFill>
              </a:rPr>
              <a:t>s fatálními následky na životech a </a:t>
            </a:r>
            <a:r>
              <a:rPr lang="cs-CZ" sz="2000" b="1" dirty="0" smtClean="0">
                <a:solidFill>
                  <a:srgbClr val="FF0000"/>
                </a:solidFill>
              </a:rPr>
              <a:t>zdraví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facebook.com/ibesip      twitter.com/ibesip      youtube.com/ibesip      instagram.com/ibesip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Rizika z pohledu bezpečnosti…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cs-CZ" dirty="0" smtClean="0">
                <a:solidFill>
                  <a:srgbClr val="00ADEA"/>
                </a:solidFill>
              </a:rPr>
              <a:t>Nákup/dovoz </a:t>
            </a:r>
            <a:r>
              <a:rPr lang="cs-CZ" dirty="0">
                <a:solidFill>
                  <a:srgbClr val="00ADEA"/>
                </a:solidFill>
              </a:rPr>
              <a:t>„NE/</a:t>
            </a:r>
            <a:r>
              <a:rPr lang="cs-CZ" dirty="0" err="1">
                <a:solidFill>
                  <a:srgbClr val="00ADEA"/>
                </a:solidFill>
              </a:rPr>
              <a:t>elektrokola</a:t>
            </a:r>
            <a:r>
              <a:rPr lang="cs-CZ" dirty="0" smtClean="0">
                <a:solidFill>
                  <a:srgbClr val="00ADEA"/>
                </a:solidFill>
              </a:rPr>
              <a:t>“</a:t>
            </a:r>
          </a:p>
          <a:p>
            <a:r>
              <a:rPr lang="cs-CZ" b="1" dirty="0" smtClean="0">
                <a:solidFill>
                  <a:srgbClr val="00ADEA"/>
                </a:solidFill>
              </a:rPr>
              <a:t>„</a:t>
            </a:r>
            <a:r>
              <a:rPr lang="cs-CZ" b="1" dirty="0" err="1" smtClean="0">
                <a:solidFill>
                  <a:srgbClr val="00ADEA"/>
                </a:solidFill>
              </a:rPr>
              <a:t>Tuning</a:t>
            </a:r>
            <a:r>
              <a:rPr lang="cs-CZ" b="1" dirty="0" smtClean="0">
                <a:solidFill>
                  <a:srgbClr val="00ADEA"/>
                </a:solidFill>
              </a:rPr>
              <a:t>“ </a:t>
            </a:r>
            <a:r>
              <a:rPr lang="cs-CZ" b="1" dirty="0" err="1" smtClean="0">
                <a:solidFill>
                  <a:srgbClr val="00ADEA"/>
                </a:solidFill>
              </a:rPr>
              <a:t>elektrokol</a:t>
            </a:r>
            <a:endParaRPr lang="cs-CZ" b="1" dirty="0" smtClean="0">
              <a:solidFill>
                <a:srgbClr val="00ADEA"/>
              </a:solidFill>
            </a:endParaRPr>
          </a:p>
          <a:p>
            <a:r>
              <a:rPr lang="cs-CZ" dirty="0" smtClean="0">
                <a:solidFill>
                  <a:srgbClr val="00ADEA"/>
                </a:solidFill>
              </a:rPr>
              <a:t>Rychlost</a:t>
            </a:r>
          </a:p>
          <a:p>
            <a:r>
              <a:rPr lang="cs-CZ" dirty="0" smtClean="0">
                <a:solidFill>
                  <a:srgbClr val="00ADEA"/>
                </a:solidFill>
              </a:rPr>
              <a:t>Těžiště</a:t>
            </a:r>
          </a:p>
          <a:p>
            <a:r>
              <a:rPr lang="cs-CZ" dirty="0" smtClean="0">
                <a:solidFill>
                  <a:srgbClr val="00ADEA"/>
                </a:solidFill>
              </a:rPr>
              <a:t>Následky na životech a zdraví</a:t>
            </a:r>
          </a:p>
          <a:p>
            <a:endParaRPr lang="cs-CZ" dirty="0">
              <a:solidFill>
                <a:srgbClr val="00ADEA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662567"/>
            <a:ext cx="4837657" cy="1415272"/>
          </a:xfrm>
          <a:prstGeom prst="rect">
            <a:avLst/>
          </a:prstGeom>
        </p:spPr>
      </p:pic>
      <p:pic>
        <p:nvPicPr>
          <p:cNvPr id="1028" name="Picture 4" descr="VÃ½sledek obrÃ¡zku pro tuning elektrok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2" y="4797152"/>
            <a:ext cx="3141396" cy="12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9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facebook.com/ibesip      twitter.com/ibesip      youtube.com/ibesip      instagram.com/ibesip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Příklady hazardu s lidskými životy…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068024" cy="452596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cs-CZ" sz="2000" dirty="0" smtClean="0">
                <a:solidFill>
                  <a:srgbClr val="00ADEA"/>
                </a:solidFill>
              </a:rPr>
              <a:t>Těžká „</a:t>
            </a:r>
            <a:r>
              <a:rPr lang="cs-CZ" sz="2000" dirty="0" err="1" smtClean="0">
                <a:solidFill>
                  <a:srgbClr val="00ADEA"/>
                </a:solidFill>
              </a:rPr>
              <a:t>elektrokoloběžka</a:t>
            </a:r>
            <a:r>
              <a:rPr lang="cs-CZ" sz="2000" dirty="0" smtClean="0">
                <a:solidFill>
                  <a:srgbClr val="00ADEA"/>
                </a:solidFill>
              </a:rPr>
              <a:t>“ (výkon 500 W, hmotnost 56 kg BEZ akumulátoru) </a:t>
            </a:r>
            <a:r>
              <a:rPr lang="cs-CZ" sz="2000" i="1" dirty="0" smtClean="0">
                <a:solidFill>
                  <a:srgbClr val="00ADEA"/>
                </a:solidFill>
              </a:rPr>
              <a:t>– dle prodejce se jedná o přestavbu</a:t>
            </a:r>
          </a:p>
          <a:p>
            <a:pPr algn="just"/>
            <a:r>
              <a:rPr lang="cs-CZ" sz="2000" dirty="0" err="1" smtClean="0">
                <a:solidFill>
                  <a:srgbClr val="00ADEA"/>
                </a:solidFill>
              </a:rPr>
              <a:t>Elektrokoloběžka</a:t>
            </a:r>
            <a:r>
              <a:rPr lang="cs-CZ" sz="2000" dirty="0" smtClean="0">
                <a:solidFill>
                  <a:srgbClr val="00ADEA"/>
                </a:solidFill>
              </a:rPr>
              <a:t> s max. rychlostí až 35 km/h vhodná pro děti od 10 let (</a:t>
            </a:r>
            <a:r>
              <a:rPr lang="cs-CZ" sz="2000" dirty="0" err="1" smtClean="0">
                <a:solidFill>
                  <a:srgbClr val="00ADEA"/>
                </a:solidFill>
              </a:rPr>
              <a:t>info</a:t>
            </a:r>
            <a:r>
              <a:rPr lang="cs-CZ" sz="2000" dirty="0" smtClean="0">
                <a:solidFill>
                  <a:srgbClr val="00ADEA"/>
                </a:solidFill>
              </a:rPr>
              <a:t> na www prodejce) – v uživatelském manuálu </a:t>
            </a:r>
            <a:r>
              <a:rPr lang="cs-CZ" sz="2000" dirty="0" err="1" smtClean="0">
                <a:solidFill>
                  <a:srgbClr val="00ADEA"/>
                </a:solidFill>
              </a:rPr>
              <a:t>info</a:t>
            </a:r>
            <a:r>
              <a:rPr lang="cs-CZ" sz="2000" dirty="0" smtClean="0">
                <a:solidFill>
                  <a:srgbClr val="00ADEA"/>
                </a:solidFill>
              </a:rPr>
              <a:t>, že není schválená pro použití v běžném provozu…</a:t>
            </a:r>
          </a:p>
          <a:p>
            <a:pPr algn="just"/>
            <a:r>
              <a:rPr lang="cs-CZ" sz="2000" dirty="0">
                <a:solidFill>
                  <a:srgbClr val="FF0000"/>
                </a:solidFill>
              </a:rPr>
              <a:t>Nehledě k pohnutkám prodejců, distributorů a dalších subjektů, které na tomto byznysu participují, je nejvyšší </a:t>
            </a:r>
            <a:r>
              <a:rPr lang="cs-CZ" sz="2000" b="1" dirty="0">
                <a:solidFill>
                  <a:srgbClr val="FF0000"/>
                </a:solidFill>
              </a:rPr>
              <a:t>zodpovědnost na uživatelích, kteří tyto elektro-dopravní prostředky na pozemních komunikacích České republiky ať již vědomě či nikoli </a:t>
            </a:r>
            <a:r>
              <a:rPr lang="cs-CZ" sz="2000" dirty="0">
                <a:solidFill>
                  <a:srgbClr val="FF0000"/>
                </a:solidFill>
              </a:rPr>
              <a:t>(např. nečetli uživatelský manuál) </a:t>
            </a:r>
            <a:r>
              <a:rPr lang="cs-CZ" sz="2000" b="1" dirty="0" smtClean="0">
                <a:solidFill>
                  <a:srgbClr val="FF0000"/>
                </a:solidFill>
              </a:rPr>
              <a:t>provozují</a:t>
            </a:r>
            <a:endParaRPr lang="cs-CZ" sz="2000" dirty="0" smtClean="0">
              <a:solidFill>
                <a:srgbClr val="FF0000"/>
              </a:solidFill>
            </a:endParaRPr>
          </a:p>
          <a:p>
            <a:pPr algn="just"/>
            <a:endParaRPr lang="cs-CZ" sz="2000" dirty="0" smtClean="0">
              <a:solidFill>
                <a:srgbClr val="00ADEA"/>
              </a:solidFill>
            </a:endParaRPr>
          </a:p>
          <a:p>
            <a:pPr algn="just"/>
            <a:endParaRPr lang="cs-CZ" sz="2000" dirty="0">
              <a:solidFill>
                <a:srgbClr val="00ADEA"/>
              </a:solidFill>
            </a:endParaRPr>
          </a:p>
        </p:txBody>
      </p:sp>
      <p:pic>
        <p:nvPicPr>
          <p:cNvPr id="1028" name="Picture 4" descr="VÃ½sledek obrÃ¡zku pro tuning elektrok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0" y="4941168"/>
            <a:ext cx="2160000" cy="8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http://www.scrooser.cz/wp-content/uploads/2017/03/IMG_3435_small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480" y="1683953"/>
            <a:ext cx="2160000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480" y="3321159"/>
            <a:ext cx="2160000" cy="140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1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facebook.com/ibesip      twitter.com/ibesip      youtube.com/ibesip      instagram.com/ibesip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Doporučení při výběru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cs-CZ" sz="2800" dirty="0" smtClean="0">
                <a:solidFill>
                  <a:srgbClr val="00ADEA"/>
                </a:solidFill>
              </a:rPr>
              <a:t>Vhodný typ </a:t>
            </a:r>
            <a:r>
              <a:rPr lang="cs-CZ" sz="2800" dirty="0" err="1" smtClean="0">
                <a:solidFill>
                  <a:srgbClr val="00ADEA"/>
                </a:solidFill>
              </a:rPr>
              <a:t>elektrokola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rgbClr val="00ADEA"/>
                </a:solidFill>
              </a:rPr>
              <a:t>Vhodný typ </a:t>
            </a:r>
            <a:r>
              <a:rPr lang="cs-CZ" sz="2800" dirty="0" smtClean="0">
                <a:solidFill>
                  <a:srgbClr val="00ADEA"/>
                </a:solidFill>
              </a:rPr>
              <a:t>elektropohonu</a:t>
            </a:r>
          </a:p>
          <a:p>
            <a:r>
              <a:rPr lang="cs-CZ" sz="2800" dirty="0" smtClean="0">
                <a:solidFill>
                  <a:srgbClr val="00ADEA"/>
                </a:solidFill>
              </a:rPr>
              <a:t>Správná velikost rámu</a:t>
            </a:r>
          </a:p>
          <a:p>
            <a:r>
              <a:rPr lang="cs-CZ" sz="2800" dirty="0" smtClean="0">
                <a:solidFill>
                  <a:srgbClr val="00ADEA"/>
                </a:solidFill>
              </a:rPr>
              <a:t>Dostatečný dojezd</a:t>
            </a:r>
          </a:p>
          <a:p>
            <a:r>
              <a:rPr lang="cs-CZ" sz="2800" dirty="0" smtClean="0">
                <a:solidFill>
                  <a:srgbClr val="00ADEA"/>
                </a:solidFill>
              </a:rPr>
              <a:t>Prověřený výrobce</a:t>
            </a:r>
          </a:p>
          <a:p>
            <a:r>
              <a:rPr lang="cs-CZ" sz="2800" dirty="0" smtClean="0">
                <a:solidFill>
                  <a:srgbClr val="00ADEA"/>
                </a:solidFill>
              </a:rPr>
              <a:t>Prodejce se servisním zázemím</a:t>
            </a:r>
          </a:p>
          <a:p>
            <a:r>
              <a:rPr lang="cs-CZ" sz="2800" dirty="0" smtClean="0">
                <a:solidFill>
                  <a:srgbClr val="00ADEA"/>
                </a:solidFill>
              </a:rPr>
              <a:t>Zahraniční e-</a:t>
            </a:r>
            <a:r>
              <a:rPr lang="cs-CZ" sz="2800" dirty="0" err="1" smtClean="0">
                <a:solidFill>
                  <a:srgbClr val="00ADEA"/>
                </a:solidFill>
              </a:rPr>
              <a:t>shopy</a:t>
            </a:r>
            <a:endParaRPr lang="cs-CZ" sz="2800" dirty="0" smtClean="0">
              <a:solidFill>
                <a:srgbClr val="00ADEA"/>
              </a:solidFill>
            </a:endParaRPr>
          </a:p>
          <a:p>
            <a:r>
              <a:rPr lang="cs-CZ" sz="2800" dirty="0" smtClean="0">
                <a:solidFill>
                  <a:srgbClr val="00ADEA"/>
                </a:solidFill>
              </a:rPr>
              <a:t>Půjčovny </a:t>
            </a:r>
            <a:r>
              <a:rPr lang="cs-CZ" sz="2800" dirty="0" err="1" smtClean="0">
                <a:solidFill>
                  <a:srgbClr val="00ADEA"/>
                </a:solidFill>
              </a:rPr>
              <a:t>elektrokol</a:t>
            </a:r>
            <a:endParaRPr lang="cs-CZ" sz="2800" dirty="0">
              <a:solidFill>
                <a:srgbClr val="00ADEA"/>
              </a:solidFill>
            </a:endParaRPr>
          </a:p>
        </p:txBody>
      </p:sp>
      <p:pic>
        <p:nvPicPr>
          <p:cNvPr id="2052" name="Picture 4" descr="Fotka uÅ¾ivatele PREkol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18" y="2976642"/>
            <a:ext cx="2160000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uÅ¾ivatele PREkol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61" y="4692062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ka uÅ¾ivatele LukÃ¡Å¡ Kadula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18" y="1666224"/>
            <a:ext cx="2160000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34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Cesta na prázdniny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5" name="tEtKQpAV0M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517933"/>
            <a:ext cx="8229600" cy="48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27176" y="4077072"/>
            <a:ext cx="55091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dirty="0" smtClean="0">
                <a:solidFill>
                  <a:prstClr val="white"/>
                </a:solidFill>
              </a:rPr>
              <a:t>Mgr. Tomáš Neřold M.A.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+420 602 632 176</a:t>
            </a:r>
            <a:endParaRPr lang="cs-CZ" sz="1400" dirty="0">
              <a:solidFill>
                <a:prstClr val="white"/>
              </a:solidFill>
            </a:endParaRPr>
          </a:p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tomas.nerold@mdcr.cz</a:t>
            </a:r>
            <a:endParaRPr lang="en-US" sz="2400" dirty="0" smtClean="0">
              <a:solidFill>
                <a:prstClr val="white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24744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FIA_TAG_CJ_CMYK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Vývoj usmrcených osob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199"/>
            <a:ext cx="3754760" cy="4609079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nejvíce osob je usmrceno v červenci a </a:t>
            </a:r>
            <a:r>
              <a:rPr lang="cs-CZ" sz="2400" b="1" dirty="0" smtClean="0">
                <a:solidFill>
                  <a:srgbClr val="00ADEA"/>
                </a:solidFill>
              </a:rPr>
              <a:t>srpnu</a:t>
            </a:r>
          </a:p>
          <a:p>
            <a:pPr marL="0" indent="0" algn="just"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pětina osob je usmrcena a těžce zraněna </a:t>
            </a:r>
            <a:r>
              <a:rPr lang="cs-CZ" sz="2400" b="1" dirty="0">
                <a:solidFill>
                  <a:srgbClr val="FF0000"/>
                </a:solidFill>
              </a:rPr>
              <a:t>v období letních </a:t>
            </a:r>
            <a:r>
              <a:rPr lang="cs-CZ" sz="2400" b="1" dirty="0" smtClean="0">
                <a:solidFill>
                  <a:srgbClr val="FF0000"/>
                </a:solidFill>
              </a:rPr>
              <a:t>prázdnin</a:t>
            </a:r>
          </a:p>
          <a:p>
            <a:pPr marL="0" indent="0" algn="just">
              <a:buNone/>
            </a:pPr>
            <a:endParaRPr lang="cs-CZ" sz="2400" b="1" dirty="0" smtClean="0">
              <a:solidFill>
                <a:srgbClr val="00ADEA"/>
              </a:solidFill>
            </a:endParaRPr>
          </a:p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v roce 2017 usmrceno </a:t>
            </a:r>
            <a:r>
              <a:rPr lang="cs-CZ" sz="2400" b="1" dirty="0" smtClean="0">
                <a:solidFill>
                  <a:srgbClr val="FF0000"/>
                </a:solidFill>
              </a:rPr>
              <a:t>101 osob </a:t>
            </a:r>
            <a:r>
              <a:rPr lang="cs-CZ" sz="2400" b="1" dirty="0" smtClean="0">
                <a:solidFill>
                  <a:srgbClr val="00ADEA"/>
                </a:solidFill>
              </a:rPr>
              <a:t>(historicky nejméně)</a:t>
            </a:r>
          </a:p>
          <a:p>
            <a:pPr marL="0" indent="0" algn="just">
              <a:buNone/>
            </a:pPr>
            <a:endParaRPr lang="cs-CZ" sz="2000" b="1" dirty="0" smtClean="0">
              <a:solidFill>
                <a:srgbClr val="00ADEA"/>
              </a:solidFill>
            </a:endParaRPr>
          </a:p>
          <a:p>
            <a:pPr algn="just"/>
            <a:endParaRPr lang="cs-CZ" sz="2400" b="1" dirty="0" smtClean="0">
              <a:solidFill>
                <a:srgbClr val="00ADEA"/>
              </a:solidFill>
            </a:endParaRPr>
          </a:p>
          <a:p>
            <a:pPr algn="just"/>
            <a:endParaRPr lang="cs-CZ" sz="2400" b="1" dirty="0" smtClean="0">
              <a:solidFill>
                <a:srgbClr val="00ADEA"/>
              </a:solidFill>
            </a:endParaRPr>
          </a:p>
          <a:p>
            <a:pPr algn="just"/>
            <a:endParaRPr lang="cs-CZ" sz="2400" b="1" dirty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769000"/>
            <a:ext cx="4426247" cy="42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Prázdninové následky NSBSP 2017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1308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prázdniny jsou </a:t>
            </a:r>
            <a:r>
              <a:rPr lang="cs-CZ" sz="2400" b="1" dirty="0">
                <a:solidFill>
                  <a:srgbClr val="00ADEA"/>
                </a:solidFill>
              </a:rPr>
              <a:t>v porovnání s ostatními měsíci </a:t>
            </a:r>
            <a:r>
              <a:rPr lang="cs-CZ" sz="2400" b="1" dirty="0" smtClean="0">
                <a:solidFill>
                  <a:srgbClr val="FF0000"/>
                </a:solidFill>
              </a:rPr>
              <a:t>rizikovým obdobím </a:t>
            </a:r>
            <a:r>
              <a:rPr lang="cs-CZ" sz="2400" b="1" dirty="0">
                <a:solidFill>
                  <a:srgbClr val="00ADEA"/>
                </a:solidFill>
              </a:rPr>
              <a:t>pro některé </a:t>
            </a:r>
            <a:r>
              <a:rPr lang="cs-CZ" sz="2400" b="1" dirty="0" smtClean="0">
                <a:solidFill>
                  <a:srgbClr val="FF0000"/>
                </a:solidFill>
              </a:rPr>
              <a:t>zranitelné účastníky </a:t>
            </a:r>
            <a:r>
              <a:rPr lang="cs-CZ" sz="2400" b="1" dirty="0">
                <a:solidFill>
                  <a:srgbClr val="00ADEA"/>
                </a:solidFill>
              </a:rPr>
              <a:t>silničního provozu</a:t>
            </a:r>
          </a:p>
          <a:p>
            <a:r>
              <a:rPr lang="cs-CZ" sz="2400" b="1" dirty="0" smtClean="0">
                <a:solidFill>
                  <a:srgbClr val="00ADEA"/>
                </a:solidFill>
              </a:rPr>
              <a:t>33 % usmrcených a 32 % těžce zraněných </a:t>
            </a:r>
            <a:r>
              <a:rPr lang="cs-CZ" sz="2400" b="1" dirty="0" smtClean="0">
                <a:solidFill>
                  <a:srgbClr val="FF0000"/>
                </a:solidFill>
              </a:rPr>
              <a:t>motocyklistů</a:t>
            </a:r>
          </a:p>
          <a:p>
            <a:r>
              <a:rPr lang="cs-CZ" sz="2400" b="1" dirty="0" smtClean="0">
                <a:solidFill>
                  <a:srgbClr val="00ADEA"/>
                </a:solidFill>
              </a:rPr>
              <a:t>29 % usmrcených a 21 % těžce zraněných </a:t>
            </a:r>
            <a:r>
              <a:rPr lang="cs-CZ" sz="2400" b="1" dirty="0" smtClean="0">
                <a:solidFill>
                  <a:srgbClr val="FF0000"/>
                </a:solidFill>
              </a:rPr>
              <a:t>dětí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28 % usmrcených a 28 % těžce zraněných cyklistů</a:t>
            </a:r>
            <a:endParaRPr lang="cs-CZ" sz="2400" b="1" dirty="0">
              <a:solidFill>
                <a:srgbClr val="FF0000"/>
              </a:solidFill>
            </a:endParaRP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66172"/>
            <a:ext cx="4368173" cy="26531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764" y="3366172"/>
            <a:ext cx="3794716" cy="26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93857"/>
            <a:ext cx="7020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200" b="1" dirty="0" smtClean="0">
                <a:solidFill>
                  <a:schemeClr val="bg1"/>
                </a:solidFill>
              </a:rPr>
              <a:t>Vývoj usmrcených a těžce zraněných cyklistů vs. NSBSP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150"/>
          </a:xfrm>
        </p:spPr>
        <p:txBody>
          <a:bodyPr>
            <a:normAutofit fontScale="92500"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počet těžce zraněných cyklistů každý rok nad předpokladem NSBSP!!!</a:t>
            </a:r>
            <a:endParaRPr lang="cs-CZ" sz="2200" b="1" dirty="0">
              <a:solidFill>
                <a:srgbClr val="FF0000"/>
              </a:solidFill>
            </a:endParaRP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graphicFrame>
        <p:nvGraphicFramePr>
          <p:cNvPr id="16" name="Graf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62919"/>
              </p:ext>
            </p:extLst>
          </p:nvPr>
        </p:nvGraphicFramePr>
        <p:xfrm>
          <a:off x="1" y="2056350"/>
          <a:ext cx="9144000" cy="437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390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>
                <a:solidFill>
                  <a:schemeClr val="bg1"/>
                </a:solidFill>
              </a:rPr>
              <a:t>U</a:t>
            </a:r>
            <a:r>
              <a:rPr lang="cs-CZ" sz="3200" b="1" dirty="0" smtClean="0">
                <a:solidFill>
                  <a:schemeClr val="bg1"/>
                </a:solidFill>
              </a:rPr>
              <a:t>smrcení cyklisté </a:t>
            </a:r>
            <a:r>
              <a:rPr lang="cs-CZ" sz="3200" b="1" dirty="0">
                <a:solidFill>
                  <a:schemeClr val="bg1"/>
                </a:solidFill>
              </a:rPr>
              <a:t>v </a:t>
            </a:r>
            <a:r>
              <a:rPr lang="cs-CZ" sz="3200" b="1" dirty="0" smtClean="0">
                <a:solidFill>
                  <a:schemeClr val="bg1"/>
                </a:solidFill>
              </a:rPr>
              <a:t>krajích (2017)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1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00ADEA"/>
                </a:solidFill>
              </a:rPr>
              <a:t>přibližně každá 11. usmrcená osoba byla cyklistou</a:t>
            </a: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graphicFrame>
        <p:nvGraphicFramePr>
          <p:cNvPr id="15" name="Graf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78042"/>
              </p:ext>
            </p:extLst>
          </p:nvPr>
        </p:nvGraphicFramePr>
        <p:xfrm>
          <a:off x="179512" y="2060848"/>
          <a:ext cx="8784976" cy="437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518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Těžce zranění cyklisté </a:t>
            </a:r>
            <a:r>
              <a:rPr lang="cs-CZ" sz="3200" b="1" dirty="0">
                <a:solidFill>
                  <a:schemeClr val="bg1"/>
                </a:solidFill>
              </a:rPr>
              <a:t>v </a:t>
            </a:r>
            <a:r>
              <a:rPr lang="cs-CZ" sz="3200" b="1" dirty="0" smtClean="0">
                <a:solidFill>
                  <a:schemeClr val="bg1"/>
                </a:solidFill>
              </a:rPr>
              <a:t>krajích (2017)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1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00ADEA"/>
                </a:solidFill>
              </a:rPr>
              <a:t>přibližně každá </a:t>
            </a:r>
            <a:r>
              <a:rPr lang="cs-CZ" sz="2200" b="1" dirty="0" smtClean="0">
                <a:solidFill>
                  <a:srgbClr val="00ADEA"/>
                </a:solidFill>
              </a:rPr>
              <a:t>7. těžce zraněná </a:t>
            </a:r>
            <a:r>
              <a:rPr lang="cs-CZ" sz="2200" b="1" dirty="0">
                <a:solidFill>
                  <a:srgbClr val="00ADEA"/>
                </a:solidFill>
              </a:rPr>
              <a:t>osoba byla cyklistou</a:t>
            </a: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graphicFrame>
        <p:nvGraphicFramePr>
          <p:cNvPr id="12" name="Graf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46617"/>
              </p:ext>
            </p:extLst>
          </p:nvPr>
        </p:nvGraphicFramePr>
        <p:xfrm>
          <a:off x="179511" y="2056350"/>
          <a:ext cx="8784977" cy="437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556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err="1" smtClean="0">
                <a:solidFill>
                  <a:schemeClr val="bg1"/>
                </a:solidFill>
              </a:rPr>
              <a:t>Elektromobilita</a:t>
            </a:r>
            <a:r>
              <a:rPr lang="cs-CZ" sz="3200" b="1" dirty="0" smtClean="0">
                <a:solidFill>
                  <a:schemeClr val="bg1"/>
                </a:solidFill>
              </a:rPr>
              <a:t> v ČR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49246"/>
          </a:xfrm>
        </p:spPr>
        <p:txBody>
          <a:bodyPr>
            <a:noAutofit/>
          </a:bodyPr>
          <a:lstStyle/>
          <a:p>
            <a:pPr algn="just"/>
            <a:r>
              <a:rPr lang="pl-PL" sz="1900" b="1" dirty="0">
                <a:solidFill>
                  <a:srgbClr val="00ADEA"/>
                </a:solidFill>
              </a:rPr>
              <a:t>Centrum dopravního výzkumu, v. v. </a:t>
            </a:r>
            <a:r>
              <a:rPr lang="pl-PL" sz="1900" b="1" dirty="0" smtClean="0">
                <a:solidFill>
                  <a:srgbClr val="00ADEA"/>
                </a:solidFill>
              </a:rPr>
              <a:t>i. zpracovalo </a:t>
            </a:r>
            <a:r>
              <a:rPr lang="pl-PL" sz="1900" b="1" dirty="0">
                <a:solidFill>
                  <a:srgbClr val="00ADEA"/>
                </a:solidFill>
              </a:rPr>
              <a:t>pro BESIP analýzu Elektromobilita v ČR</a:t>
            </a:r>
          </a:p>
          <a:p>
            <a:pPr marL="0" indent="0" algn="just">
              <a:buNone/>
            </a:pPr>
            <a:endParaRPr lang="pl-PL" sz="1900" b="1" dirty="0" smtClean="0">
              <a:solidFill>
                <a:srgbClr val="00ADEA"/>
              </a:solidFill>
            </a:endParaRPr>
          </a:p>
          <a:p>
            <a:pPr algn="just"/>
            <a:r>
              <a:rPr lang="pl-PL" sz="1900" b="1" dirty="0" smtClean="0">
                <a:solidFill>
                  <a:srgbClr val="00ADEA"/>
                </a:solidFill>
              </a:rPr>
              <a:t>V </a:t>
            </a:r>
            <a:r>
              <a:rPr lang="pl-PL" sz="1900" b="1" dirty="0" smtClean="0">
                <a:solidFill>
                  <a:srgbClr val="00ADEA"/>
                </a:solidFill>
              </a:rPr>
              <a:t>ČR v provozu desetiticíce elektrokol</a:t>
            </a:r>
            <a:endParaRPr lang="pl-PL" sz="1900" b="1" dirty="0">
              <a:solidFill>
                <a:srgbClr val="00ADEA"/>
              </a:solidFill>
            </a:endParaRPr>
          </a:p>
          <a:p>
            <a:pPr marL="0" indent="0" algn="just">
              <a:buNone/>
            </a:pPr>
            <a:endParaRPr lang="pl-PL" sz="1900" b="1" dirty="0" smtClean="0">
              <a:solidFill>
                <a:srgbClr val="00ADEA"/>
              </a:solidFill>
            </a:endParaRPr>
          </a:p>
          <a:p>
            <a:pPr marL="0" indent="0" algn="just">
              <a:buNone/>
            </a:pPr>
            <a:endParaRPr lang="pl-PL" sz="1900" b="1" dirty="0" smtClean="0">
              <a:solidFill>
                <a:srgbClr val="00ADEA"/>
              </a:solidFill>
            </a:endParaRPr>
          </a:p>
          <a:p>
            <a:pPr algn="just"/>
            <a:r>
              <a:rPr lang="pl-PL" sz="1900" b="1" dirty="0" smtClean="0">
                <a:solidFill>
                  <a:srgbClr val="00ADEA"/>
                </a:solidFill>
              </a:rPr>
              <a:t>Statistiky </a:t>
            </a:r>
            <a:r>
              <a:rPr lang="pl-PL" sz="1900" b="1" dirty="0" smtClean="0">
                <a:solidFill>
                  <a:srgbClr val="00ADEA"/>
                </a:solidFill>
              </a:rPr>
              <a:t>PČR nerozlišují nehody a jejich následky u elektrokol </a:t>
            </a:r>
            <a:r>
              <a:rPr lang="pl-PL" sz="1900" dirty="0" smtClean="0">
                <a:solidFill>
                  <a:srgbClr val="00ADEA"/>
                </a:solidFill>
              </a:rPr>
              <a:t>(vše uváděno v kategorii jízdních kol</a:t>
            </a:r>
            <a:r>
              <a:rPr lang="pl-PL" sz="1900" dirty="0" smtClean="0">
                <a:solidFill>
                  <a:srgbClr val="00ADEA"/>
                </a:solidFill>
              </a:rPr>
              <a:t>)</a:t>
            </a:r>
          </a:p>
          <a:p>
            <a:pPr marL="0" indent="0" algn="just">
              <a:buNone/>
            </a:pPr>
            <a:endParaRPr lang="pl-PL" sz="1900" b="1" dirty="0" smtClean="0">
              <a:solidFill>
                <a:srgbClr val="00ADEA"/>
              </a:solidFill>
            </a:endParaRPr>
          </a:p>
          <a:p>
            <a:pPr marL="0" indent="0" algn="just">
              <a:buNone/>
            </a:pPr>
            <a:endParaRPr lang="pl-PL" sz="1900" b="1" dirty="0" smtClean="0">
              <a:solidFill>
                <a:srgbClr val="00ADEA"/>
              </a:solidFill>
            </a:endParaRPr>
          </a:p>
          <a:p>
            <a:pPr algn="just"/>
            <a:r>
              <a:rPr lang="pl-PL" sz="1900" b="1" dirty="0" smtClean="0">
                <a:solidFill>
                  <a:srgbClr val="00ADEA"/>
                </a:solidFill>
              </a:rPr>
              <a:t>Analýza </a:t>
            </a:r>
            <a:r>
              <a:rPr lang="pl-PL" sz="1900" b="1" dirty="0" smtClean="0">
                <a:solidFill>
                  <a:srgbClr val="00ADEA"/>
                </a:solidFill>
              </a:rPr>
              <a:t>obsahuje i </a:t>
            </a:r>
            <a:r>
              <a:rPr lang="pl-PL" sz="1900" b="1" dirty="0" smtClean="0">
                <a:solidFill>
                  <a:srgbClr val="FF0000"/>
                </a:solidFill>
              </a:rPr>
              <a:t>nehody elektrokol šetřené CDV v rámci Hloubkové </a:t>
            </a:r>
            <a:r>
              <a:rPr lang="pl-PL" sz="1900" b="1" dirty="0">
                <a:solidFill>
                  <a:srgbClr val="FF0000"/>
                </a:solidFill>
              </a:rPr>
              <a:t>analýzy bezpečnosti silničního provozu</a:t>
            </a:r>
          </a:p>
          <a:p>
            <a:pPr marL="0" indent="0" algn="just">
              <a:buNone/>
            </a:pPr>
            <a:endParaRPr lang="pl-PL" sz="1900" b="1" dirty="0" smtClean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714666"/>
            <a:ext cx="2980866" cy="44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Nepoužívání cyklistických přileb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150"/>
          </a:xfrm>
        </p:spPr>
        <p:txBody>
          <a:bodyPr>
            <a:normAutofit fontScale="70000" lnSpcReduction="20000"/>
          </a:bodyPr>
          <a:lstStyle/>
          <a:p>
            <a:r>
              <a:rPr lang="pl-PL" sz="2200" b="1" dirty="0" smtClean="0">
                <a:solidFill>
                  <a:srgbClr val="FF0000"/>
                </a:solidFill>
              </a:rPr>
              <a:t>přilby </a:t>
            </a:r>
            <a:r>
              <a:rPr lang="pl-PL" sz="2200" b="1" dirty="0">
                <a:solidFill>
                  <a:srgbClr val="00ADEA"/>
                </a:solidFill>
              </a:rPr>
              <a:t>v roce 2017 </a:t>
            </a:r>
            <a:r>
              <a:rPr lang="pl-PL" sz="2200" b="1" dirty="0" smtClean="0">
                <a:solidFill>
                  <a:srgbClr val="FF0000"/>
                </a:solidFill>
              </a:rPr>
              <a:t>nemělo </a:t>
            </a:r>
            <a:r>
              <a:rPr lang="pl-PL" sz="2200" b="1" dirty="0">
                <a:solidFill>
                  <a:srgbClr val="FF0000"/>
                </a:solidFill>
              </a:rPr>
              <a:t>84 % </a:t>
            </a:r>
            <a:r>
              <a:rPr lang="pl-PL" sz="2200" b="1" dirty="0" smtClean="0">
                <a:solidFill>
                  <a:srgbClr val="FF0000"/>
                </a:solidFill>
              </a:rPr>
              <a:t>usmrcených</a:t>
            </a:r>
            <a:r>
              <a:rPr lang="pl-PL" sz="2200" b="1" dirty="0" smtClean="0">
                <a:solidFill>
                  <a:srgbClr val="00ADEA"/>
                </a:solidFill>
              </a:rPr>
              <a:t>, 70 </a:t>
            </a:r>
            <a:r>
              <a:rPr lang="pl-PL" sz="2200" b="1" dirty="0">
                <a:solidFill>
                  <a:srgbClr val="00ADEA"/>
                </a:solidFill>
              </a:rPr>
              <a:t>% těžce </a:t>
            </a:r>
            <a:r>
              <a:rPr lang="pl-PL" sz="2200" b="1" dirty="0" smtClean="0">
                <a:solidFill>
                  <a:srgbClr val="00ADEA"/>
                </a:solidFill>
              </a:rPr>
              <a:t>zraněných a 68 </a:t>
            </a:r>
            <a:r>
              <a:rPr lang="pl-PL" sz="2200" b="1" dirty="0">
                <a:solidFill>
                  <a:srgbClr val="00ADEA"/>
                </a:solidFill>
              </a:rPr>
              <a:t>% lehce zraněných cyklistů</a:t>
            </a:r>
          </a:p>
          <a:p>
            <a:endParaRPr lang="cs-CZ" sz="2200" b="1" dirty="0">
              <a:solidFill>
                <a:srgbClr val="00ADEA"/>
              </a:solidFill>
            </a:endParaRP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graphicFrame>
        <p:nvGraphicFramePr>
          <p:cNvPr id="15" name="Graf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67697"/>
              </p:ext>
            </p:extLst>
          </p:nvPr>
        </p:nvGraphicFramePr>
        <p:xfrm>
          <a:off x="179513" y="1916832"/>
          <a:ext cx="8784976" cy="45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939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00" y="360000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Usmrcení cyklisté dle věku (2017)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36552"/>
            <a:ext cx="8229600" cy="577026"/>
          </a:xfrm>
        </p:spPr>
        <p:txBody>
          <a:bodyPr>
            <a:normAutofit fontScale="77500" lnSpcReduction="20000"/>
          </a:bodyPr>
          <a:lstStyle/>
          <a:p>
            <a:r>
              <a:rPr lang="pl-PL" sz="2200" b="1" dirty="0">
                <a:solidFill>
                  <a:srgbClr val="00ADEA"/>
                </a:solidFill>
              </a:rPr>
              <a:t>4 z 10 usmrcených cyklistů byli v roce 2017 </a:t>
            </a:r>
            <a:r>
              <a:rPr lang="pl-PL" sz="2200" b="1" dirty="0" smtClean="0">
                <a:solidFill>
                  <a:srgbClr val="00ADEA"/>
                </a:solidFill>
              </a:rPr>
              <a:t>senioři</a:t>
            </a:r>
          </a:p>
          <a:p>
            <a:r>
              <a:rPr lang="pl-PL" sz="2200" b="1" dirty="0" smtClean="0">
                <a:solidFill>
                  <a:srgbClr val="00ADEA"/>
                </a:solidFill>
              </a:rPr>
              <a:t>třetina pak ve věku 55-64 let</a:t>
            </a:r>
            <a:endParaRPr lang="cs-CZ" sz="2200" b="1" dirty="0">
              <a:solidFill>
                <a:srgbClr val="00ADEA"/>
              </a:solidFill>
            </a:endParaRP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graphicFrame>
        <p:nvGraphicFramePr>
          <p:cNvPr id="12" name="Graf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64079"/>
              </p:ext>
            </p:extLst>
          </p:nvPr>
        </p:nvGraphicFramePr>
        <p:xfrm>
          <a:off x="179512" y="1916832"/>
          <a:ext cx="8784976" cy="451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68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993</Words>
  <Application>Microsoft Office PowerPoint</Application>
  <PresentationFormat>Předvádění na obrazovce (4:3)</PresentationFormat>
  <Paragraphs>147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Prezentace aplikace PowerPoint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karel.panek</dc:creator>
  <cp:lastModifiedBy>Neřold Tomáš Mgr. M.A.</cp:lastModifiedBy>
  <cp:revision>349</cp:revision>
  <dcterms:created xsi:type="dcterms:W3CDTF">2013-04-24T13:54:01Z</dcterms:created>
  <dcterms:modified xsi:type="dcterms:W3CDTF">2018-07-10T07:09:16Z</dcterms:modified>
</cp:coreProperties>
</file>