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60" r:id="rId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AA262-ECA3-4495-9DBC-4E0C316817A3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676F7-39C0-428A-9C51-F4C1B5DE5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568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F06A1-B38E-4B37-ABD8-F699EC824F3F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11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F06A1-B38E-4B37-ABD8-F699EC824F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163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F06A1-B38E-4B37-ABD8-F699EC824F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13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63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75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6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01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98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80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17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76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72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97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9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E32C4-EB81-4F0C-9159-528989FF7236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F3CFE-190A-418C-8465-850E41B5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27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BESIP v ČR - realita</a:t>
            </a:r>
            <a:endParaRPr lang="cs-CZ" dirty="0"/>
          </a:p>
        </p:txBody>
      </p:sp>
      <p:grpSp>
        <p:nvGrpSpPr>
          <p:cNvPr id="4" name="Skupina 15"/>
          <p:cNvGrpSpPr/>
          <p:nvPr/>
        </p:nvGrpSpPr>
        <p:grpSpPr>
          <a:xfrm>
            <a:off x="0" y="99851"/>
            <a:ext cx="12201450" cy="1138619"/>
            <a:chOff x="0" y="323561"/>
            <a:chExt cx="12201450" cy="1089215"/>
          </a:xfrm>
        </p:grpSpPr>
        <p:grpSp>
          <p:nvGrpSpPr>
            <p:cNvPr id="5" name="Skupina 11"/>
            <p:cNvGrpSpPr/>
            <p:nvPr/>
          </p:nvGrpSpPr>
          <p:grpSpPr>
            <a:xfrm>
              <a:off x="0" y="323561"/>
              <a:ext cx="12201450" cy="1089215"/>
              <a:chOff x="0" y="152201"/>
              <a:chExt cx="12201450" cy="1089215"/>
            </a:xfrm>
          </p:grpSpPr>
          <p:sp>
            <p:nvSpPr>
              <p:cNvPr id="7" name="Obdélník 3"/>
              <p:cNvSpPr/>
              <p:nvPr/>
            </p:nvSpPr>
            <p:spPr>
              <a:xfrm>
                <a:off x="0" y="161296"/>
                <a:ext cx="12201450" cy="1080120"/>
              </a:xfrm>
              <a:prstGeom prst="rect">
                <a:avLst/>
              </a:prstGeom>
              <a:solidFill>
                <a:srgbClr val="00AD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2800" b="1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0340264" y="152201"/>
                <a:ext cx="1266191" cy="1079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6" name="Obrázek 5" descr="BESIP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08590" y="368659"/>
              <a:ext cx="1129537" cy="1008112"/>
            </a:xfrm>
            <a:prstGeom prst="rect">
              <a:avLst/>
            </a:prstGeom>
          </p:spPr>
        </p:pic>
      </p:grpSp>
      <p:sp>
        <p:nvSpPr>
          <p:cNvPr id="9" name="Obdélník 8"/>
          <p:cNvSpPr/>
          <p:nvPr/>
        </p:nvSpPr>
        <p:spPr>
          <a:xfrm>
            <a:off x="0" y="6497960"/>
            <a:ext cx="12192000" cy="360040"/>
          </a:xfrm>
          <a:prstGeom prst="rect">
            <a:avLst/>
          </a:prstGeom>
          <a:solidFill>
            <a:srgbClr val="00A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facebook.com/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  twitter.com/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youtube.com/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instagram.com/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www.</a:t>
            </a:r>
            <a:r>
              <a:rPr lang="cs-CZ" b="1" dirty="0" smtClean="0">
                <a:solidFill>
                  <a:schemeClr val="bg1"/>
                </a:solidFill>
              </a:rPr>
              <a:t>ibesip.cz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-1" y="274638"/>
            <a:ext cx="994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 smtClean="0">
                <a:solidFill>
                  <a:schemeClr val="bg1"/>
                </a:solidFill>
              </a:rPr>
              <a:t>Opatření do 2020 – Ministerstvo dopravy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4" name="Zástupný symbol pro obsah 10"/>
          <p:cNvSpPr>
            <a:spLocks noGrp="1"/>
          </p:cNvSpPr>
          <p:nvPr>
            <p:ph idx="1"/>
          </p:nvPr>
        </p:nvSpPr>
        <p:spPr>
          <a:xfrm>
            <a:off x="479375" y="1455274"/>
            <a:ext cx="11378159" cy="460907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1500" b="1" dirty="0" smtClean="0">
                <a:solidFill>
                  <a:srgbClr val="FF0000"/>
                </a:solidFill>
              </a:rPr>
              <a:t>          Kampaně/ lidský činitel</a:t>
            </a:r>
            <a:endParaRPr lang="cs-CZ" sz="1500" b="1" dirty="0" smtClean="0">
              <a:solidFill>
                <a:srgbClr val="00ADEA"/>
              </a:solidFill>
            </a:endParaRPr>
          </a:p>
          <a:p>
            <a:pPr lvl="1"/>
            <a:r>
              <a:rPr lang="cs-CZ" sz="1500" dirty="0" smtClean="0">
                <a:solidFill>
                  <a:srgbClr val="00ADEA"/>
                </a:solidFill>
              </a:rPr>
              <a:t>Prioritní zacílení preventivních aktivit na ochranu zranitelných účastníků silničního provozu</a:t>
            </a:r>
          </a:p>
          <a:p>
            <a:pPr lvl="1"/>
            <a:r>
              <a:rPr lang="cs-CZ" sz="1500" dirty="0" smtClean="0">
                <a:solidFill>
                  <a:srgbClr val="00ADEA"/>
                </a:solidFill>
              </a:rPr>
              <a:t>Viditelné kampaně s odpovídajícím vysílacím časem a zpravodajským pokrytím v médiích na téma: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500" dirty="0">
                <a:solidFill>
                  <a:srgbClr val="00ADEA"/>
                </a:solidFill>
              </a:rPr>
              <a:t>b</a:t>
            </a:r>
            <a:r>
              <a:rPr lang="cs-CZ" sz="1500" dirty="0" smtClean="0">
                <a:solidFill>
                  <a:srgbClr val="00ADEA"/>
                </a:solidFill>
              </a:rPr>
              <a:t>ezpečnost motocyklistů</a:t>
            </a:r>
            <a:endParaRPr lang="cs-CZ" sz="1500" dirty="0">
              <a:solidFill>
                <a:srgbClr val="00ADEA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500" dirty="0" smtClean="0">
                <a:solidFill>
                  <a:srgbClr val="00ADEA"/>
                </a:solidFill>
              </a:rPr>
              <a:t>bezpečnost chodců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500" dirty="0" smtClean="0">
                <a:solidFill>
                  <a:srgbClr val="00ADEA"/>
                </a:solidFill>
              </a:rPr>
              <a:t>sdílení prostoru mezi cyklisty a řidiči vozidel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500" dirty="0" smtClean="0">
                <a:solidFill>
                  <a:srgbClr val="00ADEA"/>
                </a:solidFill>
              </a:rPr>
              <a:t>alkohol </a:t>
            </a:r>
            <a:r>
              <a:rPr lang="cs-CZ" sz="1500" dirty="0">
                <a:solidFill>
                  <a:srgbClr val="00ADEA"/>
                </a:solidFill>
              </a:rPr>
              <a:t>a drogy u mladých </a:t>
            </a:r>
            <a:r>
              <a:rPr lang="cs-CZ" sz="1500" dirty="0" smtClean="0">
                <a:solidFill>
                  <a:srgbClr val="00ADEA"/>
                </a:solidFill>
              </a:rPr>
              <a:t>řidičů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500" dirty="0" smtClean="0">
                <a:solidFill>
                  <a:srgbClr val="00ADEA"/>
                </a:solidFill>
              </a:rPr>
              <a:t>používání </a:t>
            </a:r>
            <a:r>
              <a:rPr lang="cs-CZ" sz="1500" dirty="0">
                <a:solidFill>
                  <a:srgbClr val="00ADEA"/>
                </a:solidFill>
              </a:rPr>
              <a:t>bezpečnostních pásů a dětských </a:t>
            </a:r>
            <a:r>
              <a:rPr lang="cs-CZ" sz="1500" dirty="0" smtClean="0">
                <a:solidFill>
                  <a:srgbClr val="00ADEA"/>
                </a:solidFill>
              </a:rPr>
              <a:t>autosedaček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500" dirty="0" smtClean="0">
                <a:solidFill>
                  <a:srgbClr val="00ADEA"/>
                </a:solidFill>
              </a:rPr>
              <a:t>senioři a zdravotní prohlídky, dopad léků na řízení </a:t>
            </a:r>
          </a:p>
          <a:p>
            <a:pPr lvl="1"/>
            <a:r>
              <a:rPr lang="cs-CZ" sz="1500" dirty="0">
                <a:solidFill>
                  <a:srgbClr val="00ADEA"/>
                </a:solidFill>
              </a:rPr>
              <a:t>Výzkum  alternativní (finančně méně náročné) metody testování ovlivnění řidiče </a:t>
            </a:r>
            <a:r>
              <a:rPr lang="cs-CZ" sz="1500" dirty="0" smtClean="0">
                <a:solidFill>
                  <a:srgbClr val="00ADEA"/>
                </a:solidFill>
              </a:rPr>
              <a:t>drogami</a:t>
            </a:r>
            <a:endParaRPr lang="cs-CZ" sz="1500" dirty="0">
              <a:solidFill>
                <a:srgbClr val="00ADEA"/>
              </a:solidFill>
            </a:endParaRPr>
          </a:p>
          <a:p>
            <a:pPr marL="457200" lvl="1" indent="0">
              <a:buNone/>
            </a:pPr>
            <a:r>
              <a:rPr lang="cs-CZ" sz="1500" b="1" dirty="0" smtClean="0">
                <a:solidFill>
                  <a:srgbClr val="FF0000"/>
                </a:solidFill>
              </a:rPr>
              <a:t>Legislativa a systémová opatření</a:t>
            </a:r>
            <a:endParaRPr lang="cs-CZ" sz="1500" dirty="0">
              <a:solidFill>
                <a:srgbClr val="00ADEA"/>
              </a:solidFill>
            </a:endParaRPr>
          </a:p>
          <a:p>
            <a:pPr lvl="1"/>
            <a:r>
              <a:rPr lang="cs-CZ" sz="1500" dirty="0">
                <a:solidFill>
                  <a:srgbClr val="00ADEA"/>
                </a:solidFill>
              </a:rPr>
              <a:t>Návrh novely zákona o pozemních komunikacích (revize sankčního a bodového systému, definice bezpečného odstupu, informování řidičů o bodech</a:t>
            </a:r>
            <a:r>
              <a:rPr lang="cs-CZ" sz="1500" dirty="0" smtClean="0">
                <a:solidFill>
                  <a:srgbClr val="00ADEA"/>
                </a:solidFill>
              </a:rPr>
              <a:t>)</a:t>
            </a:r>
          </a:p>
          <a:p>
            <a:pPr lvl="1"/>
            <a:r>
              <a:rPr lang="cs-CZ" sz="1500" dirty="0">
                <a:solidFill>
                  <a:srgbClr val="00B0F0"/>
                </a:solidFill>
              </a:rPr>
              <a:t>Vyčlenit </a:t>
            </a:r>
            <a:r>
              <a:rPr lang="cs-CZ" sz="1500" dirty="0" err="1">
                <a:solidFill>
                  <a:srgbClr val="00B0F0"/>
                </a:solidFill>
              </a:rPr>
              <a:t>elektrokolo</a:t>
            </a:r>
            <a:r>
              <a:rPr lang="cs-CZ" sz="1500" dirty="0">
                <a:solidFill>
                  <a:srgbClr val="00B0F0"/>
                </a:solidFill>
              </a:rPr>
              <a:t> a </a:t>
            </a:r>
            <a:r>
              <a:rPr lang="cs-CZ" sz="1500" dirty="0" err="1">
                <a:solidFill>
                  <a:srgbClr val="00B0F0"/>
                </a:solidFill>
              </a:rPr>
              <a:t>elektrokoloběžku</a:t>
            </a:r>
            <a:r>
              <a:rPr lang="cs-CZ" sz="1500" dirty="0">
                <a:solidFill>
                  <a:srgbClr val="00B0F0"/>
                </a:solidFill>
              </a:rPr>
              <a:t> jako zvláštní jízdní prostředek, stanovit kontrolovatelné podmínky pro to, co </a:t>
            </a:r>
            <a:r>
              <a:rPr lang="cs-CZ" sz="1500" dirty="0" err="1">
                <a:solidFill>
                  <a:srgbClr val="00B0F0"/>
                </a:solidFill>
              </a:rPr>
              <a:t>elektrokolo</a:t>
            </a:r>
            <a:r>
              <a:rPr lang="cs-CZ" sz="1500" dirty="0">
                <a:solidFill>
                  <a:srgbClr val="00B0F0"/>
                </a:solidFill>
              </a:rPr>
              <a:t> je, a co není, co již je kategorie moped  (L1E-B) </a:t>
            </a:r>
            <a:endParaRPr lang="cs-CZ" sz="1500" dirty="0" smtClean="0">
              <a:solidFill>
                <a:srgbClr val="00B0F0"/>
              </a:solidFill>
            </a:endParaRPr>
          </a:p>
          <a:p>
            <a:pPr lvl="1"/>
            <a:r>
              <a:rPr lang="cs-CZ" sz="1500" dirty="0" smtClean="0">
                <a:solidFill>
                  <a:srgbClr val="00B0F0"/>
                </a:solidFill>
              </a:rPr>
              <a:t>Posudek o zdravotní způsobilosti řidiče – konkretizovat výčtem omezující podmínky</a:t>
            </a:r>
          </a:p>
          <a:p>
            <a:pPr lvl="1"/>
            <a:r>
              <a:rPr lang="cs-CZ" altLang="cs-CZ" sz="1500" dirty="0">
                <a:solidFill>
                  <a:srgbClr val="00B0F0"/>
                </a:solidFill>
              </a:rPr>
              <a:t>rozšíření úsekového měření v dopravních omezeních a v rizikových místech v </a:t>
            </a:r>
            <a:r>
              <a:rPr lang="cs-CZ" altLang="cs-CZ" sz="1500" dirty="0" smtClean="0">
                <a:solidFill>
                  <a:srgbClr val="00B0F0"/>
                </a:solidFill>
              </a:rPr>
              <a:t>obcích</a:t>
            </a:r>
          </a:p>
          <a:p>
            <a:pPr marL="457200" lvl="1" indent="0">
              <a:buNone/>
            </a:pPr>
            <a:endParaRPr lang="cs-CZ" altLang="cs-CZ" sz="1500" dirty="0">
              <a:solidFill>
                <a:srgbClr val="00B0F0"/>
              </a:solidFill>
            </a:endParaRPr>
          </a:p>
          <a:p>
            <a:pPr lvl="1"/>
            <a:endParaRPr lang="cs-CZ" sz="1500" dirty="0" smtClean="0">
              <a:solidFill>
                <a:srgbClr val="00ADEA"/>
              </a:solidFill>
            </a:endParaRPr>
          </a:p>
          <a:p>
            <a:pPr lvl="1"/>
            <a:endParaRPr lang="cs-CZ" sz="1500" dirty="0" smtClean="0">
              <a:solidFill>
                <a:srgbClr val="00ADEA"/>
              </a:solidFill>
            </a:endParaRPr>
          </a:p>
          <a:p>
            <a:pPr marL="457200" lvl="1" indent="0">
              <a:buNone/>
            </a:pPr>
            <a:endParaRPr lang="cs-CZ" sz="1500" dirty="0">
              <a:solidFill>
                <a:srgbClr val="00AD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BESIP v ČR - realita</a:t>
            </a:r>
            <a:endParaRPr lang="cs-CZ" dirty="0"/>
          </a:p>
        </p:txBody>
      </p:sp>
      <p:grpSp>
        <p:nvGrpSpPr>
          <p:cNvPr id="4" name="Skupina 15"/>
          <p:cNvGrpSpPr/>
          <p:nvPr/>
        </p:nvGrpSpPr>
        <p:grpSpPr>
          <a:xfrm>
            <a:off x="-9450" y="-9507"/>
            <a:ext cx="12201450" cy="1138619"/>
            <a:chOff x="0" y="323561"/>
            <a:chExt cx="12201450" cy="1089215"/>
          </a:xfrm>
        </p:grpSpPr>
        <p:grpSp>
          <p:nvGrpSpPr>
            <p:cNvPr id="5" name="Skupina 11"/>
            <p:cNvGrpSpPr/>
            <p:nvPr/>
          </p:nvGrpSpPr>
          <p:grpSpPr>
            <a:xfrm>
              <a:off x="0" y="323561"/>
              <a:ext cx="12201450" cy="1089215"/>
              <a:chOff x="0" y="152201"/>
              <a:chExt cx="12201450" cy="1089215"/>
            </a:xfrm>
          </p:grpSpPr>
          <p:sp>
            <p:nvSpPr>
              <p:cNvPr id="7" name="Obdélník 3"/>
              <p:cNvSpPr/>
              <p:nvPr/>
            </p:nvSpPr>
            <p:spPr>
              <a:xfrm>
                <a:off x="0" y="161296"/>
                <a:ext cx="12201450" cy="1080120"/>
              </a:xfrm>
              <a:prstGeom prst="rect">
                <a:avLst/>
              </a:prstGeom>
              <a:solidFill>
                <a:srgbClr val="00AD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2800" b="1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0340264" y="152201"/>
                <a:ext cx="1266191" cy="1079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6" name="Obrázek 5" descr="BESIP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08590" y="368659"/>
              <a:ext cx="1129537" cy="1008112"/>
            </a:xfrm>
            <a:prstGeom prst="rect">
              <a:avLst/>
            </a:prstGeom>
          </p:spPr>
        </p:pic>
      </p:grpSp>
      <p:sp>
        <p:nvSpPr>
          <p:cNvPr id="9" name="Obdélník 8"/>
          <p:cNvSpPr/>
          <p:nvPr/>
        </p:nvSpPr>
        <p:spPr>
          <a:xfrm>
            <a:off x="0" y="6497960"/>
            <a:ext cx="12192000" cy="360040"/>
          </a:xfrm>
          <a:prstGeom prst="rect">
            <a:avLst/>
          </a:prstGeom>
          <a:solidFill>
            <a:srgbClr val="00A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facebook.com/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  twitter.com/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youtube.com/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instagram.com/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www.</a:t>
            </a:r>
            <a:r>
              <a:rPr lang="cs-CZ" b="1" dirty="0" smtClean="0">
                <a:solidFill>
                  <a:schemeClr val="bg1"/>
                </a:solidFill>
              </a:rPr>
              <a:t>ibesip.cz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-1" y="274638"/>
            <a:ext cx="994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3600" b="1" dirty="0" smtClean="0">
                <a:solidFill>
                  <a:schemeClr val="bg1"/>
                </a:solidFill>
              </a:rPr>
              <a:t>Aktuální kampaně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14" name="Zástupný symbol pro obsah 10"/>
          <p:cNvSpPr>
            <a:spLocks noGrp="1"/>
          </p:cNvSpPr>
          <p:nvPr>
            <p:ph idx="1"/>
          </p:nvPr>
        </p:nvSpPr>
        <p:spPr>
          <a:xfrm>
            <a:off x="479375" y="1455274"/>
            <a:ext cx="11378159" cy="46090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00ADEA"/>
                </a:solidFill>
              </a:rPr>
              <a:t>Neskákej mi pod kola!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00ADEA"/>
                </a:solidFill>
              </a:rPr>
              <a:t>Auto vs. motocykl – spolu nikoliv proti sobě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00ADEA"/>
                </a:solidFill>
              </a:rPr>
              <a:t>#</a:t>
            </a:r>
            <a:r>
              <a:rPr lang="cs-CZ" sz="2400" dirty="0" err="1" smtClean="0">
                <a:solidFill>
                  <a:srgbClr val="00ADEA"/>
                </a:solidFill>
              </a:rPr>
              <a:t>nepozornostzabíjí</a:t>
            </a:r>
            <a:endParaRPr lang="cs-CZ" sz="2400" dirty="0" smtClean="0">
              <a:solidFill>
                <a:srgbClr val="00ADEA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00ADEA"/>
                </a:solidFill>
              </a:rPr>
              <a:t>Zpomal – budeš rychlejší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00ADEA"/>
                </a:solidFill>
              </a:rPr>
              <a:t>Ulička pro život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7290" y="4796739"/>
            <a:ext cx="7319715" cy="1507506"/>
          </a:xfrm>
          <a:prstGeom prst="rect">
            <a:avLst/>
          </a:prstGeom>
        </p:spPr>
      </p:pic>
      <p:pic>
        <p:nvPicPr>
          <p:cNvPr id="17" name="Picture 4" descr="https://www.ibesip.cz/getattachment/a35d9b8c-fc13-4f4c-8801-58d020ac8af2/attachment.aspx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13391"/>
            <a:ext cx="3537464" cy="146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www.ibesip.cz/Besip/media/Besip/Images/Neskakej-mi-pod-kola_.jpg?ext=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520" y="1525081"/>
            <a:ext cx="2654970" cy="145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4072" y="1522980"/>
            <a:ext cx="1692606" cy="3088330"/>
          </a:xfrm>
          <a:prstGeom prst="rect">
            <a:avLst/>
          </a:prstGeom>
        </p:spPr>
      </p:pic>
      <p:pic>
        <p:nvPicPr>
          <p:cNvPr id="2052" name="Picture 4" descr="https://www.ibesip.cz/getattachment/Akce-a-kampane/Kampane/Nepijte,-kdyz-ridite/zpomal_budes-rychlejsi_1.jpg?lang=cs-CZ&amp;width=1167&amp;height=602&amp;ext=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406" y="3195927"/>
            <a:ext cx="2652485" cy="1368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655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BESIP v ČR - realita</a:t>
            </a:r>
            <a:endParaRPr lang="cs-CZ" dirty="0"/>
          </a:p>
        </p:txBody>
      </p:sp>
      <p:grpSp>
        <p:nvGrpSpPr>
          <p:cNvPr id="4" name="Skupina 15"/>
          <p:cNvGrpSpPr/>
          <p:nvPr/>
        </p:nvGrpSpPr>
        <p:grpSpPr>
          <a:xfrm>
            <a:off x="-9450" y="99851"/>
            <a:ext cx="12201450" cy="1138619"/>
            <a:chOff x="0" y="323561"/>
            <a:chExt cx="12201450" cy="1089215"/>
          </a:xfrm>
        </p:grpSpPr>
        <p:grpSp>
          <p:nvGrpSpPr>
            <p:cNvPr id="5" name="Skupina 11"/>
            <p:cNvGrpSpPr/>
            <p:nvPr/>
          </p:nvGrpSpPr>
          <p:grpSpPr>
            <a:xfrm>
              <a:off x="0" y="323561"/>
              <a:ext cx="12201450" cy="1089215"/>
              <a:chOff x="0" y="152201"/>
              <a:chExt cx="12201450" cy="1089215"/>
            </a:xfrm>
          </p:grpSpPr>
          <p:sp>
            <p:nvSpPr>
              <p:cNvPr id="7" name="Obdélník 3"/>
              <p:cNvSpPr/>
              <p:nvPr/>
            </p:nvSpPr>
            <p:spPr>
              <a:xfrm>
                <a:off x="0" y="161296"/>
                <a:ext cx="12201450" cy="1080120"/>
              </a:xfrm>
              <a:prstGeom prst="rect">
                <a:avLst/>
              </a:prstGeom>
              <a:solidFill>
                <a:srgbClr val="00AD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2800" b="1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0340264" y="152201"/>
                <a:ext cx="1266191" cy="1079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6" name="Obrázek 5" descr="BESIP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08590" y="368659"/>
              <a:ext cx="1129537" cy="1008112"/>
            </a:xfrm>
            <a:prstGeom prst="rect">
              <a:avLst/>
            </a:prstGeom>
          </p:spPr>
        </p:pic>
      </p:grpSp>
      <p:sp>
        <p:nvSpPr>
          <p:cNvPr id="9" name="Obdélník 8"/>
          <p:cNvSpPr/>
          <p:nvPr/>
        </p:nvSpPr>
        <p:spPr>
          <a:xfrm>
            <a:off x="0" y="6497960"/>
            <a:ext cx="12192000" cy="360040"/>
          </a:xfrm>
          <a:prstGeom prst="rect">
            <a:avLst/>
          </a:prstGeom>
          <a:solidFill>
            <a:srgbClr val="00A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facebook.com/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  twitter.com/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youtube.com/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instagram.com/</a:t>
            </a:r>
            <a:r>
              <a:rPr lang="cs-CZ" b="1" dirty="0" err="1" smtClean="0">
                <a:solidFill>
                  <a:schemeClr val="bg1"/>
                </a:solidFill>
              </a:rPr>
              <a:t>ibesip</a:t>
            </a:r>
            <a:r>
              <a:rPr lang="cs-CZ" dirty="0" smtClean="0">
                <a:solidFill>
                  <a:schemeClr val="bg1"/>
                </a:solidFill>
              </a:rPr>
              <a:t>          www.</a:t>
            </a:r>
            <a:r>
              <a:rPr lang="cs-CZ" b="1" dirty="0" smtClean="0">
                <a:solidFill>
                  <a:schemeClr val="bg1"/>
                </a:solidFill>
              </a:rPr>
              <a:t>ibesip.cz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-1" y="274638"/>
            <a:ext cx="994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 smtClean="0">
                <a:solidFill>
                  <a:schemeClr val="bg1"/>
                </a:solidFill>
              </a:rPr>
              <a:t>Opatření do 2020 – Ministerstvo dopravy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4" name="Zástupný symbol pro obsah 10"/>
          <p:cNvSpPr>
            <a:spLocks noGrp="1"/>
          </p:cNvSpPr>
          <p:nvPr>
            <p:ph idx="1"/>
          </p:nvPr>
        </p:nvSpPr>
        <p:spPr>
          <a:xfrm>
            <a:off x="479375" y="1455274"/>
            <a:ext cx="11378159" cy="4609079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cs-CZ" sz="1500" dirty="0" smtClean="0">
              <a:solidFill>
                <a:srgbClr val="00ADEA"/>
              </a:solidFill>
            </a:endParaRPr>
          </a:p>
          <a:p>
            <a:pPr lvl="1"/>
            <a:r>
              <a:rPr lang="cs-CZ" sz="1500" dirty="0">
                <a:solidFill>
                  <a:srgbClr val="00ADEA"/>
                </a:solidFill>
              </a:rPr>
              <a:t>Zavedení rehabilitačních programů </a:t>
            </a:r>
            <a:endParaRPr lang="cs-CZ" sz="1500" dirty="0" smtClean="0">
              <a:solidFill>
                <a:srgbClr val="00ADEA"/>
              </a:solidFill>
            </a:endParaRPr>
          </a:p>
          <a:p>
            <a:pPr lvl="1"/>
            <a:r>
              <a:rPr lang="cs-CZ" sz="1500" dirty="0" smtClean="0">
                <a:solidFill>
                  <a:srgbClr val="00ADEA"/>
                </a:solidFill>
              </a:rPr>
              <a:t>Ve </a:t>
            </a:r>
            <a:r>
              <a:rPr lang="cs-CZ" sz="1500" dirty="0">
                <a:solidFill>
                  <a:srgbClr val="00ADEA"/>
                </a:solidFill>
              </a:rPr>
              <a:t>spolupráci s CSPSD aktivní komunikace KK BESIP s odpovědnými subjekty v rámci příslušného kraje – zacílení aktivit na problémové oblasti Strategie s ohledem na informaci z příslušného </a:t>
            </a:r>
            <a:r>
              <a:rPr lang="cs-CZ" sz="1500" dirty="0" smtClean="0">
                <a:solidFill>
                  <a:srgbClr val="00ADEA"/>
                </a:solidFill>
              </a:rPr>
              <a:t>kraje</a:t>
            </a:r>
            <a:endParaRPr lang="cs-CZ" sz="15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1500" b="1" dirty="0" smtClean="0">
                <a:solidFill>
                  <a:srgbClr val="FF0000"/>
                </a:solidFill>
              </a:rPr>
              <a:t>Dopravní výchova</a:t>
            </a:r>
          </a:p>
          <a:p>
            <a:pPr lvl="1"/>
            <a:r>
              <a:rPr lang="cs-CZ" sz="1500" dirty="0">
                <a:solidFill>
                  <a:srgbClr val="00B0F0"/>
                </a:solidFill>
              </a:rPr>
              <a:t>Vytvoření edukativního/interaktivního/zážitkového prezenčního programu pro žáky ZŠ  - II. stupeň (12 – 15 let) a studenty SŠ (15 – 19 let) s cílem prohloubit jejich znalosti a dovednosti z oblasti </a:t>
            </a:r>
            <a:r>
              <a:rPr lang="cs-CZ" sz="1500" dirty="0" smtClean="0">
                <a:solidFill>
                  <a:srgbClr val="00B0F0"/>
                </a:solidFill>
              </a:rPr>
              <a:t>DV</a:t>
            </a:r>
          </a:p>
          <a:p>
            <a:pPr lvl="1"/>
            <a:r>
              <a:rPr lang="cs-CZ" sz="1500" dirty="0">
                <a:solidFill>
                  <a:srgbClr val="00ADEA"/>
                </a:solidFill>
              </a:rPr>
              <a:t>revize rámcového vzdělávacího programu, posílení časové dotace pro DV (spolupráce s MŠMT</a:t>
            </a:r>
            <a:r>
              <a:rPr lang="cs-CZ" sz="1500" dirty="0" smtClean="0">
                <a:solidFill>
                  <a:srgbClr val="00ADEA"/>
                </a:solidFill>
              </a:rPr>
              <a:t>)</a:t>
            </a:r>
            <a:endParaRPr lang="cs-CZ" sz="1500" dirty="0" smtClean="0">
              <a:solidFill>
                <a:srgbClr val="00B0F0"/>
              </a:solidFill>
            </a:endParaRPr>
          </a:p>
          <a:p>
            <a:pPr marL="457200" lvl="1" indent="0">
              <a:buNone/>
            </a:pPr>
            <a:endParaRPr lang="cs-CZ" sz="1500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1500" b="1" dirty="0" smtClean="0">
                <a:solidFill>
                  <a:srgbClr val="FF0000"/>
                </a:solidFill>
              </a:rPr>
              <a:t>Infrastruktura</a:t>
            </a:r>
            <a:endParaRPr lang="cs-CZ" sz="1500" dirty="0">
              <a:solidFill>
                <a:srgbClr val="00ADEA"/>
              </a:solidFill>
            </a:endParaRPr>
          </a:p>
          <a:p>
            <a:pPr lvl="1"/>
            <a:r>
              <a:rPr lang="cs-CZ" sz="1500" dirty="0">
                <a:solidFill>
                  <a:srgbClr val="00B0F0"/>
                </a:solidFill>
              </a:rPr>
              <a:t>Transpozice směrnice  2008/96/ES o řízení bezpečnosti silniční infrastruktury - definovat pojem „</a:t>
            </a:r>
            <a:r>
              <a:rPr lang="cs-CZ" sz="1500" dirty="0" err="1">
                <a:solidFill>
                  <a:srgbClr val="00B0F0"/>
                </a:solidFill>
              </a:rPr>
              <a:t>primary</a:t>
            </a:r>
            <a:r>
              <a:rPr lang="cs-CZ" sz="1500" dirty="0">
                <a:solidFill>
                  <a:srgbClr val="00B0F0"/>
                </a:solidFill>
              </a:rPr>
              <a:t> </a:t>
            </a:r>
            <a:r>
              <a:rPr lang="cs-CZ" sz="1500" dirty="0" err="1">
                <a:solidFill>
                  <a:srgbClr val="00B0F0"/>
                </a:solidFill>
              </a:rPr>
              <a:t>road</a:t>
            </a:r>
            <a:r>
              <a:rPr lang="cs-CZ" sz="1500" dirty="0">
                <a:solidFill>
                  <a:srgbClr val="00B0F0"/>
                </a:solidFill>
              </a:rPr>
              <a:t>“ tak, aby zahrnul všechny komunikace ve správě ŘSD a vybrané silnice 2. tříd ve správě krajů (např. na základě RPDI</a:t>
            </a:r>
            <a:r>
              <a:rPr lang="cs-CZ" sz="1500" dirty="0" smtClean="0">
                <a:solidFill>
                  <a:srgbClr val="00B0F0"/>
                </a:solidFill>
              </a:rPr>
              <a:t>)</a:t>
            </a:r>
            <a:endParaRPr lang="cs-CZ" sz="1500" dirty="0" smtClean="0">
              <a:solidFill>
                <a:srgbClr val="00ADEA"/>
              </a:solidFill>
            </a:endParaRPr>
          </a:p>
          <a:p>
            <a:pPr lvl="1"/>
            <a:r>
              <a:rPr lang="cs-CZ" sz="1500" dirty="0" smtClean="0">
                <a:solidFill>
                  <a:srgbClr val="00ADEA"/>
                </a:solidFill>
              </a:rPr>
              <a:t>Nastavení podmínek pro čerpání prostředků ze SFDI tak, aby investiční akce ve fázi projektu splňovaly kritéria bezpečné komunikace (bezpečnostní audity připravovaných staveb) </a:t>
            </a:r>
          </a:p>
          <a:p>
            <a:pPr lvl="1">
              <a:defRPr/>
            </a:pPr>
            <a:r>
              <a:rPr lang="cs-CZ" altLang="cs-CZ" sz="1500" dirty="0" smtClean="0">
                <a:solidFill>
                  <a:srgbClr val="00ADEA"/>
                </a:solidFill>
              </a:rPr>
              <a:t>Jednotný </a:t>
            </a:r>
            <a:r>
              <a:rPr lang="cs-CZ" altLang="cs-CZ" sz="1500" dirty="0">
                <a:solidFill>
                  <a:srgbClr val="00ADEA"/>
                </a:solidFill>
              </a:rPr>
              <a:t>systém vyhodnocení a odstraňování nehodových </a:t>
            </a:r>
            <a:r>
              <a:rPr lang="cs-CZ" altLang="cs-CZ" sz="1500" dirty="0" smtClean="0">
                <a:solidFill>
                  <a:srgbClr val="00ADEA"/>
                </a:solidFill>
              </a:rPr>
              <a:t>lokalit (reporty z JSDI/NDIC o opravách, nehodové lokality pomocí statistických metod, výsledky policejních inspekcí smrtelných nehod)</a:t>
            </a:r>
            <a:endParaRPr lang="cs-CZ" altLang="cs-CZ" sz="1500" dirty="0">
              <a:solidFill>
                <a:srgbClr val="00ADEA"/>
              </a:solidFill>
            </a:endParaRPr>
          </a:p>
          <a:p>
            <a:pPr lvl="1">
              <a:defRPr/>
            </a:pPr>
            <a:r>
              <a:rPr lang="cs-CZ" altLang="cs-CZ" sz="1500" dirty="0" smtClean="0">
                <a:solidFill>
                  <a:srgbClr val="00ADEA"/>
                </a:solidFill>
              </a:rPr>
              <a:t>umístění </a:t>
            </a:r>
            <a:r>
              <a:rPr lang="cs-CZ" altLang="cs-CZ" sz="1500" dirty="0">
                <a:solidFill>
                  <a:srgbClr val="00ADEA"/>
                </a:solidFill>
              </a:rPr>
              <a:t>svodidel před pevnou </a:t>
            </a:r>
            <a:r>
              <a:rPr lang="cs-CZ" altLang="cs-CZ" sz="1500" dirty="0" smtClean="0">
                <a:solidFill>
                  <a:srgbClr val="00ADEA"/>
                </a:solidFill>
              </a:rPr>
              <a:t>překážkou, především stromy (Příručka pro prevenci a snižování následků nehod s nárazem do stromu) </a:t>
            </a:r>
          </a:p>
          <a:p>
            <a:pPr lvl="1">
              <a:defRPr/>
            </a:pPr>
            <a:r>
              <a:rPr lang="cs-CZ" altLang="cs-CZ" sz="1500" dirty="0" smtClean="0">
                <a:solidFill>
                  <a:srgbClr val="00ADEA"/>
                </a:solidFill>
              </a:rPr>
              <a:t>větší </a:t>
            </a:r>
            <a:r>
              <a:rPr lang="cs-CZ" altLang="cs-CZ" sz="1500" dirty="0">
                <a:solidFill>
                  <a:srgbClr val="00ADEA"/>
                </a:solidFill>
              </a:rPr>
              <a:t>zabezpečení železničních přejezdů ve spolupráci se SŽDC </a:t>
            </a:r>
            <a:r>
              <a:rPr lang="cs-CZ" altLang="cs-CZ" sz="1500" dirty="0" smtClean="0">
                <a:solidFill>
                  <a:srgbClr val="00ADEA"/>
                </a:solidFill>
              </a:rPr>
              <a:t>(důsledná aplikace závěrů krajských přejezdových komisí SŽDC)</a:t>
            </a:r>
            <a:endParaRPr lang="cs-CZ" sz="1500" dirty="0" smtClean="0">
              <a:solidFill>
                <a:srgbClr val="00B0F0"/>
              </a:solidFill>
            </a:endParaRPr>
          </a:p>
          <a:p>
            <a:pPr lvl="1"/>
            <a:endParaRPr lang="cs-CZ" sz="15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23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263</Words>
  <Application>Microsoft Office PowerPoint</Application>
  <PresentationFormat>Širokoúhlá obrazovka</PresentationFormat>
  <Paragraphs>47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Motiv Office</vt:lpstr>
      <vt:lpstr>BESIP v ČR - realita</vt:lpstr>
      <vt:lpstr>BESIP v ČR - realita</vt:lpstr>
      <vt:lpstr>BESIP v ČR - realita</vt:lpstr>
    </vt:vector>
  </TitlesOfParts>
  <Company>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Neřold Tomáš Mgr. M.A.</dc:creator>
  <cp:lastModifiedBy>Neřold Tomáš Mgr. M.A.</cp:lastModifiedBy>
  <cp:revision>25</cp:revision>
  <cp:lastPrinted>2019-06-26T13:52:41Z</cp:lastPrinted>
  <dcterms:created xsi:type="dcterms:W3CDTF">2019-06-26T13:18:34Z</dcterms:created>
  <dcterms:modified xsi:type="dcterms:W3CDTF">2019-06-27T09:52:17Z</dcterms:modified>
</cp:coreProperties>
</file>