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49" r:id="rId6"/>
    <p:sldMasterId id="2147483674" r:id="rId7"/>
  </p:sldMasterIdLst>
  <p:notesMasterIdLst>
    <p:notesMasterId r:id="rId21"/>
  </p:notesMasterIdLst>
  <p:sldIdLst>
    <p:sldId id="272" r:id="rId8"/>
    <p:sldId id="300" r:id="rId9"/>
    <p:sldId id="292" r:id="rId10"/>
    <p:sldId id="283" r:id="rId11"/>
    <p:sldId id="306" r:id="rId12"/>
    <p:sldId id="289" r:id="rId13"/>
    <p:sldId id="308" r:id="rId14"/>
    <p:sldId id="277" r:id="rId15"/>
    <p:sldId id="309" r:id="rId16"/>
    <p:sldId id="311" r:id="rId17"/>
    <p:sldId id="312" r:id="rId18"/>
    <p:sldId id="310" r:id="rId19"/>
    <p:sldId id="273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C78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69947C51-FEB4-46CF-B481-9B673D4C3A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471CB-608C-410B-B7EC-5DF5CDBC4B4D}" type="slidenum">
              <a:rPr lang="cs-CZ"/>
              <a:pPr/>
              <a:t>1</a:t>
            </a:fld>
            <a:endParaRPr 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640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12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4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8034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E05F820-6B6D-43A9-8E74-B7B633D2762C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Arial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12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4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88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5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3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7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3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8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90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9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65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10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59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11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8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7C5979-10C3-4F73-AEE9-799255D1E7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91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76D90F-6869-41BE-8F83-E2EF8AA02D2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6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1512" cy="5407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5313" cy="54070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7E0082-29B3-4616-A052-D41A46A872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8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5761038" cy="7207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1557338"/>
            <a:ext cx="2803525" cy="2208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279775" y="1557338"/>
            <a:ext cx="2805113" cy="2208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323850" y="3917950"/>
            <a:ext cx="5761038" cy="2208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323850" y="6389688"/>
            <a:ext cx="1487488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908175" y="6389688"/>
            <a:ext cx="55435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740650" y="6389688"/>
            <a:ext cx="946150" cy="279400"/>
          </a:xfrm>
        </p:spPr>
        <p:txBody>
          <a:bodyPr/>
          <a:lstStyle>
            <a:lvl1pPr>
              <a:defRPr/>
            </a:lvl1pPr>
          </a:lstStyle>
          <a:p>
            <a:fld id="{2495C23F-76F7-49A2-A667-40CC175D02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75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203EFA-6B48-4607-98A4-8B358A89AC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06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824C80-E018-4EDD-9789-B15F61D1E71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9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D0CE87-2968-48F2-97AD-AF8C943732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95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084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38084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AAB579-1DDC-4238-96D3-6FB03CA5B9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63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7C504F-847F-4FA1-91FF-541B03E7E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072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2C5927-69EA-44FD-99C8-022E85BE847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986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3F58D0-A01B-4188-9AAD-F2336CF0167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3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7F75E3-5D54-4EAA-BC73-4D794DB2C4C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499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42CA8A-8457-4427-AC8E-3C3FEF1D40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77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23E8F7-551C-4523-8322-3F96A930A44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70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3DB82B-0F1A-4A1B-A94B-CBEBD17C70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56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1512" cy="5407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5313" cy="54070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D662B3-B2B7-4493-B126-553E003F00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4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tky na tit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3"/>
            <a:ext cx="55626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prezentace_tit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pruh dole_na tit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9144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752600"/>
            <a:ext cx="2057400" cy="838200"/>
          </a:xfrm>
        </p:spPr>
        <p:txBody>
          <a:bodyPr/>
          <a:lstStyle>
            <a:lvl1pPr>
              <a:defRPr sz="5400"/>
            </a:lvl1pPr>
          </a:lstStyle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95800"/>
            <a:ext cx="8534400" cy="1219200"/>
          </a:xfrm>
        </p:spPr>
        <p:txBody>
          <a:bodyPr/>
          <a:lstStyle>
            <a:lvl1pPr marL="0" indent="0">
              <a:buFontTx/>
              <a:buNone/>
              <a:defRPr sz="3200">
                <a:latin typeface="Arial Black" pitchFamily="34" charset="0"/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0C53-5ABB-4BA9-90DB-6806016A90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5107779"/>
      </p:ext>
    </p:extLst>
  </p:cSld>
  <p:clrMapOvr>
    <a:masterClrMapping/>
  </p:clrMapOvr>
  <p:transition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AC4E-C367-49B2-A32B-A5BB08BFDE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0800212"/>
      </p:ext>
    </p:extLst>
  </p:cSld>
  <p:clrMapOvr>
    <a:masterClrMapping/>
  </p:clrMapOvr>
  <p:transition>
    <p:checke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CCE5-948F-4E39-BAF7-C3BC004B35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19706"/>
      </p:ext>
    </p:extLst>
  </p:cSld>
  <p:clrMapOvr>
    <a:masterClrMapping/>
  </p:clrMapOvr>
  <p:transition>
    <p:checke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BF25-BCEC-4521-9819-952B55C1A9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7378223"/>
      </p:ext>
    </p:extLst>
  </p:cSld>
  <p:clrMapOvr>
    <a:masterClrMapping/>
  </p:clrMapOvr>
  <p:transition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C026-94BA-4FF3-AC97-6A82A20AD4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1768551"/>
      </p:ext>
    </p:extLst>
  </p:cSld>
  <p:clrMapOvr>
    <a:masterClrMapping/>
  </p:clrMapOvr>
  <p:transition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0FC2-FB3E-4C0E-B271-7673CDEED3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6697814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F674B1-155D-4EF1-8DCC-3D0C4C94E2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58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8BC8-C614-443D-A31E-E94619477C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102293"/>
      </p:ext>
    </p:extLst>
  </p:cSld>
  <p:clrMapOvr>
    <a:masterClrMapping/>
  </p:clrMapOvr>
  <p:transition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90BC-C0D4-41EC-BE63-384F11887A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126274"/>
      </p:ext>
    </p:extLst>
  </p:cSld>
  <p:clrMapOvr>
    <a:masterClrMapping/>
  </p:clrMapOvr>
  <p:transition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AFDF-A666-49CA-A89C-DF87D2F1B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9476306"/>
      </p:ext>
    </p:extLst>
  </p:cSld>
  <p:clrMapOvr>
    <a:masterClrMapping/>
  </p:clrMapOvr>
  <p:transition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138BD-5836-4845-922E-89EA6B22D5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5925721"/>
      </p:ext>
    </p:extLst>
  </p:cSld>
  <p:clrMapOvr>
    <a:masterClrMapping/>
  </p:clrMapOvr>
  <p:transition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BF0B2-01E9-4AA4-A9B0-B0AF09847F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714933"/>
      </p:ext>
    </p:extLst>
  </p:cSld>
  <p:clrMapOvr>
    <a:masterClrMapping/>
  </p:clrMapOvr>
  <p:transition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23BB-9ECE-4F56-AC1D-CFFF1EC574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0545763"/>
      </p:ext>
    </p:extLst>
  </p:cSld>
  <p:clrMapOvr>
    <a:masterClrMapping/>
  </p:clrMapOvr>
  <p:transition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7455-CA65-4015-A362-BB495483DD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4612901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084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38084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5AEDE4-944D-4009-96CF-E653F66E89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52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0FAE46-71C5-4EB4-92C9-68E5575B54B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31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AABB2F-3E85-4173-A2B0-53CC060F925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2FF31B-C3FA-49E8-BE19-2043449B10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5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B995C4-B858-4FFA-8D20-1F9154BCC8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34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DCF658-0AE4-4549-BF73-C5A0F2A5AF6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04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69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6922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EB954C-8F7B-4EFB-9291-E1CFEF271CB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91440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543800" y="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cs-CZ" sz="1600" b="1">
                <a:solidFill>
                  <a:srgbClr val="FFFFFF"/>
                </a:solidFill>
                <a:latin typeface="Arial" charset="0"/>
              </a:rPr>
              <a:t>www.rsd.cz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C7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C78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3"/>
            <a:ext cx="5562600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4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91440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69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6922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01145EF4-783E-41BA-85E0-36369375547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C7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C78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1. Kapitola Arial Black / podkapitola Arial Bold (18°/24°)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 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  <a:p>
            <a:pPr lvl="0"/>
            <a:r>
              <a:rPr lang="cs-CZ" altLang="cs-CZ" smtClean="0"/>
              <a:t>Text prezentační (Arial Normal 18°/24°) plynulý text prezentační, plynulý text prezentační, plynulý text prezentační, plynulý text prezentační.</a:t>
            </a:r>
          </a:p>
          <a:p>
            <a:pPr lvl="0"/>
            <a:r>
              <a:rPr lang="cs-CZ" altLang="cs-CZ" smtClean="0"/>
              <a:t>Text prezentační bodový</a:t>
            </a:r>
          </a:p>
          <a:p>
            <a:pPr lvl="1"/>
            <a:r>
              <a:rPr lang="cs-CZ" altLang="cs-CZ" smtClean="0"/>
              <a:t>Text prezentační bodový</a:t>
            </a:r>
          </a:p>
          <a:p>
            <a:pPr lvl="2"/>
            <a:r>
              <a:rPr lang="cs-CZ" altLang="cs-CZ" smtClean="0"/>
              <a:t>Text prezentační bodový</a:t>
            </a:r>
          </a:p>
          <a:p>
            <a:pPr lvl="3"/>
            <a:r>
              <a:rPr lang="cs-CZ" altLang="cs-CZ" smtClean="0"/>
              <a:t>Text prezentační bodový</a:t>
            </a:r>
          </a:p>
          <a:p>
            <a:pPr lvl="4"/>
            <a:r>
              <a:rPr lang="cs-CZ" altLang="cs-CZ" smtClean="0"/>
              <a:t>Text prezentační bodový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CB1C20-D295-4D6C-8414-70D031F4C6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Picture 10" descr="pruh dole_na titu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9144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pruh horn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7543800" y="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sz="1600" b="1" smtClean="0">
                <a:solidFill>
                  <a:schemeClr val="bg1"/>
                </a:solidFill>
                <a:latin typeface="Arial" charset="0"/>
              </a:rPr>
              <a:t>www.rsd.cz</a:t>
            </a:r>
          </a:p>
        </p:txBody>
      </p:sp>
    </p:spTree>
    <p:extLst>
      <p:ext uri="{BB962C8B-B14F-4D97-AF65-F5344CB8AC3E}">
        <p14:creationId xmlns:p14="http://schemas.microsoft.com/office/powerpoint/2010/main" val="27593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checke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BD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¤"/>
        <a:defRPr>
          <a:solidFill>
            <a:srgbClr val="003C78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*"/>
        <a:defRPr sz="1600">
          <a:solidFill>
            <a:srgbClr val="003C78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C78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C78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C78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C78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rgbClr val="003C78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50825" y="4652963"/>
            <a:ext cx="86868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cs-CZ" sz="3200" dirty="0">
                <a:solidFill>
                  <a:srgbClr val="003C78"/>
                </a:solidFill>
                <a:latin typeface="Arial Black" pitchFamily="32" charset="0"/>
                <a:ea typeface="SimSun" charset="-122"/>
              </a:rPr>
              <a:t>Opatření ke zvýšení bezpečnosti a plynulosti dopravy </a:t>
            </a:r>
            <a:r>
              <a:rPr lang="cs-CZ" sz="3200" dirty="0" smtClean="0">
                <a:solidFill>
                  <a:srgbClr val="003C78"/>
                </a:solidFill>
                <a:latin typeface="Arial Black" pitchFamily="32" charset="0"/>
                <a:ea typeface="SimSun" charset="-122"/>
              </a:rPr>
              <a:t>při modernizaci D1</a:t>
            </a:r>
            <a:endParaRPr lang="cs-CZ" sz="3200" dirty="0">
              <a:solidFill>
                <a:srgbClr val="003C78"/>
              </a:solidFill>
              <a:latin typeface="Arial Black" pitchFamily="32" charset="0"/>
              <a:ea typeface="SimSun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4" y="1739280"/>
            <a:ext cx="5545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b="1" dirty="0" smtClean="0">
                <a:solidFill>
                  <a:srgbClr val="003C78"/>
                </a:solidFill>
                <a:latin typeface="Arial" charset="0"/>
              </a:rPr>
              <a:t>Ing. Radek Mátl</a:t>
            </a:r>
            <a:endParaRPr lang="cs-CZ" sz="1800" b="1" dirty="0">
              <a:solidFill>
                <a:srgbClr val="003C78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sz="1800" b="1" dirty="0" smtClean="0">
                <a:solidFill>
                  <a:srgbClr val="003C78"/>
                </a:solidFill>
                <a:latin typeface="Arial" charset="0"/>
              </a:rPr>
              <a:t>Generální ředitel</a:t>
            </a:r>
            <a:endParaRPr lang="cs-CZ" sz="1800" b="1" dirty="0">
              <a:solidFill>
                <a:srgbClr val="003C7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37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Arial Black"/>
              </a:rPr>
              <a:t>Zajištění přístupu IZS do uzavírek</a:t>
            </a:r>
            <a:endParaRPr lang="cs-CZ" b="1" dirty="0">
              <a:solidFill>
                <a:srgbClr val="009BDE"/>
              </a:solidFill>
              <a:latin typeface="Arial Black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576" y="1295400"/>
            <a:ext cx="8075240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Za účelem možnosti rychlejšího zásahu v místě nehody při zohlednění tvorby dlouhých kolon jsou při modernizaci budovány také provizorní nájezdy na dálnici pro vozidla IZS z okolní silniční sítě</a:t>
            </a:r>
            <a:endParaRPr lang="cs-CZ" sz="2200" dirty="0">
              <a:solidFill>
                <a:srgbClr val="003C78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Tyto nájezdy jsou voleny tak, aby zkrátily dojezdovou dobu vozidel IZS v případě tvorby dlouhých kolon při nehodách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Zároveň jsou systematicky upravována dočasná svodidla     v čele uzavírek tak, aby umožnila přejetí vozidel z jednoho jízdního směru na druhý</a:t>
            </a:r>
          </a:p>
        </p:txBody>
      </p:sp>
    </p:spTree>
    <p:extLst>
      <p:ext uri="{BB962C8B-B14F-4D97-AF65-F5344CB8AC3E}">
        <p14:creationId xmlns:p14="http://schemas.microsoft.com/office/powerpoint/2010/main" val="184446774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Arial Black"/>
              </a:rPr>
              <a:t>IZS a tvorba kolon</a:t>
            </a:r>
            <a:endParaRPr lang="cs-CZ" b="1" dirty="0">
              <a:solidFill>
                <a:srgbClr val="009BDE"/>
              </a:solidFill>
              <a:latin typeface="Arial Black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576" y="1295400"/>
            <a:ext cx="5760640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Arial"/>
              </a:rPr>
              <a:t>Za účelem dodržování tvorby záchranné 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uličky pro urychlený průjezd vozidel IZS zavedlo ŘSD </a:t>
            </a:r>
            <a:r>
              <a:rPr lang="cs-CZ" sz="2200" dirty="0">
                <a:solidFill>
                  <a:srgbClr val="003C78"/>
                </a:solidFill>
                <a:latin typeface="Arial"/>
              </a:rPr>
              <a:t>také 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nový </a:t>
            </a:r>
            <a:r>
              <a:rPr lang="cs-CZ" sz="2200" dirty="0">
                <a:solidFill>
                  <a:srgbClr val="003C78"/>
                </a:solidFill>
                <a:latin typeface="Arial"/>
              </a:rPr>
              <a:t>symbol do 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Informačních portálů na dálnici, </a:t>
            </a:r>
            <a:r>
              <a:rPr lang="cs-CZ" sz="2200" dirty="0">
                <a:solidFill>
                  <a:srgbClr val="003C78"/>
                </a:solidFill>
                <a:latin typeface="Arial"/>
              </a:rPr>
              <a:t>který bude v úsecích zasažených 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kongescí upozorňovat na povinnost tvorby záchranné uličky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Pro varování před čelem kolony budou také použita tzv. plovoucí vozidla, která budou v případě kolony varovat řidiče, že se  v úseku před nim nachází kolona stojících nebo pomalu jedoucích vozidel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620688"/>
            <a:ext cx="1849068" cy="22322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70" y="3038562"/>
            <a:ext cx="1765823" cy="24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638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Arial Black"/>
              </a:rPr>
              <a:t>Trvalá připravenost odtahových služeb</a:t>
            </a:r>
            <a:endParaRPr lang="cs-CZ" b="1" dirty="0">
              <a:solidFill>
                <a:srgbClr val="009BDE"/>
              </a:solidFill>
              <a:latin typeface="Arial Black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576" y="1295400"/>
            <a:ext cx="8075240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Arial"/>
              </a:rPr>
              <a:t>ŘSD ČR má uzavřeny smlouvy s poskytovateli odtahových služeb k zajišťování odstraňování 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překážek</a:t>
            </a:r>
            <a:endParaRPr lang="cs-CZ" sz="2200" dirty="0">
              <a:solidFill>
                <a:srgbClr val="003C78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Jednotlivé </a:t>
            </a:r>
            <a:r>
              <a:rPr lang="cs-CZ" sz="2200" dirty="0">
                <a:solidFill>
                  <a:srgbClr val="003C78"/>
                </a:solidFill>
                <a:latin typeface="Arial"/>
              </a:rPr>
              <a:t>výjezdy odtahových služeb jsou realizovány na základě výzvy PČR směrem ke správci komunikace, a   následně od správce komunikace k poskytovateli služby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Arial"/>
              </a:rPr>
              <a:t>Limit dojezdu prvního zásahového vozidla je do 30 min od přijetí výzvy k zásahu. </a:t>
            </a:r>
            <a:endParaRPr lang="cs-CZ" sz="2200" dirty="0" smtClean="0">
              <a:solidFill>
                <a:srgbClr val="003C78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Arial"/>
              </a:rPr>
              <a:t>Hlavním účelem smluv je požadavek státu na zajištění bezpečnosti a průjezdnosti dálnic s cílem minimalizovat dobu vyprošťovacích prací, minimalizovat omezení provozu a dobu stání v kolonách ve vztahu k národohospodářským ztrátám vlivem kongesce.</a:t>
            </a:r>
          </a:p>
        </p:txBody>
      </p:sp>
    </p:spTree>
    <p:extLst>
      <p:ext uri="{BB962C8B-B14F-4D97-AF65-F5344CB8AC3E}">
        <p14:creationId xmlns:p14="http://schemas.microsoft.com/office/powerpoint/2010/main" val="77715890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5"/>
          <p:cNvGrpSpPr>
            <a:grpSpLocks/>
          </p:cNvGrpSpPr>
          <p:nvPr/>
        </p:nvGrpSpPr>
        <p:grpSpPr bwMode="auto">
          <a:xfrm>
            <a:off x="0" y="5894388"/>
            <a:ext cx="9144000" cy="963612"/>
            <a:chOff x="0" y="3072"/>
            <a:chExt cx="5760" cy="607"/>
          </a:xfrm>
        </p:grpSpPr>
        <p:pic>
          <p:nvPicPr>
            <p:cNvPr id="9225" name="Picture 82" descr="pruh_na kon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66"/>
            <a:stretch>
              <a:fillRect/>
            </a:stretch>
          </p:blipFill>
          <p:spPr bwMode="auto">
            <a:xfrm>
              <a:off x="0" y="3072"/>
              <a:ext cx="379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84" descr="pruh_na kon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34166"/>
            <a:stretch>
              <a:fillRect/>
            </a:stretch>
          </p:blipFill>
          <p:spPr bwMode="auto">
            <a:xfrm>
              <a:off x="2544" y="3072"/>
              <a:ext cx="321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Freeform 72"/>
          <p:cNvSpPr>
            <a:spLocks/>
          </p:cNvSpPr>
          <p:nvPr/>
        </p:nvSpPr>
        <p:spPr bwMode="auto">
          <a:xfrm>
            <a:off x="519113" y="6407150"/>
            <a:ext cx="127000" cy="128588"/>
          </a:xfrm>
          <a:custGeom>
            <a:avLst/>
            <a:gdLst>
              <a:gd name="T0" fmla="*/ 0 w 241"/>
              <a:gd name="T1" fmla="*/ 2147483647 h 242"/>
              <a:gd name="T2" fmla="*/ 2147483647 w 241"/>
              <a:gd name="T3" fmla="*/ 2147483647 h 242"/>
              <a:gd name="T4" fmla="*/ 2147483647 w 241"/>
              <a:gd name="T5" fmla="*/ 2147483647 h 242"/>
              <a:gd name="T6" fmla="*/ 2147483647 w 241"/>
              <a:gd name="T7" fmla="*/ 2147483647 h 242"/>
              <a:gd name="T8" fmla="*/ 2147483647 w 241"/>
              <a:gd name="T9" fmla="*/ 2147483647 h 242"/>
              <a:gd name="T10" fmla="*/ 2147483647 w 241"/>
              <a:gd name="T11" fmla="*/ 2147483647 h 242"/>
              <a:gd name="T12" fmla="*/ 2147483647 w 241"/>
              <a:gd name="T13" fmla="*/ 2147483647 h 242"/>
              <a:gd name="T14" fmla="*/ 2147483647 w 241"/>
              <a:gd name="T15" fmla="*/ 0 h 242"/>
              <a:gd name="T16" fmla="*/ 2147483647 w 241"/>
              <a:gd name="T17" fmla="*/ 0 h 242"/>
              <a:gd name="T18" fmla="*/ 2147483647 w 241"/>
              <a:gd name="T19" fmla="*/ 2147483647 h 242"/>
              <a:gd name="T20" fmla="*/ 2147483647 w 241"/>
              <a:gd name="T21" fmla="*/ 2147483647 h 242"/>
              <a:gd name="T22" fmla="*/ 2147483647 w 241"/>
              <a:gd name="T23" fmla="*/ 2147483647 h 242"/>
              <a:gd name="T24" fmla="*/ 2147483647 w 241"/>
              <a:gd name="T25" fmla="*/ 2147483647 h 242"/>
              <a:gd name="T26" fmla="*/ 2147483647 w 241"/>
              <a:gd name="T27" fmla="*/ 2147483647 h 242"/>
              <a:gd name="T28" fmla="*/ 2147483647 w 241"/>
              <a:gd name="T29" fmla="*/ 2147483647 h 242"/>
              <a:gd name="T30" fmla="*/ 2147483647 w 241"/>
              <a:gd name="T31" fmla="*/ 2147483647 h 242"/>
              <a:gd name="T32" fmla="*/ 2147483647 w 241"/>
              <a:gd name="T33" fmla="*/ 2147483647 h 242"/>
              <a:gd name="T34" fmla="*/ 2147483647 w 241"/>
              <a:gd name="T35" fmla="*/ 2147483647 h 242"/>
              <a:gd name="T36" fmla="*/ 2147483647 w 241"/>
              <a:gd name="T37" fmla="*/ 2147483647 h 242"/>
              <a:gd name="T38" fmla="*/ 2147483647 w 241"/>
              <a:gd name="T39" fmla="*/ 2147483647 h 242"/>
              <a:gd name="T40" fmla="*/ 2147483647 w 241"/>
              <a:gd name="T41" fmla="*/ 2147483647 h 242"/>
              <a:gd name="T42" fmla="*/ 2147483647 w 241"/>
              <a:gd name="T43" fmla="*/ 2147483647 h 242"/>
              <a:gd name="T44" fmla="*/ 2147483647 w 241"/>
              <a:gd name="T45" fmla="*/ 2147483647 h 242"/>
              <a:gd name="T46" fmla="*/ 2147483647 w 241"/>
              <a:gd name="T47" fmla="*/ 2147483647 h 242"/>
              <a:gd name="T48" fmla="*/ 2147483647 w 241"/>
              <a:gd name="T49" fmla="*/ 2147483647 h 242"/>
              <a:gd name="T50" fmla="*/ 2147483647 w 241"/>
              <a:gd name="T51" fmla="*/ 2147483647 h 242"/>
              <a:gd name="T52" fmla="*/ 2147483647 w 241"/>
              <a:gd name="T53" fmla="*/ 2147483647 h 242"/>
              <a:gd name="T54" fmla="*/ 2147483647 w 241"/>
              <a:gd name="T55" fmla="*/ 2147483647 h 242"/>
              <a:gd name="T56" fmla="*/ 2147483647 w 241"/>
              <a:gd name="T57" fmla="*/ 2147483647 h 242"/>
              <a:gd name="T58" fmla="*/ 2147483647 w 241"/>
              <a:gd name="T59" fmla="*/ 2147483647 h 242"/>
              <a:gd name="T60" fmla="*/ 2147483647 w 241"/>
              <a:gd name="T61" fmla="*/ 2147483647 h 242"/>
              <a:gd name="T62" fmla="*/ 0 w 241"/>
              <a:gd name="T63" fmla="*/ 2147483647 h 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1"/>
              <a:gd name="T97" fmla="*/ 0 h 242"/>
              <a:gd name="T98" fmla="*/ 241 w 241"/>
              <a:gd name="T99" fmla="*/ 242 h 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1" h="242">
                <a:moveTo>
                  <a:pt x="0" y="121"/>
                </a:moveTo>
                <a:lnTo>
                  <a:pt x="0" y="109"/>
                </a:lnTo>
                <a:lnTo>
                  <a:pt x="2" y="97"/>
                </a:lnTo>
                <a:lnTo>
                  <a:pt x="5" y="86"/>
                </a:lnTo>
                <a:lnTo>
                  <a:pt x="8" y="75"/>
                </a:lnTo>
                <a:lnTo>
                  <a:pt x="14" y="64"/>
                </a:lnTo>
                <a:lnTo>
                  <a:pt x="20" y="53"/>
                </a:lnTo>
                <a:lnTo>
                  <a:pt x="27" y="45"/>
                </a:lnTo>
                <a:lnTo>
                  <a:pt x="34" y="36"/>
                </a:lnTo>
                <a:lnTo>
                  <a:pt x="43" y="28"/>
                </a:lnTo>
                <a:lnTo>
                  <a:pt x="52" y="21"/>
                </a:lnTo>
                <a:lnTo>
                  <a:pt x="62" y="14"/>
                </a:lnTo>
                <a:lnTo>
                  <a:pt x="73" y="10"/>
                </a:lnTo>
                <a:lnTo>
                  <a:pt x="84" y="6"/>
                </a:lnTo>
                <a:lnTo>
                  <a:pt x="96" y="3"/>
                </a:lnTo>
                <a:lnTo>
                  <a:pt x="108" y="0"/>
                </a:lnTo>
                <a:lnTo>
                  <a:pt x="121" y="0"/>
                </a:lnTo>
                <a:lnTo>
                  <a:pt x="132" y="0"/>
                </a:lnTo>
                <a:lnTo>
                  <a:pt x="145" y="3"/>
                </a:lnTo>
                <a:lnTo>
                  <a:pt x="156" y="6"/>
                </a:lnTo>
                <a:lnTo>
                  <a:pt x="168" y="10"/>
                </a:lnTo>
                <a:lnTo>
                  <a:pt x="178" y="14"/>
                </a:lnTo>
                <a:lnTo>
                  <a:pt x="189" y="21"/>
                </a:lnTo>
                <a:lnTo>
                  <a:pt x="197" y="28"/>
                </a:lnTo>
                <a:lnTo>
                  <a:pt x="206" y="36"/>
                </a:lnTo>
                <a:lnTo>
                  <a:pt x="214" y="45"/>
                </a:lnTo>
                <a:lnTo>
                  <a:pt x="221" y="53"/>
                </a:lnTo>
                <a:lnTo>
                  <a:pt x="227" y="64"/>
                </a:lnTo>
                <a:lnTo>
                  <a:pt x="232" y="75"/>
                </a:lnTo>
                <a:lnTo>
                  <a:pt x="236" y="86"/>
                </a:lnTo>
                <a:lnTo>
                  <a:pt x="239" y="97"/>
                </a:lnTo>
                <a:lnTo>
                  <a:pt x="241" y="109"/>
                </a:lnTo>
                <a:lnTo>
                  <a:pt x="241" y="121"/>
                </a:lnTo>
                <a:lnTo>
                  <a:pt x="241" y="133"/>
                </a:lnTo>
                <a:lnTo>
                  <a:pt x="239" y="146"/>
                </a:lnTo>
                <a:lnTo>
                  <a:pt x="236" y="157"/>
                </a:lnTo>
                <a:lnTo>
                  <a:pt x="232" y="168"/>
                </a:lnTo>
                <a:lnTo>
                  <a:pt x="227" y="178"/>
                </a:lnTo>
                <a:lnTo>
                  <a:pt x="221" y="189"/>
                </a:lnTo>
                <a:lnTo>
                  <a:pt x="214" y="198"/>
                </a:lnTo>
                <a:lnTo>
                  <a:pt x="206" y="206"/>
                </a:lnTo>
                <a:lnTo>
                  <a:pt x="197" y="215"/>
                </a:lnTo>
                <a:lnTo>
                  <a:pt x="189" y="221"/>
                </a:lnTo>
                <a:lnTo>
                  <a:pt x="178" y="228"/>
                </a:lnTo>
                <a:lnTo>
                  <a:pt x="168" y="232"/>
                </a:lnTo>
                <a:lnTo>
                  <a:pt x="156" y="236"/>
                </a:lnTo>
                <a:lnTo>
                  <a:pt x="145" y="239"/>
                </a:lnTo>
                <a:lnTo>
                  <a:pt x="132" y="242"/>
                </a:lnTo>
                <a:lnTo>
                  <a:pt x="121" y="242"/>
                </a:lnTo>
                <a:lnTo>
                  <a:pt x="108" y="242"/>
                </a:lnTo>
                <a:lnTo>
                  <a:pt x="96" y="239"/>
                </a:lnTo>
                <a:lnTo>
                  <a:pt x="84" y="236"/>
                </a:lnTo>
                <a:lnTo>
                  <a:pt x="73" y="232"/>
                </a:lnTo>
                <a:lnTo>
                  <a:pt x="62" y="228"/>
                </a:lnTo>
                <a:lnTo>
                  <a:pt x="52" y="221"/>
                </a:lnTo>
                <a:lnTo>
                  <a:pt x="43" y="215"/>
                </a:lnTo>
                <a:lnTo>
                  <a:pt x="34" y="206"/>
                </a:lnTo>
                <a:lnTo>
                  <a:pt x="27" y="198"/>
                </a:lnTo>
                <a:lnTo>
                  <a:pt x="20" y="189"/>
                </a:lnTo>
                <a:lnTo>
                  <a:pt x="14" y="178"/>
                </a:lnTo>
                <a:lnTo>
                  <a:pt x="8" y="168"/>
                </a:lnTo>
                <a:lnTo>
                  <a:pt x="5" y="157"/>
                </a:lnTo>
                <a:lnTo>
                  <a:pt x="2" y="146"/>
                </a:lnTo>
                <a:lnTo>
                  <a:pt x="0" y="133"/>
                </a:lnTo>
                <a:lnTo>
                  <a:pt x="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Freeform 73"/>
          <p:cNvSpPr>
            <a:spLocks/>
          </p:cNvSpPr>
          <p:nvPr/>
        </p:nvSpPr>
        <p:spPr bwMode="auto">
          <a:xfrm>
            <a:off x="338138" y="6407150"/>
            <a:ext cx="128587" cy="128588"/>
          </a:xfrm>
          <a:custGeom>
            <a:avLst/>
            <a:gdLst>
              <a:gd name="T0" fmla="*/ 0 w 242"/>
              <a:gd name="T1" fmla="*/ 2147483647 h 242"/>
              <a:gd name="T2" fmla="*/ 2147483647 w 242"/>
              <a:gd name="T3" fmla="*/ 2147483647 h 242"/>
              <a:gd name="T4" fmla="*/ 2147483647 w 242"/>
              <a:gd name="T5" fmla="*/ 2147483647 h 242"/>
              <a:gd name="T6" fmla="*/ 2147483647 w 242"/>
              <a:gd name="T7" fmla="*/ 2147483647 h 242"/>
              <a:gd name="T8" fmla="*/ 2147483647 w 242"/>
              <a:gd name="T9" fmla="*/ 2147483647 h 242"/>
              <a:gd name="T10" fmla="*/ 2147483647 w 242"/>
              <a:gd name="T11" fmla="*/ 2147483647 h 242"/>
              <a:gd name="T12" fmla="*/ 2147483647 w 242"/>
              <a:gd name="T13" fmla="*/ 2147483647 h 242"/>
              <a:gd name="T14" fmla="*/ 2147483647 w 242"/>
              <a:gd name="T15" fmla="*/ 0 h 242"/>
              <a:gd name="T16" fmla="*/ 2147483647 w 242"/>
              <a:gd name="T17" fmla="*/ 0 h 242"/>
              <a:gd name="T18" fmla="*/ 2147483647 w 242"/>
              <a:gd name="T19" fmla="*/ 2147483647 h 242"/>
              <a:gd name="T20" fmla="*/ 2147483647 w 242"/>
              <a:gd name="T21" fmla="*/ 2147483647 h 242"/>
              <a:gd name="T22" fmla="*/ 2147483647 w 242"/>
              <a:gd name="T23" fmla="*/ 2147483647 h 242"/>
              <a:gd name="T24" fmla="*/ 2147483647 w 242"/>
              <a:gd name="T25" fmla="*/ 2147483647 h 242"/>
              <a:gd name="T26" fmla="*/ 2147483647 w 242"/>
              <a:gd name="T27" fmla="*/ 2147483647 h 242"/>
              <a:gd name="T28" fmla="*/ 2147483647 w 242"/>
              <a:gd name="T29" fmla="*/ 2147483647 h 242"/>
              <a:gd name="T30" fmla="*/ 2147483647 w 242"/>
              <a:gd name="T31" fmla="*/ 2147483647 h 242"/>
              <a:gd name="T32" fmla="*/ 2147483647 w 242"/>
              <a:gd name="T33" fmla="*/ 2147483647 h 242"/>
              <a:gd name="T34" fmla="*/ 2147483647 w 242"/>
              <a:gd name="T35" fmla="*/ 2147483647 h 242"/>
              <a:gd name="T36" fmla="*/ 2147483647 w 242"/>
              <a:gd name="T37" fmla="*/ 2147483647 h 242"/>
              <a:gd name="T38" fmla="*/ 2147483647 w 242"/>
              <a:gd name="T39" fmla="*/ 2147483647 h 242"/>
              <a:gd name="T40" fmla="*/ 2147483647 w 242"/>
              <a:gd name="T41" fmla="*/ 2147483647 h 242"/>
              <a:gd name="T42" fmla="*/ 2147483647 w 242"/>
              <a:gd name="T43" fmla="*/ 2147483647 h 242"/>
              <a:gd name="T44" fmla="*/ 2147483647 w 242"/>
              <a:gd name="T45" fmla="*/ 2147483647 h 242"/>
              <a:gd name="T46" fmla="*/ 2147483647 w 242"/>
              <a:gd name="T47" fmla="*/ 2147483647 h 242"/>
              <a:gd name="T48" fmla="*/ 2147483647 w 242"/>
              <a:gd name="T49" fmla="*/ 2147483647 h 242"/>
              <a:gd name="T50" fmla="*/ 2147483647 w 242"/>
              <a:gd name="T51" fmla="*/ 2147483647 h 242"/>
              <a:gd name="T52" fmla="*/ 2147483647 w 242"/>
              <a:gd name="T53" fmla="*/ 2147483647 h 242"/>
              <a:gd name="T54" fmla="*/ 2147483647 w 242"/>
              <a:gd name="T55" fmla="*/ 2147483647 h 242"/>
              <a:gd name="T56" fmla="*/ 2147483647 w 242"/>
              <a:gd name="T57" fmla="*/ 2147483647 h 242"/>
              <a:gd name="T58" fmla="*/ 2147483647 w 242"/>
              <a:gd name="T59" fmla="*/ 2147483647 h 242"/>
              <a:gd name="T60" fmla="*/ 2147483647 w 242"/>
              <a:gd name="T61" fmla="*/ 2147483647 h 242"/>
              <a:gd name="T62" fmla="*/ 0 w 242"/>
              <a:gd name="T63" fmla="*/ 2147483647 h 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2"/>
              <a:gd name="T97" fmla="*/ 0 h 242"/>
              <a:gd name="T98" fmla="*/ 242 w 242"/>
              <a:gd name="T99" fmla="*/ 242 h 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2" h="242">
                <a:moveTo>
                  <a:pt x="0" y="121"/>
                </a:moveTo>
                <a:lnTo>
                  <a:pt x="0" y="109"/>
                </a:lnTo>
                <a:lnTo>
                  <a:pt x="3" y="97"/>
                </a:lnTo>
                <a:lnTo>
                  <a:pt x="6" y="86"/>
                </a:lnTo>
                <a:lnTo>
                  <a:pt x="9" y="75"/>
                </a:lnTo>
                <a:lnTo>
                  <a:pt x="14" y="64"/>
                </a:lnTo>
                <a:lnTo>
                  <a:pt x="21" y="53"/>
                </a:lnTo>
                <a:lnTo>
                  <a:pt x="27" y="45"/>
                </a:lnTo>
                <a:lnTo>
                  <a:pt x="36" y="36"/>
                </a:lnTo>
                <a:lnTo>
                  <a:pt x="45" y="28"/>
                </a:lnTo>
                <a:lnTo>
                  <a:pt x="53" y="21"/>
                </a:lnTo>
                <a:lnTo>
                  <a:pt x="64" y="14"/>
                </a:lnTo>
                <a:lnTo>
                  <a:pt x="74" y="10"/>
                </a:lnTo>
                <a:lnTo>
                  <a:pt x="86" y="6"/>
                </a:lnTo>
                <a:lnTo>
                  <a:pt x="97" y="3"/>
                </a:lnTo>
                <a:lnTo>
                  <a:pt x="108" y="0"/>
                </a:lnTo>
                <a:lnTo>
                  <a:pt x="121" y="0"/>
                </a:lnTo>
                <a:lnTo>
                  <a:pt x="133" y="0"/>
                </a:lnTo>
                <a:lnTo>
                  <a:pt x="145" y="3"/>
                </a:lnTo>
                <a:lnTo>
                  <a:pt x="157" y="6"/>
                </a:lnTo>
                <a:lnTo>
                  <a:pt x="168" y="10"/>
                </a:lnTo>
                <a:lnTo>
                  <a:pt x="179" y="14"/>
                </a:lnTo>
                <a:lnTo>
                  <a:pt x="188" y="21"/>
                </a:lnTo>
                <a:lnTo>
                  <a:pt x="198" y="28"/>
                </a:lnTo>
                <a:lnTo>
                  <a:pt x="207" y="36"/>
                </a:lnTo>
                <a:lnTo>
                  <a:pt x="214" y="45"/>
                </a:lnTo>
                <a:lnTo>
                  <a:pt x="222" y="53"/>
                </a:lnTo>
                <a:lnTo>
                  <a:pt x="227" y="64"/>
                </a:lnTo>
                <a:lnTo>
                  <a:pt x="233" y="75"/>
                </a:lnTo>
                <a:lnTo>
                  <a:pt x="237" y="86"/>
                </a:lnTo>
                <a:lnTo>
                  <a:pt x="240" y="97"/>
                </a:lnTo>
                <a:lnTo>
                  <a:pt x="241" y="109"/>
                </a:lnTo>
                <a:lnTo>
                  <a:pt x="242" y="121"/>
                </a:lnTo>
                <a:lnTo>
                  <a:pt x="241" y="133"/>
                </a:lnTo>
                <a:lnTo>
                  <a:pt x="240" y="146"/>
                </a:lnTo>
                <a:lnTo>
                  <a:pt x="237" y="157"/>
                </a:lnTo>
                <a:lnTo>
                  <a:pt x="233" y="168"/>
                </a:lnTo>
                <a:lnTo>
                  <a:pt x="227" y="178"/>
                </a:lnTo>
                <a:lnTo>
                  <a:pt x="222" y="189"/>
                </a:lnTo>
                <a:lnTo>
                  <a:pt x="214" y="198"/>
                </a:lnTo>
                <a:lnTo>
                  <a:pt x="207" y="206"/>
                </a:lnTo>
                <a:lnTo>
                  <a:pt x="198" y="215"/>
                </a:lnTo>
                <a:lnTo>
                  <a:pt x="188" y="221"/>
                </a:lnTo>
                <a:lnTo>
                  <a:pt x="179" y="228"/>
                </a:lnTo>
                <a:lnTo>
                  <a:pt x="168" y="232"/>
                </a:lnTo>
                <a:lnTo>
                  <a:pt x="157" y="236"/>
                </a:lnTo>
                <a:lnTo>
                  <a:pt x="145" y="239"/>
                </a:lnTo>
                <a:lnTo>
                  <a:pt x="133" y="242"/>
                </a:lnTo>
                <a:lnTo>
                  <a:pt x="121" y="242"/>
                </a:lnTo>
                <a:lnTo>
                  <a:pt x="108" y="242"/>
                </a:lnTo>
                <a:lnTo>
                  <a:pt x="97" y="239"/>
                </a:lnTo>
                <a:lnTo>
                  <a:pt x="86" y="236"/>
                </a:lnTo>
                <a:lnTo>
                  <a:pt x="74" y="232"/>
                </a:lnTo>
                <a:lnTo>
                  <a:pt x="64" y="228"/>
                </a:lnTo>
                <a:lnTo>
                  <a:pt x="53" y="221"/>
                </a:lnTo>
                <a:lnTo>
                  <a:pt x="45" y="215"/>
                </a:lnTo>
                <a:lnTo>
                  <a:pt x="36" y="206"/>
                </a:lnTo>
                <a:lnTo>
                  <a:pt x="27" y="198"/>
                </a:lnTo>
                <a:lnTo>
                  <a:pt x="21" y="189"/>
                </a:lnTo>
                <a:lnTo>
                  <a:pt x="14" y="178"/>
                </a:lnTo>
                <a:lnTo>
                  <a:pt x="9" y="168"/>
                </a:lnTo>
                <a:lnTo>
                  <a:pt x="6" y="157"/>
                </a:lnTo>
                <a:lnTo>
                  <a:pt x="3" y="146"/>
                </a:lnTo>
                <a:lnTo>
                  <a:pt x="0" y="133"/>
                </a:lnTo>
                <a:lnTo>
                  <a:pt x="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1" name="Freeform 74"/>
          <p:cNvSpPr>
            <a:spLocks/>
          </p:cNvSpPr>
          <p:nvPr/>
        </p:nvSpPr>
        <p:spPr bwMode="auto">
          <a:xfrm>
            <a:off x="519113" y="6227763"/>
            <a:ext cx="127000" cy="128587"/>
          </a:xfrm>
          <a:custGeom>
            <a:avLst/>
            <a:gdLst>
              <a:gd name="T0" fmla="*/ 0 w 241"/>
              <a:gd name="T1" fmla="*/ 2147483647 h 243"/>
              <a:gd name="T2" fmla="*/ 2147483647 w 241"/>
              <a:gd name="T3" fmla="*/ 2147483647 h 243"/>
              <a:gd name="T4" fmla="*/ 2147483647 w 241"/>
              <a:gd name="T5" fmla="*/ 2147483647 h 243"/>
              <a:gd name="T6" fmla="*/ 2147483647 w 241"/>
              <a:gd name="T7" fmla="*/ 2147483647 h 243"/>
              <a:gd name="T8" fmla="*/ 2147483647 w 241"/>
              <a:gd name="T9" fmla="*/ 2147483647 h 243"/>
              <a:gd name="T10" fmla="*/ 2147483647 w 241"/>
              <a:gd name="T11" fmla="*/ 2147483647 h 243"/>
              <a:gd name="T12" fmla="*/ 2147483647 w 241"/>
              <a:gd name="T13" fmla="*/ 2147483647 h 243"/>
              <a:gd name="T14" fmla="*/ 2147483647 w 241"/>
              <a:gd name="T15" fmla="*/ 2147483647 h 243"/>
              <a:gd name="T16" fmla="*/ 2147483647 w 241"/>
              <a:gd name="T17" fmla="*/ 2147483647 h 243"/>
              <a:gd name="T18" fmla="*/ 2147483647 w 241"/>
              <a:gd name="T19" fmla="*/ 2147483647 h 243"/>
              <a:gd name="T20" fmla="*/ 2147483647 w 241"/>
              <a:gd name="T21" fmla="*/ 2147483647 h 243"/>
              <a:gd name="T22" fmla="*/ 2147483647 w 241"/>
              <a:gd name="T23" fmla="*/ 2147483647 h 243"/>
              <a:gd name="T24" fmla="*/ 2147483647 w 241"/>
              <a:gd name="T25" fmla="*/ 2147483647 h 243"/>
              <a:gd name="T26" fmla="*/ 2147483647 w 241"/>
              <a:gd name="T27" fmla="*/ 2147483647 h 243"/>
              <a:gd name="T28" fmla="*/ 2147483647 w 241"/>
              <a:gd name="T29" fmla="*/ 2147483647 h 243"/>
              <a:gd name="T30" fmla="*/ 2147483647 w 241"/>
              <a:gd name="T31" fmla="*/ 2147483647 h 243"/>
              <a:gd name="T32" fmla="*/ 2147483647 w 241"/>
              <a:gd name="T33" fmla="*/ 2147483647 h 243"/>
              <a:gd name="T34" fmla="*/ 2147483647 w 241"/>
              <a:gd name="T35" fmla="*/ 2147483647 h 243"/>
              <a:gd name="T36" fmla="*/ 2147483647 w 241"/>
              <a:gd name="T37" fmla="*/ 2147483647 h 243"/>
              <a:gd name="T38" fmla="*/ 2147483647 w 241"/>
              <a:gd name="T39" fmla="*/ 2147483647 h 243"/>
              <a:gd name="T40" fmla="*/ 2147483647 w 241"/>
              <a:gd name="T41" fmla="*/ 2147483647 h 243"/>
              <a:gd name="T42" fmla="*/ 2147483647 w 241"/>
              <a:gd name="T43" fmla="*/ 2147483647 h 243"/>
              <a:gd name="T44" fmla="*/ 2147483647 w 241"/>
              <a:gd name="T45" fmla="*/ 2147483647 h 243"/>
              <a:gd name="T46" fmla="*/ 2147483647 w 241"/>
              <a:gd name="T47" fmla="*/ 2147483647 h 243"/>
              <a:gd name="T48" fmla="*/ 2147483647 w 241"/>
              <a:gd name="T49" fmla="*/ 2147483647 h 243"/>
              <a:gd name="T50" fmla="*/ 2147483647 w 241"/>
              <a:gd name="T51" fmla="*/ 2147483647 h 243"/>
              <a:gd name="T52" fmla="*/ 2147483647 w 241"/>
              <a:gd name="T53" fmla="*/ 2147483647 h 243"/>
              <a:gd name="T54" fmla="*/ 2147483647 w 241"/>
              <a:gd name="T55" fmla="*/ 2147483647 h 243"/>
              <a:gd name="T56" fmla="*/ 2147483647 w 241"/>
              <a:gd name="T57" fmla="*/ 2147483647 h 243"/>
              <a:gd name="T58" fmla="*/ 2147483647 w 241"/>
              <a:gd name="T59" fmla="*/ 2147483647 h 243"/>
              <a:gd name="T60" fmla="*/ 2147483647 w 241"/>
              <a:gd name="T61" fmla="*/ 2147483647 h 243"/>
              <a:gd name="T62" fmla="*/ 0 w 241"/>
              <a:gd name="T63" fmla="*/ 2147483647 h 2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1"/>
              <a:gd name="T97" fmla="*/ 0 h 243"/>
              <a:gd name="T98" fmla="*/ 241 w 241"/>
              <a:gd name="T99" fmla="*/ 243 h 2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1" h="243">
                <a:moveTo>
                  <a:pt x="0" y="122"/>
                </a:moveTo>
                <a:lnTo>
                  <a:pt x="0" y="109"/>
                </a:lnTo>
                <a:lnTo>
                  <a:pt x="2" y="97"/>
                </a:lnTo>
                <a:lnTo>
                  <a:pt x="5" y="85"/>
                </a:lnTo>
                <a:lnTo>
                  <a:pt x="8" y="75"/>
                </a:lnTo>
                <a:lnTo>
                  <a:pt x="14" y="64"/>
                </a:lnTo>
                <a:lnTo>
                  <a:pt x="20" y="54"/>
                </a:lnTo>
                <a:lnTo>
                  <a:pt x="27" y="44"/>
                </a:lnTo>
                <a:lnTo>
                  <a:pt x="34" y="36"/>
                </a:lnTo>
                <a:lnTo>
                  <a:pt x="43" y="28"/>
                </a:lnTo>
                <a:lnTo>
                  <a:pt x="52" y="22"/>
                </a:lnTo>
                <a:lnTo>
                  <a:pt x="62" y="15"/>
                </a:lnTo>
                <a:lnTo>
                  <a:pt x="73" y="10"/>
                </a:lnTo>
                <a:lnTo>
                  <a:pt x="84" y="7"/>
                </a:lnTo>
                <a:lnTo>
                  <a:pt x="96" y="4"/>
                </a:lnTo>
                <a:lnTo>
                  <a:pt x="108" y="1"/>
                </a:lnTo>
                <a:lnTo>
                  <a:pt x="121" y="0"/>
                </a:lnTo>
                <a:lnTo>
                  <a:pt x="132" y="1"/>
                </a:lnTo>
                <a:lnTo>
                  <a:pt x="145" y="4"/>
                </a:lnTo>
                <a:lnTo>
                  <a:pt x="156" y="7"/>
                </a:lnTo>
                <a:lnTo>
                  <a:pt x="168" y="10"/>
                </a:lnTo>
                <a:lnTo>
                  <a:pt x="178" y="15"/>
                </a:lnTo>
                <a:lnTo>
                  <a:pt x="189" y="22"/>
                </a:lnTo>
                <a:lnTo>
                  <a:pt x="197" y="28"/>
                </a:lnTo>
                <a:lnTo>
                  <a:pt x="206" y="36"/>
                </a:lnTo>
                <a:lnTo>
                  <a:pt x="214" y="44"/>
                </a:lnTo>
                <a:lnTo>
                  <a:pt x="221" y="54"/>
                </a:lnTo>
                <a:lnTo>
                  <a:pt x="227" y="64"/>
                </a:lnTo>
                <a:lnTo>
                  <a:pt x="232" y="75"/>
                </a:lnTo>
                <a:lnTo>
                  <a:pt x="236" y="85"/>
                </a:lnTo>
                <a:lnTo>
                  <a:pt x="239" y="97"/>
                </a:lnTo>
                <a:lnTo>
                  <a:pt x="241" y="109"/>
                </a:lnTo>
                <a:lnTo>
                  <a:pt x="241" y="122"/>
                </a:lnTo>
                <a:lnTo>
                  <a:pt x="241" y="134"/>
                </a:lnTo>
                <a:lnTo>
                  <a:pt x="239" y="146"/>
                </a:lnTo>
                <a:lnTo>
                  <a:pt x="236" y="158"/>
                </a:lnTo>
                <a:lnTo>
                  <a:pt x="232" y="168"/>
                </a:lnTo>
                <a:lnTo>
                  <a:pt x="227" y="179"/>
                </a:lnTo>
                <a:lnTo>
                  <a:pt x="221" y="189"/>
                </a:lnTo>
                <a:lnTo>
                  <a:pt x="214" y="198"/>
                </a:lnTo>
                <a:lnTo>
                  <a:pt x="206" y="207"/>
                </a:lnTo>
                <a:lnTo>
                  <a:pt x="197" y="215"/>
                </a:lnTo>
                <a:lnTo>
                  <a:pt x="189" y="222"/>
                </a:lnTo>
                <a:lnTo>
                  <a:pt x="178" y="228"/>
                </a:lnTo>
                <a:lnTo>
                  <a:pt x="168" y="233"/>
                </a:lnTo>
                <a:lnTo>
                  <a:pt x="156" y="237"/>
                </a:lnTo>
                <a:lnTo>
                  <a:pt x="145" y="240"/>
                </a:lnTo>
                <a:lnTo>
                  <a:pt x="132" y="242"/>
                </a:lnTo>
                <a:lnTo>
                  <a:pt x="121" y="243"/>
                </a:lnTo>
                <a:lnTo>
                  <a:pt x="108" y="242"/>
                </a:lnTo>
                <a:lnTo>
                  <a:pt x="96" y="240"/>
                </a:lnTo>
                <a:lnTo>
                  <a:pt x="84" y="237"/>
                </a:lnTo>
                <a:lnTo>
                  <a:pt x="73" y="233"/>
                </a:lnTo>
                <a:lnTo>
                  <a:pt x="62" y="228"/>
                </a:lnTo>
                <a:lnTo>
                  <a:pt x="52" y="222"/>
                </a:lnTo>
                <a:lnTo>
                  <a:pt x="43" y="215"/>
                </a:lnTo>
                <a:lnTo>
                  <a:pt x="34" y="207"/>
                </a:lnTo>
                <a:lnTo>
                  <a:pt x="27" y="198"/>
                </a:lnTo>
                <a:lnTo>
                  <a:pt x="20" y="189"/>
                </a:lnTo>
                <a:lnTo>
                  <a:pt x="14" y="179"/>
                </a:lnTo>
                <a:lnTo>
                  <a:pt x="8" y="168"/>
                </a:lnTo>
                <a:lnTo>
                  <a:pt x="5" y="158"/>
                </a:lnTo>
                <a:lnTo>
                  <a:pt x="2" y="146"/>
                </a:lnTo>
                <a:lnTo>
                  <a:pt x="0" y="134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2" name="Freeform 75"/>
          <p:cNvSpPr>
            <a:spLocks/>
          </p:cNvSpPr>
          <p:nvPr/>
        </p:nvSpPr>
        <p:spPr bwMode="auto">
          <a:xfrm>
            <a:off x="338138" y="6227763"/>
            <a:ext cx="128587" cy="128587"/>
          </a:xfrm>
          <a:custGeom>
            <a:avLst/>
            <a:gdLst>
              <a:gd name="T0" fmla="*/ 0 w 242"/>
              <a:gd name="T1" fmla="*/ 2147483647 h 243"/>
              <a:gd name="T2" fmla="*/ 2147483647 w 242"/>
              <a:gd name="T3" fmla="*/ 2147483647 h 243"/>
              <a:gd name="T4" fmla="*/ 2147483647 w 242"/>
              <a:gd name="T5" fmla="*/ 2147483647 h 243"/>
              <a:gd name="T6" fmla="*/ 2147483647 w 242"/>
              <a:gd name="T7" fmla="*/ 2147483647 h 243"/>
              <a:gd name="T8" fmla="*/ 2147483647 w 242"/>
              <a:gd name="T9" fmla="*/ 2147483647 h 243"/>
              <a:gd name="T10" fmla="*/ 2147483647 w 242"/>
              <a:gd name="T11" fmla="*/ 2147483647 h 243"/>
              <a:gd name="T12" fmla="*/ 2147483647 w 242"/>
              <a:gd name="T13" fmla="*/ 2147483647 h 243"/>
              <a:gd name="T14" fmla="*/ 2147483647 w 242"/>
              <a:gd name="T15" fmla="*/ 2147483647 h 243"/>
              <a:gd name="T16" fmla="*/ 2147483647 w 242"/>
              <a:gd name="T17" fmla="*/ 2147483647 h 243"/>
              <a:gd name="T18" fmla="*/ 2147483647 w 242"/>
              <a:gd name="T19" fmla="*/ 2147483647 h 243"/>
              <a:gd name="T20" fmla="*/ 2147483647 w 242"/>
              <a:gd name="T21" fmla="*/ 2147483647 h 243"/>
              <a:gd name="T22" fmla="*/ 2147483647 w 242"/>
              <a:gd name="T23" fmla="*/ 2147483647 h 243"/>
              <a:gd name="T24" fmla="*/ 2147483647 w 242"/>
              <a:gd name="T25" fmla="*/ 2147483647 h 243"/>
              <a:gd name="T26" fmla="*/ 2147483647 w 242"/>
              <a:gd name="T27" fmla="*/ 2147483647 h 243"/>
              <a:gd name="T28" fmla="*/ 2147483647 w 242"/>
              <a:gd name="T29" fmla="*/ 2147483647 h 243"/>
              <a:gd name="T30" fmla="*/ 2147483647 w 242"/>
              <a:gd name="T31" fmla="*/ 2147483647 h 243"/>
              <a:gd name="T32" fmla="*/ 2147483647 w 242"/>
              <a:gd name="T33" fmla="*/ 2147483647 h 243"/>
              <a:gd name="T34" fmla="*/ 2147483647 w 242"/>
              <a:gd name="T35" fmla="*/ 2147483647 h 243"/>
              <a:gd name="T36" fmla="*/ 2147483647 w 242"/>
              <a:gd name="T37" fmla="*/ 2147483647 h 243"/>
              <a:gd name="T38" fmla="*/ 2147483647 w 242"/>
              <a:gd name="T39" fmla="*/ 2147483647 h 243"/>
              <a:gd name="T40" fmla="*/ 2147483647 w 242"/>
              <a:gd name="T41" fmla="*/ 2147483647 h 243"/>
              <a:gd name="T42" fmla="*/ 2147483647 w 242"/>
              <a:gd name="T43" fmla="*/ 2147483647 h 243"/>
              <a:gd name="T44" fmla="*/ 2147483647 w 242"/>
              <a:gd name="T45" fmla="*/ 2147483647 h 243"/>
              <a:gd name="T46" fmla="*/ 2147483647 w 242"/>
              <a:gd name="T47" fmla="*/ 2147483647 h 243"/>
              <a:gd name="T48" fmla="*/ 2147483647 w 242"/>
              <a:gd name="T49" fmla="*/ 2147483647 h 243"/>
              <a:gd name="T50" fmla="*/ 2147483647 w 242"/>
              <a:gd name="T51" fmla="*/ 2147483647 h 243"/>
              <a:gd name="T52" fmla="*/ 2147483647 w 242"/>
              <a:gd name="T53" fmla="*/ 2147483647 h 243"/>
              <a:gd name="T54" fmla="*/ 2147483647 w 242"/>
              <a:gd name="T55" fmla="*/ 2147483647 h 243"/>
              <a:gd name="T56" fmla="*/ 2147483647 w 242"/>
              <a:gd name="T57" fmla="*/ 2147483647 h 243"/>
              <a:gd name="T58" fmla="*/ 2147483647 w 242"/>
              <a:gd name="T59" fmla="*/ 2147483647 h 243"/>
              <a:gd name="T60" fmla="*/ 2147483647 w 242"/>
              <a:gd name="T61" fmla="*/ 2147483647 h 243"/>
              <a:gd name="T62" fmla="*/ 0 w 242"/>
              <a:gd name="T63" fmla="*/ 2147483647 h 2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2"/>
              <a:gd name="T97" fmla="*/ 0 h 243"/>
              <a:gd name="T98" fmla="*/ 242 w 242"/>
              <a:gd name="T99" fmla="*/ 243 h 2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2" h="243">
                <a:moveTo>
                  <a:pt x="0" y="122"/>
                </a:moveTo>
                <a:lnTo>
                  <a:pt x="0" y="109"/>
                </a:lnTo>
                <a:lnTo>
                  <a:pt x="3" y="97"/>
                </a:lnTo>
                <a:lnTo>
                  <a:pt x="6" y="85"/>
                </a:lnTo>
                <a:lnTo>
                  <a:pt x="9" y="75"/>
                </a:lnTo>
                <a:lnTo>
                  <a:pt x="14" y="64"/>
                </a:lnTo>
                <a:lnTo>
                  <a:pt x="21" y="54"/>
                </a:lnTo>
                <a:lnTo>
                  <a:pt x="27" y="44"/>
                </a:lnTo>
                <a:lnTo>
                  <a:pt x="36" y="36"/>
                </a:lnTo>
                <a:lnTo>
                  <a:pt x="45" y="28"/>
                </a:lnTo>
                <a:lnTo>
                  <a:pt x="53" y="22"/>
                </a:lnTo>
                <a:lnTo>
                  <a:pt x="64" y="15"/>
                </a:lnTo>
                <a:lnTo>
                  <a:pt x="74" y="10"/>
                </a:lnTo>
                <a:lnTo>
                  <a:pt x="86" y="7"/>
                </a:lnTo>
                <a:lnTo>
                  <a:pt x="97" y="4"/>
                </a:lnTo>
                <a:lnTo>
                  <a:pt x="108" y="1"/>
                </a:lnTo>
                <a:lnTo>
                  <a:pt x="121" y="0"/>
                </a:lnTo>
                <a:lnTo>
                  <a:pt x="133" y="1"/>
                </a:lnTo>
                <a:lnTo>
                  <a:pt x="145" y="4"/>
                </a:lnTo>
                <a:lnTo>
                  <a:pt x="157" y="7"/>
                </a:lnTo>
                <a:lnTo>
                  <a:pt x="168" y="10"/>
                </a:lnTo>
                <a:lnTo>
                  <a:pt x="179" y="15"/>
                </a:lnTo>
                <a:lnTo>
                  <a:pt x="188" y="22"/>
                </a:lnTo>
                <a:lnTo>
                  <a:pt x="198" y="28"/>
                </a:lnTo>
                <a:lnTo>
                  <a:pt x="207" y="36"/>
                </a:lnTo>
                <a:lnTo>
                  <a:pt x="214" y="44"/>
                </a:lnTo>
                <a:lnTo>
                  <a:pt x="222" y="54"/>
                </a:lnTo>
                <a:lnTo>
                  <a:pt x="227" y="64"/>
                </a:lnTo>
                <a:lnTo>
                  <a:pt x="233" y="75"/>
                </a:lnTo>
                <a:lnTo>
                  <a:pt x="237" y="85"/>
                </a:lnTo>
                <a:lnTo>
                  <a:pt x="240" y="97"/>
                </a:lnTo>
                <a:lnTo>
                  <a:pt x="241" y="109"/>
                </a:lnTo>
                <a:lnTo>
                  <a:pt x="242" y="122"/>
                </a:lnTo>
                <a:lnTo>
                  <a:pt x="241" y="134"/>
                </a:lnTo>
                <a:lnTo>
                  <a:pt x="240" y="146"/>
                </a:lnTo>
                <a:lnTo>
                  <a:pt x="237" y="158"/>
                </a:lnTo>
                <a:lnTo>
                  <a:pt x="233" y="168"/>
                </a:lnTo>
                <a:lnTo>
                  <a:pt x="227" y="179"/>
                </a:lnTo>
                <a:lnTo>
                  <a:pt x="222" y="189"/>
                </a:lnTo>
                <a:lnTo>
                  <a:pt x="214" y="198"/>
                </a:lnTo>
                <a:lnTo>
                  <a:pt x="207" y="207"/>
                </a:lnTo>
                <a:lnTo>
                  <a:pt x="198" y="215"/>
                </a:lnTo>
                <a:lnTo>
                  <a:pt x="188" y="222"/>
                </a:lnTo>
                <a:lnTo>
                  <a:pt x="179" y="228"/>
                </a:lnTo>
                <a:lnTo>
                  <a:pt x="168" y="233"/>
                </a:lnTo>
                <a:lnTo>
                  <a:pt x="157" y="237"/>
                </a:lnTo>
                <a:lnTo>
                  <a:pt x="145" y="240"/>
                </a:lnTo>
                <a:lnTo>
                  <a:pt x="133" y="242"/>
                </a:lnTo>
                <a:lnTo>
                  <a:pt x="121" y="243"/>
                </a:lnTo>
                <a:lnTo>
                  <a:pt x="108" y="242"/>
                </a:lnTo>
                <a:lnTo>
                  <a:pt x="97" y="240"/>
                </a:lnTo>
                <a:lnTo>
                  <a:pt x="86" y="237"/>
                </a:lnTo>
                <a:lnTo>
                  <a:pt x="74" y="233"/>
                </a:lnTo>
                <a:lnTo>
                  <a:pt x="64" y="228"/>
                </a:lnTo>
                <a:lnTo>
                  <a:pt x="53" y="222"/>
                </a:lnTo>
                <a:lnTo>
                  <a:pt x="45" y="215"/>
                </a:lnTo>
                <a:lnTo>
                  <a:pt x="36" y="207"/>
                </a:lnTo>
                <a:lnTo>
                  <a:pt x="27" y="198"/>
                </a:lnTo>
                <a:lnTo>
                  <a:pt x="21" y="189"/>
                </a:lnTo>
                <a:lnTo>
                  <a:pt x="14" y="179"/>
                </a:lnTo>
                <a:lnTo>
                  <a:pt x="9" y="168"/>
                </a:lnTo>
                <a:lnTo>
                  <a:pt x="6" y="158"/>
                </a:lnTo>
                <a:lnTo>
                  <a:pt x="3" y="146"/>
                </a:lnTo>
                <a:lnTo>
                  <a:pt x="0" y="134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Text Box 81"/>
          <p:cNvSpPr txBox="1">
            <a:spLocks noChangeArrowheads="1"/>
          </p:cNvSpPr>
          <p:nvPr/>
        </p:nvSpPr>
        <p:spPr bwMode="auto">
          <a:xfrm>
            <a:off x="6629400" y="62484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© ŘSD 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2020</a:t>
            </a:r>
            <a:endParaRPr lang="cs-CZ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24" name="Picture 83" descr="logo_na kon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3913"/>
            <a:ext cx="50292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99392"/>
            <a:ext cx="9180000" cy="60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7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" y="116632"/>
            <a:ext cx="9065419" cy="64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028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82066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Dosavadní zkušenosti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075240" cy="37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Dopravní výkony rok od roku rostou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Uzavírky významně omezují plynulost provozu a zvyšují riziko vzniku dopravní nehody a kongesce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Nutné důsledně plánovat uzavírky a vyhýbat se nebezpečným situacím a tvorbě velkých kolon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Modernizace D1 spadá do prioritní kategorie A, kde se uplatňují nejpřísnější požadavky na provádění uzavírek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373021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Arial Black"/>
              </a:rPr>
              <a:t>Opatření ke zvýšení bezpečnosti a plynulosti</a:t>
            </a:r>
            <a:endParaRPr lang="cs-CZ" b="1" dirty="0">
              <a:solidFill>
                <a:srgbClr val="009BDE"/>
              </a:solidFill>
              <a:latin typeface="Arial Black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196752"/>
            <a:ext cx="807524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Pro zvýšení bezpečnosti a plynulosti provozu je v roce 2020 uplatňována opět celá řada prvků, mezi něž patří:</a:t>
            </a:r>
          </a:p>
          <a:p>
            <a:pPr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Dočasná svodidla pro oddělení protisměrných jízdních pruhů a staveniště</a:t>
            </a:r>
          </a:p>
          <a:p>
            <a:pPr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Nouzové zálivy pro odstavení vozidla v uzavírce</a:t>
            </a:r>
          </a:p>
          <a:p>
            <a:pPr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Telematika – informační portály a vozíky a další opatření ke zvýšení informovanosti řidičů</a:t>
            </a:r>
          </a:p>
          <a:p>
            <a:pPr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Zajištění přístupu IZS pomocí provizorních sjezdů</a:t>
            </a:r>
          </a:p>
          <a:p>
            <a:pPr>
              <a:spcBef>
                <a:spcPts val="12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  <a:ea typeface="SimSun" charset="-122"/>
              </a:rPr>
              <a:t>Trvalá připravenost odtahové služby k zásahu v uzavírce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7693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Dočasná svodidla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725144"/>
            <a:ext cx="8208963" cy="1184275"/>
          </a:xfrm>
        </p:spPr>
        <p:txBody>
          <a:bodyPr/>
          <a:lstStyle/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Dočasná svodidla slouží k ochraně protisměrných jízdních pruhů a staveniště a významně přispívají ke zvýšení pasivní bezpečnosti provozu v uzavírkách.</a:t>
            </a:r>
          </a:p>
        </p:txBody>
      </p:sp>
      <p:pic>
        <p:nvPicPr>
          <p:cNvPr id="100360" name="Picture 8" descr="P3257594 (Large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30957"/>
            <a:ext cx="4103688" cy="3078163"/>
          </a:xfrm>
        </p:spPr>
      </p:pic>
      <p:pic>
        <p:nvPicPr>
          <p:cNvPr id="100361" name="Picture 9" descr="P4037709 (Custom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30957"/>
            <a:ext cx="4100512" cy="3074988"/>
          </a:xfrm>
        </p:spPr>
      </p:pic>
    </p:spTree>
    <p:extLst>
      <p:ext uri="{BB962C8B-B14F-4D97-AF65-F5344CB8AC3E}">
        <p14:creationId xmlns:p14="http://schemas.microsoft.com/office/powerpoint/2010/main" val="318220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Arial Black"/>
              </a:rPr>
              <a:t>Místa pro nouzové odstavení vozidla</a:t>
            </a:r>
            <a:endParaRPr lang="cs-CZ" b="1" dirty="0">
              <a:solidFill>
                <a:srgbClr val="009BDE"/>
              </a:solidFill>
              <a:latin typeface="Arial Black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576" y="1295400"/>
            <a:ext cx="8075240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Součástí uzavírek jsou také ve vhodných místech tzv. nouzové zálivy.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V </a:t>
            </a:r>
            <a:r>
              <a:rPr lang="cs-CZ" sz="2200" dirty="0">
                <a:solidFill>
                  <a:srgbClr val="003C78"/>
                </a:solidFill>
                <a:latin typeface="Arial"/>
              </a:rPr>
              <a:t>minulosti se těmto místům nevěnovala dostatečná pozornost, ze zkušeností z proběhlých uzavírek však vyplývá, že jsou to také nepojízdná nebo velmi pomalu jedoucí vozidla, která významně zvyšují riziko kongesce v uzavírce a před ní</a:t>
            </a: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Na úseku 16 jsou tyto zálivy budovány jako provizorní nejen ve středním dělicím pásu, ale také ve vhodných místech na okraji vozovky.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Všechna takto uzpůsobená místa jsou </a:t>
            </a:r>
            <a:br>
              <a:rPr lang="cs-CZ" sz="2200" dirty="0" smtClean="0">
                <a:solidFill>
                  <a:srgbClr val="003C78"/>
                </a:solidFill>
                <a:latin typeface="Arial"/>
              </a:rPr>
            </a:br>
            <a:r>
              <a:rPr lang="cs-CZ" sz="2200" dirty="0" smtClean="0">
                <a:solidFill>
                  <a:srgbClr val="003C78"/>
                </a:solidFill>
                <a:latin typeface="Arial"/>
              </a:rPr>
              <a:t>označena příslušnou dopravní značkou:</a:t>
            </a:r>
            <a:endParaRPr lang="cs-CZ" sz="2200" dirty="0">
              <a:solidFill>
                <a:srgbClr val="003C78"/>
              </a:solidFill>
              <a:latin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700843" cy="9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65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Telematika při modernizaci D1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6059016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  <a:ea typeface="SimSun" charset="-122"/>
              </a:rPr>
              <a:t>Základem je používání informačních LED vozíků, detektorů a kamer a jejich provázání na NDIC     a informační portály ZPI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  <a:ea typeface="SimSun" charset="-122"/>
              </a:rPr>
              <a:t>V případě dlouhodobých uzavírek slouží             pro zobrazení časové předzvěsti uzavírky, pro varování před blížící se uzavírkou nebo pro informování o mimořádné události v oblasti uzavírky</a:t>
            </a: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62" y="665003"/>
            <a:ext cx="2159635" cy="125222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62" y="2539047"/>
            <a:ext cx="2159635" cy="1198245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07" y="4359116"/>
            <a:ext cx="1151890" cy="89979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27" y="4359116"/>
            <a:ext cx="615315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93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Další opatření ke zvýšení informovanosti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6059016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  <a:ea typeface="SimSun" charset="-122"/>
              </a:rPr>
              <a:t>Mezi další opatření patří také informace o době trvání uzavírky a její délce, kterou řidič dostává na začátku uzavírky.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  <a:ea typeface="SimSun" charset="-122"/>
              </a:rPr>
              <a:t>U uzavírek delších než 3 km se řidič dozví vzdálenost ke konci uzavírky také z příslušných dodatkových tabulek umístěných pod značkami, které vyznačují uspořádání jízdních pruhů nebo jiný způsob jízdy v uzavírce.</a:t>
            </a: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00201"/>
            <a:ext cx="2375535" cy="177673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31750" h="25400"/>
          </a:sp3d>
        </p:spPr>
      </p:pic>
      <p:pic>
        <p:nvPicPr>
          <p:cNvPr id="10" name="Obráze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32" y="3778489"/>
            <a:ext cx="2159635" cy="160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8711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šablona2005_prez_v1">
  <a:themeElements>
    <a:clrScheme name="šablona2005_prez_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2005_prez_v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šablona2005_prez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2005_prez_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2005_prez_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2005_prez_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2005_prez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2005_prez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2005_prez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3964108599784BA39A5118C0B18027" ma:contentTypeVersion="7" ma:contentTypeDescription="Vytvoří nový dokument" ma:contentTypeScope="" ma:versionID="78db2fa925b33dcad1d87674b2fad92e">
  <xsd:schema xmlns:xsd="http://www.w3.org/2001/XMLSchema" xmlns:xs="http://www.w3.org/2001/XMLSchema" xmlns:p="http://schemas.microsoft.com/office/2006/metadata/properties" xmlns:ns2="1e9817b6-90c4-41d3-ae58-521874d850e1" targetNamespace="http://schemas.microsoft.com/office/2006/metadata/properties" ma:root="true" ma:fieldsID="f8947cde9e569619c0b8fda2e50df3a7" ns2:_="">
    <xsd:import namespace="1e9817b6-90c4-41d3-ae58-521874d850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817b6-90c4-41d3-ae58-521874d850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27291f8a-2293-4720-b2fb-be2396ff1d5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5a2dbb88-937d-4887-8e14-48b0ae5447ee}" ma:internalName="TaxCatchAll" ma:showField="CatchAllData" ma:web="1e9817b6-90c4-41d3-ae58-521874d85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9817b6-90c4-41d3-ae58-521874d850e1">
      <Value>1</Value>
    </TaxCatchAll>
    <TaxKeywordTaxHTField xmlns="1e9817b6-90c4-41d3-ae58-521874d850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formulář</TermName>
          <TermId xmlns="http://schemas.microsoft.com/office/infopath/2007/PartnerControls">3bfd9c30-b21a-4ae3-96f8-647ab18ea3dc</TermId>
        </TermInfo>
      </Terms>
    </TaxKeywordTaxHTField>
    <_dlc_DocIdPersistId xmlns="1e9817b6-90c4-41d3-ae58-521874d850e1">false</_dlc_DocIdPersistId>
    <_dlc_DocId xmlns="1e9817b6-90c4-41d3-ae58-521874d850e1">RSDCR-17-7</_dlc_DocId>
    <_dlc_DocIdUrl xmlns="1e9817b6-90c4-41d3-ae58-521874d850e1">
      <Url>http://intranet.rsd.cz/formulare/_layouts/15/DocIdRedir.aspx?ID=RSDCR-17-7</Url>
      <Description>RSDCR-17-7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B07F08-285B-42B1-8BDD-86F062EC2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9817b6-90c4-41d3-ae58-521874d85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74EE6-2580-4413-964E-7500D6C7007D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1e9817b6-90c4-41d3-ae58-521874d850e1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23EC56-82FC-4621-A4BC-0F2B8234AF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8A1D09-6332-4A57-A490-C724E9320D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602</Words>
  <Application>Microsoft Office PowerPoint</Application>
  <PresentationFormat>Předvádění na obrazovce (4:3)</PresentationFormat>
  <Paragraphs>56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SimSun</vt:lpstr>
      <vt:lpstr>Arial</vt:lpstr>
      <vt:lpstr>Arial Black</vt:lpstr>
      <vt:lpstr>Times New Roman</vt:lpstr>
      <vt:lpstr>Motiv systému Office</vt:lpstr>
      <vt:lpstr>Motiv systému Office</vt:lpstr>
      <vt:lpstr>šablona2005_prez_v1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Dočasná svodidla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Microsoft PowerPoint</dc:title>
  <dc:creator>horenij</dc:creator>
  <cp:keywords>formulář</cp:keywords>
  <cp:lastModifiedBy>Mátl Radek Ing.</cp:lastModifiedBy>
  <cp:revision>208</cp:revision>
  <cp:lastPrinted>1601-01-01T00:00:00Z</cp:lastPrinted>
  <dcterms:created xsi:type="dcterms:W3CDTF">2005-03-03T15:53:45Z</dcterms:created>
  <dcterms:modified xsi:type="dcterms:W3CDTF">2020-03-02T22:31:29Z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0x010100323964108599784BA39A5118C0B18027</vt:lpwstr>
  </property>
  <property fmtid="{D5CDD505-2E9C-101B-9397-08002B2CF9AE}" pid="3" name="TaxKeyword">
    <vt:lpwstr>1;#formulář|3bfd9c30-b21a-4ae3-96f8-647ab18ea3dc</vt:lpwstr>
  </property>
  <property fmtid="{D5CDD505-2E9C-101B-9397-08002B2CF9AE}" pid="4" name="Order">
    <vt:r8>700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dlc_DocIdItemGuid">
    <vt:lpwstr>9038a70e-8484-46ff-9b0e-c5ba0eefcc8b</vt:lpwstr>
  </property>
</Properties>
</file>