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04" r:id="rId4"/>
    <p:sldId id="272" r:id="rId5"/>
    <p:sldId id="273" r:id="rId6"/>
    <p:sldId id="305" r:id="rId7"/>
    <p:sldId id="307" r:id="rId8"/>
    <p:sldId id="306" r:id="rId9"/>
    <p:sldId id="309" r:id="rId10"/>
    <p:sldId id="308" r:id="rId11"/>
    <p:sldId id="302" r:id="rId12"/>
    <p:sldId id="303" r:id="rId13"/>
    <p:sldId id="30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1D443B-C616-48A4-815D-1D7C8DDFF7DE}">
          <p14:sldIdLst>
            <p14:sldId id="256"/>
            <p14:sldId id="257"/>
            <p14:sldId id="304"/>
            <p14:sldId id="272"/>
            <p14:sldId id="273"/>
            <p14:sldId id="305"/>
            <p14:sldId id="307"/>
            <p14:sldId id="306"/>
            <p14:sldId id="309"/>
            <p14:sldId id="308"/>
            <p14:sldId id="302"/>
            <p14:sldId id="303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A Jan" initials="SJ" lastIdx="2" clrIdx="0">
    <p:extLst>
      <p:ext uri="{19B8F6BF-5375-455C-9EA6-DF929625EA0E}">
        <p15:presenceInfo xmlns:p15="http://schemas.microsoft.com/office/powerpoint/2012/main" userId="S-1-5-21-854245398-1085031214-839522115-52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0D0"/>
    <a:srgbClr val="808080"/>
    <a:srgbClr val="3F7A28"/>
    <a:srgbClr val="C2E6B3"/>
    <a:srgbClr val="005696"/>
    <a:srgbClr val="97D2FF"/>
    <a:srgbClr val="8A7D00"/>
    <a:srgbClr val="FFF26B"/>
    <a:srgbClr val="794409"/>
    <a:srgbClr val="A78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494" autoAdjust="0"/>
  </p:normalViewPr>
  <p:slideViewPr>
    <p:cSldViewPr snapToGrid="0">
      <p:cViewPr varScale="1">
        <p:scale>
          <a:sx n="120" d="100"/>
          <a:sy n="120" d="100"/>
        </p:scale>
        <p:origin x="15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HODY-STATISTIKA\ROK-2017\pro%20Tom&#225;&#353;e\Pr&#225;zdniny%202017\Pr&#225;zdniny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NEHODY-STATISTIKA\ROK-2017\pro%20Tom&#225;&#353;e\Pr&#225;zdniny%202017\Pr&#225;zdniny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HODY-STATISTIKA\ROK-2017\pro%20Tom&#225;&#353;e\Pr&#225;zdniny%202017\Pr&#225;zdniny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68326136652273E-2"/>
          <c:y val="2.5354198004362994E-2"/>
          <c:w val="0.93716106454435133"/>
          <c:h val="0.87142378365985795"/>
        </c:manualLayout>
      </c:layout>
      <c:lineChart>
        <c:grouping val="standard"/>
        <c:varyColors val="0"/>
        <c:ser>
          <c:idx val="0"/>
          <c:order val="0"/>
          <c:tx>
            <c:strRef>
              <c:f>'Prázdniny - celkem'!$H$44</c:f>
              <c:strCache>
                <c:ptCount val="1"/>
                <c:pt idx="0">
                  <c:v>počet nehod</c:v>
                </c:pt>
              </c:strCache>
            </c:strRef>
          </c:tx>
          <c:spPr>
            <a:ln w="22225" cap="rnd">
              <a:solidFill>
                <a:srgbClr val="189B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189BF7"/>
                </a:solidFill>
              </a:ln>
              <a:effectLst/>
            </c:spPr>
          </c:marker>
          <c:cat>
            <c:numRef>
              <c:f>'Prázdniny - celkem'!$B$45:$B$72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'Prázdniny - celkem'!$H$45:$H$72</c:f>
              <c:numCache>
                <c:formatCode>0.0</c:formatCode>
                <c:ptCount val="28"/>
                <c:pt idx="0">
                  <c:v>100</c:v>
                </c:pt>
                <c:pt idx="1">
                  <c:v>112.00685057190043</c:v>
                </c:pt>
                <c:pt idx="2">
                  <c:v>138.23475441923054</c:v>
                </c:pt>
                <c:pt idx="3">
                  <c:v>150.3333537219402</c:v>
                </c:pt>
                <c:pt idx="4">
                  <c:v>163.88158297143556</c:v>
                </c:pt>
                <c:pt idx="5">
                  <c:v>176.35329377943606</c:v>
                </c:pt>
                <c:pt idx="6">
                  <c:v>200.70952351825801</c:v>
                </c:pt>
                <c:pt idx="7">
                  <c:v>220.34375191143187</c:v>
                </c:pt>
                <c:pt idx="8">
                  <c:v>210.71013517646341</c:v>
                </c:pt>
                <c:pt idx="9">
                  <c:v>222.75980182274145</c:v>
                </c:pt>
                <c:pt idx="10">
                  <c:v>208.48369930882623</c:v>
                </c:pt>
                <c:pt idx="11">
                  <c:v>188.72713927457337</c:v>
                </c:pt>
                <c:pt idx="12">
                  <c:v>194.12808122820968</c:v>
                </c:pt>
                <c:pt idx="13">
                  <c:v>201.73099272126737</c:v>
                </c:pt>
                <c:pt idx="14">
                  <c:v>195.66334332375069</c:v>
                </c:pt>
                <c:pt idx="15">
                  <c:v>201.85944094440026</c:v>
                </c:pt>
                <c:pt idx="16">
                  <c:v>154.67001039818948</c:v>
                </c:pt>
                <c:pt idx="17">
                  <c:v>190.04832099822619</c:v>
                </c:pt>
                <c:pt idx="18">
                  <c:v>159.80793932350602</c:v>
                </c:pt>
                <c:pt idx="19">
                  <c:v>77.001651477154567</c:v>
                </c:pt>
                <c:pt idx="20">
                  <c:v>80.121108324668171</c:v>
                </c:pt>
                <c:pt idx="21">
                  <c:v>78.383999021346867</c:v>
                </c:pt>
                <c:pt idx="22">
                  <c:v>83.564744021041037</c:v>
                </c:pt>
                <c:pt idx="23">
                  <c:v>87.045079209737594</c:v>
                </c:pt>
                <c:pt idx="24">
                  <c:v>91.400085632148759</c:v>
                </c:pt>
                <c:pt idx="25">
                  <c:v>99.71252064346443</c:v>
                </c:pt>
                <c:pt idx="26">
                  <c:v>102.56284788060432</c:v>
                </c:pt>
                <c:pt idx="27">
                  <c:v>105.86580218973639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F-40F4-95C0-D07CDEE4208A}"/>
            </c:ext>
          </c:extLst>
        </c:ser>
        <c:ser>
          <c:idx val="1"/>
          <c:order val="1"/>
          <c:tx>
            <c:strRef>
              <c:f>'Prázdniny - celkem'!$I$44</c:f>
              <c:strCache>
                <c:ptCount val="1"/>
                <c:pt idx="0">
                  <c:v>U</c:v>
                </c:pt>
              </c:strCache>
            </c:strRef>
          </c:tx>
          <c:spPr>
            <a:ln w="22225" cap="rnd">
              <a:solidFill>
                <a:srgbClr val="D36C5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D36C56"/>
                </a:solidFill>
              </a:ln>
              <a:effectLst/>
            </c:spPr>
          </c:marker>
          <c:cat>
            <c:numRef>
              <c:f>'Prázdniny - celkem'!$B$45:$B$72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'Prázdniny - celkem'!$I$45:$I$72</c:f>
              <c:numCache>
                <c:formatCode>0.0</c:formatCode>
                <c:ptCount val="28"/>
                <c:pt idx="0">
                  <c:v>100</c:v>
                </c:pt>
                <c:pt idx="1">
                  <c:v>102.76497695852535</c:v>
                </c:pt>
                <c:pt idx="2">
                  <c:v>123.04147465437786</c:v>
                </c:pt>
                <c:pt idx="3">
                  <c:v>134.10138248847926</c:v>
                </c:pt>
                <c:pt idx="4">
                  <c:v>121.19815668202764</c:v>
                </c:pt>
                <c:pt idx="5">
                  <c:v>123.50230414746544</c:v>
                </c:pt>
                <c:pt idx="6">
                  <c:v>131.33640552995391</c:v>
                </c:pt>
                <c:pt idx="7">
                  <c:v>120.27649769585254</c:v>
                </c:pt>
                <c:pt idx="8">
                  <c:v>106.45161290322579</c:v>
                </c:pt>
                <c:pt idx="9">
                  <c:v>132.25806451612902</c:v>
                </c:pt>
                <c:pt idx="10">
                  <c:v>112.44239631336406</c:v>
                </c:pt>
                <c:pt idx="11">
                  <c:v>117.97235023041475</c:v>
                </c:pt>
                <c:pt idx="12">
                  <c:v>116.12903225806453</c:v>
                </c:pt>
                <c:pt idx="13">
                  <c:v>131.79723502304148</c:v>
                </c:pt>
                <c:pt idx="14">
                  <c:v>109.6774193548387</c:v>
                </c:pt>
                <c:pt idx="15">
                  <c:v>102.76497695852535</c:v>
                </c:pt>
                <c:pt idx="16">
                  <c:v>70.046082949308754</c:v>
                </c:pt>
                <c:pt idx="17">
                  <c:v>102.30414746543779</c:v>
                </c:pt>
                <c:pt idx="18">
                  <c:v>94.009216589861751</c:v>
                </c:pt>
                <c:pt idx="19">
                  <c:v>69.124423963133637</c:v>
                </c:pt>
                <c:pt idx="20">
                  <c:v>78.341013824884797</c:v>
                </c:pt>
                <c:pt idx="21">
                  <c:v>63.594470046082954</c:v>
                </c:pt>
                <c:pt idx="22">
                  <c:v>64.516129032258064</c:v>
                </c:pt>
                <c:pt idx="23">
                  <c:v>62.672811059907829</c:v>
                </c:pt>
                <c:pt idx="24">
                  <c:v>60.829493087557609</c:v>
                </c:pt>
                <c:pt idx="25">
                  <c:v>67.741935483870961</c:v>
                </c:pt>
                <c:pt idx="26">
                  <c:v>55.299539170506918</c:v>
                </c:pt>
                <c:pt idx="27">
                  <c:v>46.543778801843317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F-40F4-95C0-D07CDEE4208A}"/>
            </c:ext>
          </c:extLst>
        </c:ser>
        <c:ser>
          <c:idx val="2"/>
          <c:order val="2"/>
          <c:tx>
            <c:strRef>
              <c:f>'Prázdniny - celkem'!$J$44</c:f>
              <c:strCache>
                <c:ptCount val="1"/>
                <c:pt idx="0">
                  <c:v>TZ</c:v>
                </c:pt>
              </c:strCache>
            </c:strRef>
          </c:tx>
          <c:spPr>
            <a:ln w="22225" cap="rnd">
              <a:solidFill>
                <a:srgbClr val="5E5E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5E5E5E"/>
                </a:solidFill>
              </a:ln>
              <a:effectLst/>
            </c:spPr>
          </c:marker>
          <c:cat>
            <c:numRef>
              <c:f>'Prázdniny - celkem'!$B$45:$B$72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'Prázdniny - celkem'!$J$45:$J$72</c:f>
              <c:numCache>
                <c:formatCode>0.0</c:formatCode>
                <c:ptCount val="28"/>
                <c:pt idx="0">
                  <c:v>100</c:v>
                </c:pt>
                <c:pt idx="1">
                  <c:v>107.84114052953157</c:v>
                </c:pt>
                <c:pt idx="2">
                  <c:v>121.58859470468433</c:v>
                </c:pt>
                <c:pt idx="3">
                  <c:v>122.81059063136456</c:v>
                </c:pt>
                <c:pt idx="4">
                  <c:v>126.37474541751527</c:v>
                </c:pt>
                <c:pt idx="5">
                  <c:v>135.13238289205702</c:v>
                </c:pt>
                <c:pt idx="6">
                  <c:v>145.01018329938898</c:v>
                </c:pt>
                <c:pt idx="7">
                  <c:v>154.07331975560081</c:v>
                </c:pt>
                <c:pt idx="8">
                  <c:v>129.42973523421588</c:v>
                </c:pt>
                <c:pt idx="9">
                  <c:v>126.68024439918533</c:v>
                </c:pt>
                <c:pt idx="10">
                  <c:v>115.4786150712831</c:v>
                </c:pt>
                <c:pt idx="11">
                  <c:v>121.07942973523423</c:v>
                </c:pt>
                <c:pt idx="12">
                  <c:v>112.32179226069246</c:v>
                </c:pt>
                <c:pt idx="13">
                  <c:v>121.07942973523423</c:v>
                </c:pt>
                <c:pt idx="14">
                  <c:v>109.36863543788186</c:v>
                </c:pt>
                <c:pt idx="15">
                  <c:v>92.464358452138498</c:v>
                </c:pt>
                <c:pt idx="16">
                  <c:v>66.293279022403269</c:v>
                </c:pt>
                <c:pt idx="17">
                  <c:v>76.069246435845216</c:v>
                </c:pt>
                <c:pt idx="18">
                  <c:v>75.967413441955188</c:v>
                </c:pt>
                <c:pt idx="19">
                  <c:v>77.596741344195522</c:v>
                </c:pt>
                <c:pt idx="20">
                  <c:v>65.784114052953157</c:v>
                </c:pt>
                <c:pt idx="21">
                  <c:v>64.562118126272921</c:v>
                </c:pt>
                <c:pt idx="22">
                  <c:v>63.747454175152754</c:v>
                </c:pt>
                <c:pt idx="23">
                  <c:v>62.830957230142573</c:v>
                </c:pt>
                <c:pt idx="24">
                  <c:v>57.535641547861502</c:v>
                </c:pt>
                <c:pt idx="25">
                  <c:v>62.11812627291242</c:v>
                </c:pt>
                <c:pt idx="26">
                  <c:v>57.841140529531565</c:v>
                </c:pt>
                <c:pt idx="27">
                  <c:v>51.323828920570271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F-40F4-95C0-D07CDEE4208A}"/>
            </c:ext>
          </c:extLst>
        </c:ser>
        <c:ser>
          <c:idx val="3"/>
          <c:order val="3"/>
          <c:tx>
            <c:strRef>
              <c:f>'Prázdniny - celkem'!$K$44</c:f>
              <c:strCache>
                <c:ptCount val="1"/>
                <c:pt idx="0">
                  <c:v>LZ</c:v>
                </c:pt>
              </c:strCache>
            </c:strRef>
          </c:tx>
          <c:spPr>
            <a:ln w="22225" cap="rnd">
              <a:solidFill>
                <a:srgbClr val="AECF4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AECF4B"/>
                </a:solidFill>
              </a:ln>
              <a:effectLst/>
            </c:spPr>
          </c:marker>
          <c:cat>
            <c:numRef>
              <c:f>'Prázdniny - celkem'!$B$45:$B$72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'Prázdniny - celkem'!$K$45:$K$72</c:f>
              <c:numCache>
                <c:formatCode>0.0</c:formatCode>
                <c:ptCount val="28"/>
                <c:pt idx="0">
                  <c:v>100</c:v>
                </c:pt>
                <c:pt idx="1">
                  <c:v>104.59522878373093</c:v>
                </c:pt>
                <c:pt idx="2">
                  <c:v>119.80836918263591</c:v>
                </c:pt>
                <c:pt idx="3">
                  <c:v>109.64020336331639</c:v>
                </c:pt>
                <c:pt idx="4">
                  <c:v>122.40907313257723</c:v>
                </c:pt>
                <c:pt idx="5">
                  <c:v>130.75870160344155</c:v>
                </c:pt>
                <c:pt idx="6">
                  <c:v>127.98201016816581</c:v>
                </c:pt>
                <c:pt idx="7">
                  <c:v>138.26750097770827</c:v>
                </c:pt>
                <c:pt idx="8">
                  <c:v>119.1435275713727</c:v>
                </c:pt>
                <c:pt idx="9">
                  <c:v>117.59874853343761</c:v>
                </c:pt>
                <c:pt idx="10">
                  <c:v>105.24051622995698</c:v>
                </c:pt>
                <c:pt idx="11">
                  <c:v>116.62104028157998</c:v>
                </c:pt>
                <c:pt idx="12">
                  <c:v>115.93664450527963</c:v>
                </c:pt>
                <c:pt idx="13">
                  <c:v>130.19163081736409</c:v>
                </c:pt>
                <c:pt idx="14">
                  <c:v>119.57371920219006</c:v>
                </c:pt>
                <c:pt idx="15">
                  <c:v>110.61791161517402</c:v>
                </c:pt>
                <c:pt idx="16">
                  <c:v>80.211184982401249</c:v>
                </c:pt>
                <c:pt idx="17">
                  <c:v>102.01407899882675</c:v>
                </c:pt>
                <c:pt idx="18">
                  <c:v>94.309737974188508</c:v>
                </c:pt>
                <c:pt idx="19">
                  <c:v>94.251075479077045</c:v>
                </c:pt>
                <c:pt idx="20">
                  <c:v>91.357059053578411</c:v>
                </c:pt>
                <c:pt idx="21">
                  <c:v>87.778646851779428</c:v>
                </c:pt>
                <c:pt idx="22">
                  <c:v>90.887759092686736</c:v>
                </c:pt>
                <c:pt idx="23">
                  <c:v>96.597575283535392</c:v>
                </c:pt>
                <c:pt idx="24">
                  <c:v>95.404771216269069</c:v>
                </c:pt>
                <c:pt idx="25">
                  <c:v>99.589362534219788</c:v>
                </c:pt>
                <c:pt idx="26">
                  <c:v>102.89401642549862</c:v>
                </c:pt>
                <c:pt idx="27">
                  <c:v>98.435666797027764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EF-40F4-95C0-D07CDEE42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80256"/>
        <c:axId val="132507608"/>
      </c:lineChart>
      <c:catAx>
        <c:axId val="13298025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32507608"/>
        <c:crosses val="autoZero"/>
        <c:auto val="1"/>
        <c:lblAlgn val="ctr"/>
        <c:lblOffset val="100"/>
        <c:noMultiLvlLbl val="0"/>
      </c:catAx>
      <c:valAx>
        <c:axId val="132507608"/>
        <c:scaling>
          <c:orientation val="minMax"/>
          <c:min val="40"/>
        </c:scaling>
        <c:delete val="0"/>
        <c:axPos val="l"/>
        <c:majorGridlines>
          <c:spPr>
            <a:ln w="6350" cap="flat" cmpd="sng" algn="ctr">
              <a:solidFill>
                <a:srgbClr val="E7E6E6">
                  <a:lumMod val="90000"/>
                </a:srgbClr>
              </a:solidFill>
              <a:prstDash val="sysDot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6350"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32980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A0B24B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C00000">
                  <a:alpha val="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dPt>
            <c:idx val="8"/>
            <c:bubble3D val="0"/>
            <c:spPr>
              <a:solidFill>
                <a:schemeClr val="bg2">
                  <a:lumMod val="5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5E1-4B35-AC3B-3FB48C86D183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C00000">
                  <a:alpha val="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rgbClr val="80AD7D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dPt>
            <c:idx val="8"/>
            <c:bubble3D val="0"/>
            <c:spPr>
              <a:solidFill>
                <a:schemeClr val="bg2">
                  <a:lumMod val="5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5BD-47EA-8328-15281F078C59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834187819883478E-3"/>
          <c:w val="1"/>
          <c:h val="0.91891614027340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36C5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A-4B92-8270-E41AE4A14492}"/>
              </c:ext>
            </c:extLst>
          </c:dPt>
          <c:dPt>
            <c:idx val="24"/>
            <c:invertIfNegative val="0"/>
            <c:bubble3D val="0"/>
            <c:spPr>
              <a:solidFill>
                <a:srgbClr val="D36C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A-4B92-8270-E41AE4A14492}"/>
              </c:ext>
            </c:extLst>
          </c:dPt>
          <c:dPt>
            <c:idx val="26"/>
            <c:invertIfNegative val="0"/>
            <c:bubble3D val="0"/>
            <c:spPr>
              <a:solidFill>
                <a:srgbClr val="D36C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A-4B92-8270-E41AE4A14492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80-48C0-B988-F0483B8164F2}"/>
              </c:ext>
            </c:extLst>
          </c:dPt>
          <c:dLbls>
            <c:dLbl>
              <c:idx val="3"/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1DA-4B92-8270-E41AE4A14492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11BAAAC6-39C5-4977-A9D3-40D10D6202E5}" type="VALUE">
                      <a:rPr lang="en-US" sz="1100" b="1" baseline="0">
                        <a:solidFill>
                          <a:srgbClr val="D36C56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DA-4B92-8270-E41AE4A14492}"/>
                </c:ext>
              </c:extLst>
            </c:dLbl>
            <c:dLbl>
              <c:idx val="27"/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180-48C0-B988-F0483B8164F2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D36C5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'Prázdniny - celkem'!$B$45:$B$72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'Prázdniny - celkem'!$D$45:$D$72</c:f>
              <c:numCache>
                <c:formatCode>#,##0</c:formatCode>
                <c:ptCount val="28"/>
                <c:pt idx="0">
                  <c:v>217</c:v>
                </c:pt>
                <c:pt idx="1">
                  <c:v>223</c:v>
                </c:pt>
                <c:pt idx="2">
                  <c:v>267</c:v>
                </c:pt>
                <c:pt idx="3">
                  <c:v>291</c:v>
                </c:pt>
                <c:pt idx="4">
                  <c:v>263</c:v>
                </c:pt>
                <c:pt idx="5">
                  <c:v>268</c:v>
                </c:pt>
                <c:pt idx="6">
                  <c:v>285</c:v>
                </c:pt>
                <c:pt idx="7">
                  <c:v>261</c:v>
                </c:pt>
                <c:pt idx="8">
                  <c:v>231</c:v>
                </c:pt>
                <c:pt idx="9">
                  <c:v>287</c:v>
                </c:pt>
                <c:pt idx="10">
                  <c:v>244</c:v>
                </c:pt>
                <c:pt idx="11">
                  <c:v>256</c:v>
                </c:pt>
                <c:pt idx="12">
                  <c:v>252</c:v>
                </c:pt>
                <c:pt idx="13">
                  <c:v>286</c:v>
                </c:pt>
                <c:pt idx="14">
                  <c:v>238</c:v>
                </c:pt>
                <c:pt idx="15">
                  <c:v>223</c:v>
                </c:pt>
                <c:pt idx="16">
                  <c:v>152</c:v>
                </c:pt>
                <c:pt idx="17">
                  <c:v>222</c:v>
                </c:pt>
                <c:pt idx="18">
                  <c:v>204</c:v>
                </c:pt>
                <c:pt idx="19">
                  <c:v>150</c:v>
                </c:pt>
                <c:pt idx="20">
                  <c:v>170</c:v>
                </c:pt>
                <c:pt idx="21">
                  <c:v>138</c:v>
                </c:pt>
                <c:pt idx="22">
                  <c:v>140</c:v>
                </c:pt>
                <c:pt idx="23">
                  <c:v>136</c:v>
                </c:pt>
                <c:pt idx="24">
                  <c:v>132</c:v>
                </c:pt>
                <c:pt idx="25">
                  <c:v>147</c:v>
                </c:pt>
                <c:pt idx="26">
                  <c:v>120</c:v>
                </c:pt>
                <c:pt idx="27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A-4B92-8270-E41AE4A14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0413480"/>
        <c:axId val="130413872"/>
      </c:barChart>
      <c:catAx>
        <c:axId val="130413480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30413872"/>
        <c:crosses val="autoZero"/>
        <c:auto val="1"/>
        <c:lblAlgn val="ctr"/>
        <c:lblOffset val="100"/>
        <c:noMultiLvlLbl val="0"/>
      </c:catAx>
      <c:valAx>
        <c:axId val="130413872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3041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18D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18D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'Dny s nejvíce U'!$I$5:$I$11</c:f>
              <c:strCache>
                <c:ptCount val="7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čtvrtek</c:v>
                </c:pt>
                <c:pt idx="4">
                  <c:v>pátek</c:v>
                </c:pt>
                <c:pt idx="5">
                  <c:v>sobota</c:v>
                </c:pt>
                <c:pt idx="6">
                  <c:v>neděle</c:v>
                </c:pt>
              </c:strCache>
            </c:strRef>
          </c:cat>
          <c:val>
            <c:numRef>
              <c:f>'Dny s nejvíce U'!$K$5:$K$11</c:f>
              <c:numCache>
                <c:formatCode>#,##0</c:formatCode>
                <c:ptCount val="7"/>
                <c:pt idx="0">
                  <c:v>12</c:v>
                </c:pt>
                <c:pt idx="1">
                  <c:v>8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15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9-4E54-965C-94FED3073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30414656"/>
        <c:axId val="133383896"/>
      </c:barChart>
      <c:catAx>
        <c:axId val="13041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33383896"/>
        <c:crosses val="autoZero"/>
        <c:auto val="1"/>
        <c:lblAlgn val="ctr"/>
        <c:lblOffset val="100"/>
        <c:noMultiLvlLbl val="0"/>
      </c:catAx>
      <c:valAx>
        <c:axId val="133383896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304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3C-405C-AF76-A75A9118D8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3C-405C-AF76-A75A9118D8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3C-405C-AF76-A75A9118D876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3C-405C-AF76-A75A9118D87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3C-405C-AF76-A75A9118D8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3C-405C-AF76-A75A9118D87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83C-405C-AF76-A75A9118D87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83C-405C-AF76-A75A9118D8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83C-405C-AF76-A75A9118D87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83C-405C-AF76-A75A9118D876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83C-405C-AF76-A75A9118D876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83C-405C-AF76-A75A9118D876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83C-405C-AF76-A75A9118D876}"/>
              </c:ext>
            </c:extLst>
          </c:dPt>
          <c:dLbls>
            <c:dLbl>
              <c:idx val="0"/>
              <c:layout>
                <c:manualLayout>
                  <c:x val="0"/>
                  <c:y val="0.29584214804919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3C-405C-AF76-A75A9118D876}"/>
                </c:ext>
              </c:extLst>
            </c:dLbl>
            <c:dLbl>
              <c:idx val="1"/>
              <c:layout>
                <c:manualLayout>
                  <c:x val="-1.8875802351436231E-17"/>
                  <c:y val="0.15093962890244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3C-405C-AF76-A75A9118D876}"/>
                </c:ext>
              </c:extLst>
            </c:dLbl>
            <c:dLbl>
              <c:idx val="2"/>
              <c:layout>
                <c:manualLayout>
                  <c:x val="2.0591211551897492E-3"/>
                  <c:y val="0.28074866055935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16686169635777E-2"/>
                      <c:h val="8.6518595286880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83C-405C-AF76-A75A9118D8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83C-405C-AF76-A75A9118D876}"/>
                </c:ext>
              </c:extLst>
            </c:dLbl>
            <c:dLbl>
              <c:idx val="5"/>
              <c:layout>
                <c:manualLayout>
                  <c:x val="0"/>
                  <c:y val="0.181127554682931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83C-405C-AF76-A75A9118D876}"/>
                </c:ext>
              </c:extLst>
            </c:dLbl>
            <c:dLbl>
              <c:idx val="6"/>
              <c:layout>
                <c:manualLayout>
                  <c:x val="-2.059202226143534E-3"/>
                  <c:y val="0.181128030083337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83C-405C-AF76-A75A9118D87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83C-405C-AF76-A75A9118D876}"/>
                </c:ext>
              </c:extLst>
            </c:dLbl>
            <c:dLbl>
              <c:idx val="8"/>
              <c:layout>
                <c:manualLayout>
                  <c:x val="0"/>
                  <c:y val="0.20527789530732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83C-405C-AF76-A75A9118D876}"/>
                </c:ext>
              </c:extLst>
            </c:dLbl>
            <c:dLbl>
              <c:idx val="9"/>
              <c:layout>
                <c:manualLayout>
                  <c:x val="2.0592022261434586E-3"/>
                  <c:y val="0.211315955863826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83C-405C-AF76-A75A9118D87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83C-405C-AF76-A75A9118D87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83C-405C-AF76-A75A9118D87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83C-405C-AF76-A75A9118D87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83C-405C-AF76-A75A9118D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'Alkohol a drogy'!$B$18:$B$31</c:f>
              <c:strCache>
                <c:ptCount val="14"/>
                <c:pt idx="0">
                  <c:v>Hl. m. 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Ústecký</c:v>
                </c:pt>
                <c:pt idx="5">
                  <c:v>Královéhradecký</c:v>
                </c:pt>
                <c:pt idx="6">
                  <c:v>Jihomoravský</c:v>
                </c:pt>
                <c:pt idx="7">
                  <c:v>Moravskoslezský</c:v>
                </c:pt>
                <c:pt idx="8">
                  <c:v>Olomoucký</c:v>
                </c:pt>
                <c:pt idx="9">
                  <c:v>Zlínský</c:v>
                </c:pt>
                <c:pt idx="10">
                  <c:v>Vysočina</c:v>
                </c:pt>
                <c:pt idx="11">
                  <c:v>Pardubický</c:v>
                </c:pt>
                <c:pt idx="12">
                  <c:v>Liberecký</c:v>
                </c:pt>
                <c:pt idx="13">
                  <c:v>Karlovarský</c:v>
                </c:pt>
              </c:strCache>
            </c:strRef>
          </c:cat>
          <c:val>
            <c:numRef>
              <c:f>'Alkohol a drogy'!$E$18:$E$31</c:f>
              <c:numCache>
                <c:formatCode>General</c:formatCode>
                <c:ptCount val="14"/>
                <c:pt idx="0">
                  <c:v>-13</c:v>
                </c:pt>
                <c:pt idx="1">
                  <c:v>-3</c:v>
                </c:pt>
                <c:pt idx="2">
                  <c:v>-12</c:v>
                </c:pt>
                <c:pt idx="3">
                  <c:v>0</c:v>
                </c:pt>
                <c:pt idx="4">
                  <c:v>5</c:v>
                </c:pt>
                <c:pt idx="5">
                  <c:v>-6</c:v>
                </c:pt>
                <c:pt idx="6">
                  <c:v>-6</c:v>
                </c:pt>
                <c:pt idx="7">
                  <c:v>26</c:v>
                </c:pt>
                <c:pt idx="8">
                  <c:v>-8</c:v>
                </c:pt>
                <c:pt idx="9">
                  <c:v>-8</c:v>
                </c:pt>
                <c:pt idx="10">
                  <c:v>4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83C-405C-AF76-A75A9118D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33385856"/>
        <c:axId val="133386248"/>
      </c:barChart>
      <c:catAx>
        <c:axId val="1333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33386248"/>
        <c:crosses val="autoZero"/>
        <c:auto val="1"/>
        <c:lblAlgn val="ctr"/>
        <c:lblOffset val="100"/>
        <c:noMultiLvlLbl val="0"/>
      </c:catAx>
      <c:valAx>
        <c:axId val="133386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8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F18D6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rgbClr val="F3AF6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C00000">
                  <a:alpha val="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dPt>
            <c:idx val="8"/>
            <c:bubble3D val="0"/>
            <c:spPr>
              <a:solidFill>
                <a:schemeClr val="bg2">
                  <a:lumMod val="5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8C8-46EB-9563-62454A3C0913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rgbClr val="F7CB6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C00000">
                  <a:alpha val="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dPt>
            <c:idx val="8"/>
            <c:bubble3D val="0"/>
            <c:spPr>
              <a:solidFill>
                <a:schemeClr val="bg2">
                  <a:lumMod val="5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B217-472C-985F-4B5F574FBB24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rgbClr val="7DCAD8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C00000">
                  <a:alpha val="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B5-4F18-AF96-D48ADB412829}"/>
              </c:ext>
            </c:extLst>
          </c:dPt>
          <c:dPt>
            <c:idx val="1"/>
            <c:bubble3D val="0"/>
            <c:spPr>
              <a:solidFill>
                <a:srgbClr val="C5D65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B5-4F18-AF96-D48ADB4128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B5-4F18-AF96-D48ADB41282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B5-4F18-AF96-D48ADB4128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B5-4F18-AF96-D48ADB412829}"/>
              </c:ext>
            </c:extLst>
          </c:dPt>
          <c:dPt>
            <c:idx val="5"/>
            <c:bubble3D val="0"/>
            <c:spPr>
              <a:solidFill>
                <a:srgbClr val="C00000">
                  <a:alpha val="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6B5-4F18-AF96-D48ADB412829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  <a:alpha val="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6B5-4F18-AF96-D48ADB412829}"/>
              </c:ext>
            </c:extLst>
          </c:dPt>
          <c:cat>
            <c:strRef>
              <c:f>'Alkohol a drogy'!$B$5:$B$11</c:f>
              <c:strCache>
                <c:ptCount val="7"/>
                <c:pt idx="0">
                  <c:v>obsah alkoholu v krvi do 0,24 ‰</c:v>
                </c:pt>
                <c:pt idx="1">
                  <c:v>obsah alkoholu v krvi od 0,24 ‰ do 0,5 ‰</c:v>
                </c:pt>
                <c:pt idx="2">
                  <c:v>obsah alkoholu v krvi od 0,5 ‰ do 0,8 ‰</c:v>
                </c:pt>
                <c:pt idx="3">
                  <c:v>obsah alkoholu v krvi od 0,8 ‰ do 1,0 ‰</c:v>
                </c:pt>
                <c:pt idx="4">
                  <c:v>obsah alkoholu v krvi od 1,0 ‰ do 1,5 ‰</c:v>
                </c:pt>
                <c:pt idx="5">
                  <c:v>obsah alkoholu v krvi 1,5 ‰ a více</c:v>
                </c:pt>
                <c:pt idx="6">
                  <c:v>pod vlivem alkoholu a drog</c:v>
                </c:pt>
              </c:strCache>
            </c:strRef>
          </c:cat>
          <c:val>
            <c:numRef>
              <c:f>'Alkohol a drogy'!$D$5:$D$11</c:f>
              <c:numCache>
                <c:formatCode>General</c:formatCode>
                <c:ptCount val="7"/>
                <c:pt idx="0">
                  <c:v>38</c:v>
                </c:pt>
                <c:pt idx="1">
                  <c:v>61</c:v>
                </c:pt>
                <c:pt idx="2">
                  <c:v>58</c:v>
                </c:pt>
                <c:pt idx="3">
                  <c:v>36</c:v>
                </c:pt>
                <c:pt idx="4">
                  <c:v>134</c:v>
                </c:pt>
                <c:pt idx="5">
                  <c:v>566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5-4F18-AF96-D48ADB41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253CD-2F06-4491-B118-4DF65907FC42}" type="datetimeFigureOut">
              <a:rPr lang="cs-CZ" smtClean="0"/>
              <a:t>26.06.2018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26D4F-340A-4E9B-8F89-DC949DC29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19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05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9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399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5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23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24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80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62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1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21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8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04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26D4F-340A-4E9B-8F89-DC949DC290B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4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1FA4-2B9E-4524-8B09-E9B7E1A42A1B}" type="datetime1">
              <a:rPr lang="cs-CZ" smtClean="0"/>
              <a:t>26.06.2018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9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DEE6-DFFC-4086-9665-5B231422F420}" type="datetime1">
              <a:rPr lang="cs-CZ" smtClean="0"/>
              <a:t>26.06.2018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01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DF7C-1571-4DA3-9DE0-12835132CDCA}" type="datetime1">
              <a:rPr lang="cs-CZ" smtClean="0"/>
              <a:t>26.06.2018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21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16C6-6360-4CBC-90D7-E6C3889C3E3C}" type="datetime1">
              <a:rPr lang="cs-CZ" smtClean="0"/>
              <a:t>26.06.2018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74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081A-BADF-4329-879F-C023EFFE8FFC}" type="datetime1">
              <a:rPr lang="cs-CZ" smtClean="0"/>
              <a:t>26.06.2018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1F-C2AA-43FF-9024-B57F3F36F3F9}" type="datetime1">
              <a:rPr lang="cs-CZ" smtClean="0"/>
              <a:t>26.06.2018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7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32A7-AA7F-4390-A38F-81DDE67B4AD2}" type="datetime1">
              <a:rPr lang="cs-CZ" smtClean="0"/>
              <a:t>26.06.2018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4621-3B78-49C5-8B0C-C5760B501FA2}" type="datetime1">
              <a:rPr lang="cs-CZ" smtClean="0"/>
              <a:t>26.06.2018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04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D58-4E1D-492F-B770-803AA73215D5}" type="datetime1">
              <a:rPr lang="cs-CZ" smtClean="0"/>
              <a:t>26.06.2018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34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CC3B-DEA3-4B04-B5EE-0E85DC705EFD}" type="datetime1">
              <a:rPr lang="cs-CZ" smtClean="0"/>
              <a:t>26.06.2018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7407-8C2A-47EC-9E38-EB18463C4643}" type="datetime1">
              <a:rPr lang="cs-CZ" smtClean="0"/>
              <a:t>26.06.2018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3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D973-B638-410C-9978-615711C15902}" type="datetime1">
              <a:rPr lang="cs-CZ" smtClean="0"/>
              <a:t>26.06.2018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Nehodovost o prázdninách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C6CA-BF13-4188-90BD-0D21523DC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54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8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7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3255" r="12243" b="94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Volný tvar 31"/>
          <p:cNvSpPr/>
          <p:nvPr/>
        </p:nvSpPr>
        <p:spPr>
          <a:xfrm>
            <a:off x="-2" y="0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 Black" panose="020B0A04020102020204" pitchFamily="34" charset="0"/>
            </a:endParaRPr>
          </a:p>
        </p:txBody>
      </p:sp>
      <p:sp>
        <p:nvSpPr>
          <p:cNvPr id="5" name="Pravoúhlý trojúhelník 4"/>
          <p:cNvSpPr/>
          <p:nvPr/>
        </p:nvSpPr>
        <p:spPr>
          <a:xfrm>
            <a:off x="184980" y="1640525"/>
            <a:ext cx="5182821" cy="5024163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5" y="4821707"/>
            <a:ext cx="857248" cy="857248"/>
          </a:xfrm>
          <a:prstGeom prst="rect">
            <a:avLst/>
          </a:prstGeom>
        </p:spPr>
      </p:pic>
      <p:sp>
        <p:nvSpPr>
          <p:cNvPr id="20" name="Volný tvar 19"/>
          <p:cNvSpPr/>
          <p:nvPr/>
        </p:nvSpPr>
        <p:spPr>
          <a:xfrm rot="10800000">
            <a:off x="6159032" y="150965"/>
            <a:ext cx="2856031" cy="2768601"/>
          </a:xfrm>
          <a:custGeom>
            <a:avLst/>
            <a:gdLst>
              <a:gd name="connsiteX0" fmla="*/ 2856031 w 2856031"/>
              <a:gd name="connsiteY0" fmla="*/ 2768601 h 2768601"/>
              <a:gd name="connsiteX1" fmla="*/ 0 w 2856031"/>
              <a:gd name="connsiteY1" fmla="*/ 2768601 h 2768601"/>
              <a:gd name="connsiteX2" fmla="*/ 0 w 2856031"/>
              <a:gd name="connsiteY2" fmla="*/ 0 h 27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6031" h="2768601">
                <a:moveTo>
                  <a:pt x="2856031" y="2768601"/>
                </a:moveTo>
                <a:lnTo>
                  <a:pt x="0" y="27686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 Black" panose="020B0A04020102020204" pitchFamily="34" charset="0"/>
            </a:endParaRPr>
          </a:p>
        </p:txBody>
      </p:sp>
      <p:sp>
        <p:nvSpPr>
          <p:cNvPr id="26" name="Volný tvar 25"/>
          <p:cNvSpPr/>
          <p:nvPr/>
        </p:nvSpPr>
        <p:spPr>
          <a:xfrm>
            <a:off x="1933" y="0"/>
            <a:ext cx="5048695" cy="2698741"/>
          </a:xfrm>
          <a:custGeom>
            <a:avLst/>
            <a:gdLst>
              <a:gd name="connsiteX0" fmla="*/ 0 w 5048695"/>
              <a:gd name="connsiteY0" fmla="*/ 0 h 2698741"/>
              <a:gd name="connsiteX1" fmla="*/ 2264729 w 5048695"/>
              <a:gd name="connsiteY1" fmla="*/ 0 h 2698741"/>
              <a:gd name="connsiteX2" fmla="*/ 5048695 w 5048695"/>
              <a:gd name="connsiteY2" fmla="*/ 2698741 h 2698741"/>
              <a:gd name="connsiteX3" fmla="*/ 2783967 w 5048695"/>
              <a:gd name="connsiteY3" fmla="*/ 2698741 h 269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95" h="2698741">
                <a:moveTo>
                  <a:pt x="0" y="0"/>
                </a:moveTo>
                <a:lnTo>
                  <a:pt x="2264729" y="0"/>
                </a:lnTo>
                <a:lnTo>
                  <a:pt x="5048695" y="2698741"/>
                </a:lnTo>
                <a:lnTo>
                  <a:pt x="2783967" y="269874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 Black" panose="020B0A04020102020204" pitchFamily="34" charset="0"/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5367801" y="2986233"/>
            <a:ext cx="3791159" cy="2088274"/>
          </a:xfrm>
          <a:custGeom>
            <a:avLst/>
            <a:gdLst>
              <a:gd name="connsiteX0" fmla="*/ 0 w 5048695"/>
              <a:gd name="connsiteY0" fmla="*/ 0 h 2698741"/>
              <a:gd name="connsiteX1" fmla="*/ 2264729 w 5048695"/>
              <a:gd name="connsiteY1" fmla="*/ 0 h 2698741"/>
              <a:gd name="connsiteX2" fmla="*/ 5048695 w 5048695"/>
              <a:gd name="connsiteY2" fmla="*/ 2698741 h 2698741"/>
              <a:gd name="connsiteX3" fmla="*/ 2783967 w 5048695"/>
              <a:gd name="connsiteY3" fmla="*/ 2698741 h 269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95" h="2698741">
                <a:moveTo>
                  <a:pt x="0" y="0"/>
                </a:moveTo>
                <a:lnTo>
                  <a:pt x="2264729" y="0"/>
                </a:lnTo>
                <a:lnTo>
                  <a:pt x="5048695" y="2698741"/>
                </a:lnTo>
                <a:lnTo>
                  <a:pt x="2783967" y="26987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 Black" panose="020B0A04020102020204" pitchFamily="34" charset="0"/>
            </a:endParaRPr>
          </a:p>
        </p:txBody>
      </p:sp>
      <p:sp>
        <p:nvSpPr>
          <p:cNvPr id="28" name="Volný tvar 27"/>
          <p:cNvSpPr/>
          <p:nvPr/>
        </p:nvSpPr>
        <p:spPr>
          <a:xfrm>
            <a:off x="2323655" y="4159259"/>
            <a:ext cx="5048695" cy="2698741"/>
          </a:xfrm>
          <a:custGeom>
            <a:avLst/>
            <a:gdLst>
              <a:gd name="connsiteX0" fmla="*/ 0 w 5048695"/>
              <a:gd name="connsiteY0" fmla="*/ 0 h 2698741"/>
              <a:gd name="connsiteX1" fmla="*/ 2264729 w 5048695"/>
              <a:gd name="connsiteY1" fmla="*/ 0 h 2698741"/>
              <a:gd name="connsiteX2" fmla="*/ 5048695 w 5048695"/>
              <a:gd name="connsiteY2" fmla="*/ 2698741 h 2698741"/>
              <a:gd name="connsiteX3" fmla="*/ 2783967 w 5048695"/>
              <a:gd name="connsiteY3" fmla="*/ 2698741 h 269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95" h="2698741">
                <a:moveTo>
                  <a:pt x="0" y="0"/>
                </a:moveTo>
                <a:lnTo>
                  <a:pt x="2264729" y="0"/>
                </a:lnTo>
                <a:lnTo>
                  <a:pt x="5048695" y="2698741"/>
                </a:lnTo>
                <a:lnTo>
                  <a:pt x="2783967" y="269874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3" name="Volný tvar 32"/>
          <p:cNvSpPr/>
          <p:nvPr/>
        </p:nvSpPr>
        <p:spPr>
          <a:xfrm>
            <a:off x="3178267" y="569314"/>
            <a:ext cx="5885098" cy="3138987"/>
          </a:xfrm>
          <a:custGeom>
            <a:avLst/>
            <a:gdLst>
              <a:gd name="connsiteX0" fmla="*/ 0 w 5048695"/>
              <a:gd name="connsiteY0" fmla="*/ 0 h 2698741"/>
              <a:gd name="connsiteX1" fmla="*/ 2264729 w 5048695"/>
              <a:gd name="connsiteY1" fmla="*/ 0 h 2698741"/>
              <a:gd name="connsiteX2" fmla="*/ 5048695 w 5048695"/>
              <a:gd name="connsiteY2" fmla="*/ 2698741 h 2698741"/>
              <a:gd name="connsiteX3" fmla="*/ 2783967 w 5048695"/>
              <a:gd name="connsiteY3" fmla="*/ 2698741 h 269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95" h="2698741">
                <a:moveTo>
                  <a:pt x="0" y="0"/>
                </a:moveTo>
                <a:lnTo>
                  <a:pt x="2264729" y="0"/>
                </a:lnTo>
                <a:lnTo>
                  <a:pt x="5048695" y="2698741"/>
                </a:lnTo>
                <a:lnTo>
                  <a:pt x="2783967" y="269874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 Black" panose="020B0A040201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91677" y="543807"/>
            <a:ext cx="619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Vývoj</a:t>
            </a:r>
            <a:r>
              <a:rPr lang="cs-CZ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 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32129" y="6197911"/>
            <a:ext cx="619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71A6D7"/>
                </a:solidFill>
                <a:latin typeface="Arial Black" panose="020B0A04020102020204" pitchFamily="34" charset="0"/>
                <a:ea typeface="Roboto" pitchFamily="2" charset="0"/>
              </a:rPr>
              <a:t>Ředitelství služby dopravní policie</a:t>
            </a:r>
            <a:endParaRPr lang="cs-CZ" sz="1600" b="1" dirty="0">
              <a:solidFill>
                <a:srgbClr val="71A6D7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39609" y="5854110"/>
            <a:ext cx="619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71A6D7"/>
                </a:solidFill>
                <a:latin typeface="Arial Black" panose="020B0A04020102020204" pitchFamily="34" charset="0"/>
                <a:ea typeface="Roboto" pitchFamily="2" charset="0"/>
              </a:rPr>
              <a:t>Policejní prezidium ČR</a:t>
            </a:r>
            <a:endParaRPr lang="cs-CZ" sz="1600" b="1" dirty="0">
              <a:solidFill>
                <a:srgbClr val="71A6D7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782089" y="846340"/>
            <a:ext cx="6195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 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dopravní nehodovosti</a:t>
            </a:r>
            <a:endParaRPr lang="cs-CZ" sz="3200" b="1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43" name="Volný tvar 42"/>
          <p:cNvSpPr/>
          <p:nvPr/>
        </p:nvSpPr>
        <p:spPr>
          <a:xfrm>
            <a:off x="1629386" y="4988366"/>
            <a:ext cx="4079751" cy="538658"/>
          </a:xfrm>
          <a:custGeom>
            <a:avLst/>
            <a:gdLst>
              <a:gd name="connsiteX0" fmla="*/ 0 w 4916984"/>
              <a:gd name="connsiteY0" fmla="*/ 0 h 772668"/>
              <a:gd name="connsiteX1" fmla="*/ 4119915 w 4916984"/>
              <a:gd name="connsiteY1" fmla="*/ 0 h 772668"/>
              <a:gd name="connsiteX2" fmla="*/ 4916984 w 4916984"/>
              <a:gd name="connsiteY2" fmla="*/ 772668 h 772668"/>
              <a:gd name="connsiteX3" fmla="*/ 797069 w 4916984"/>
              <a:gd name="connsiteY3" fmla="*/ 772668 h 7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6984" h="772668">
                <a:moveTo>
                  <a:pt x="0" y="0"/>
                </a:moveTo>
                <a:lnTo>
                  <a:pt x="4119915" y="0"/>
                </a:lnTo>
                <a:lnTo>
                  <a:pt x="4916984" y="772668"/>
                </a:lnTo>
                <a:lnTo>
                  <a:pt x="797069" y="772668"/>
                </a:lnTo>
                <a:close/>
              </a:path>
            </a:pathLst>
          </a:custGeom>
          <a:solidFill>
            <a:srgbClr val="71A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 Black" panose="020B0A04020102020204" pitchFamily="34" charset="0"/>
                <a:ea typeface="Roboto" pitchFamily="2" charset="0"/>
              </a:rPr>
              <a:t>plk. Ing. Tomáš LERCH</a:t>
            </a:r>
            <a:endParaRPr lang="cs-CZ" dirty="0"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C6CA-BF13-4188-90BD-0D21523DC6BB}" type="slidenum">
              <a:rPr lang="cs-CZ" smtClean="0"/>
              <a:t>1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3461980" y="2097803"/>
            <a:ext cx="5394104" cy="848591"/>
            <a:chOff x="3368616" y="3376157"/>
            <a:chExt cx="5394104" cy="848591"/>
          </a:xfrm>
        </p:grpSpPr>
        <p:sp>
          <p:nvSpPr>
            <p:cNvPr id="21" name="Volný tvar 20"/>
            <p:cNvSpPr/>
            <p:nvPr/>
          </p:nvSpPr>
          <p:spPr>
            <a:xfrm>
              <a:off x="3368616" y="3376157"/>
              <a:ext cx="5394104" cy="848591"/>
            </a:xfrm>
            <a:custGeom>
              <a:avLst/>
              <a:gdLst>
                <a:gd name="connsiteX0" fmla="*/ 0 w 4916984"/>
                <a:gd name="connsiteY0" fmla="*/ 0 h 772668"/>
                <a:gd name="connsiteX1" fmla="*/ 4119915 w 4916984"/>
                <a:gd name="connsiteY1" fmla="*/ 0 h 772668"/>
                <a:gd name="connsiteX2" fmla="*/ 4916984 w 4916984"/>
                <a:gd name="connsiteY2" fmla="*/ 772668 h 772668"/>
                <a:gd name="connsiteX3" fmla="*/ 797069 w 4916984"/>
                <a:gd name="connsiteY3" fmla="*/ 772668 h 77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6984" h="772668">
                  <a:moveTo>
                    <a:pt x="0" y="0"/>
                  </a:moveTo>
                  <a:lnTo>
                    <a:pt x="4119915" y="0"/>
                  </a:lnTo>
                  <a:lnTo>
                    <a:pt x="4916984" y="772668"/>
                  </a:lnTo>
                  <a:lnTo>
                    <a:pt x="797069" y="772668"/>
                  </a:lnTo>
                  <a:close/>
                </a:path>
              </a:pathLst>
            </a:custGeom>
            <a:solidFill>
              <a:srgbClr val="71A6D7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Arial Black" panose="020B0A04020102020204" pitchFamily="34" charset="0"/>
                <a:ea typeface="Roboto" pitchFamily="2" charset="0"/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4428685" y="3494801"/>
              <a:ext cx="4107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>
                  <a:solidFill>
                    <a:schemeClr val="bg1"/>
                  </a:solidFill>
                  <a:latin typeface="Arial Black" panose="020B0A04020102020204" pitchFamily="34" charset="0"/>
                  <a:ea typeface="Roboto" pitchFamily="2" charset="0"/>
                </a:rPr>
                <a:t>o</a:t>
              </a:r>
              <a:r>
                <a:rPr lang="cs-CZ" sz="32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Roboto" pitchFamily="2" charset="0"/>
                </a:rPr>
                <a:t> prázdninách</a:t>
              </a:r>
              <a:endParaRPr lang="cs-CZ" sz="3200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9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-4498" y="13216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00B003F0-EFC9-4E4D-898D-1486E9DB2E6D}" type="datetime1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10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65984" y="136787"/>
            <a:ext cx="593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Nehody pod vlivem alkoholu o prázdninách 2017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02" name="Zástupný symbol pro zápatí 13"/>
          <p:cNvSpPr txBox="1">
            <a:spLocks/>
          </p:cNvSpPr>
          <p:nvPr/>
        </p:nvSpPr>
        <p:spPr>
          <a:xfrm>
            <a:off x="1289067" y="6141040"/>
            <a:ext cx="364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684476" y="1209723"/>
            <a:ext cx="7425286" cy="4691484"/>
            <a:chOff x="-634916" y="1055161"/>
            <a:chExt cx="7425286" cy="4691484"/>
          </a:xfrm>
        </p:grpSpPr>
        <p:grpSp>
          <p:nvGrpSpPr>
            <p:cNvPr id="7" name="Skupina 6"/>
            <p:cNvGrpSpPr/>
            <p:nvPr/>
          </p:nvGrpSpPr>
          <p:grpSpPr>
            <a:xfrm>
              <a:off x="-634916" y="1055161"/>
              <a:ext cx="7425286" cy="4691484"/>
              <a:chOff x="-634916" y="1055161"/>
              <a:chExt cx="7425286" cy="4691484"/>
            </a:xfrm>
          </p:grpSpPr>
          <p:graphicFrame>
            <p:nvGraphicFramePr>
              <p:cNvPr id="133" name="Graf 13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4820070"/>
                  </p:ext>
                </p:extLst>
              </p:nvPr>
            </p:nvGraphicFramePr>
            <p:xfrm>
              <a:off x="-634916" y="1055161"/>
              <a:ext cx="7425286" cy="46914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34" name="Graf 13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30174192"/>
                  </p:ext>
                </p:extLst>
              </p:nvPr>
            </p:nvGraphicFramePr>
            <p:xfrm>
              <a:off x="-361005" y="1274342"/>
              <a:ext cx="6877464" cy="42531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35" name="Graf 13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9044274"/>
                  </p:ext>
                </p:extLst>
              </p:nvPr>
            </p:nvGraphicFramePr>
            <p:xfrm>
              <a:off x="-104451" y="1443824"/>
              <a:ext cx="6364356" cy="39141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136" name="Graf 13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57354607"/>
                  </p:ext>
                </p:extLst>
              </p:nvPr>
            </p:nvGraphicFramePr>
            <p:xfrm>
              <a:off x="-168745" y="1536693"/>
              <a:ext cx="6492944" cy="37284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137" name="Graf 1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8927385"/>
                  </p:ext>
                </p:extLst>
              </p:nvPr>
            </p:nvGraphicFramePr>
            <p:xfrm>
              <a:off x="-233039" y="1336668"/>
              <a:ext cx="6621532" cy="41284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138" name="Graf 13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5764653"/>
                  </p:ext>
                </p:extLst>
              </p:nvPr>
            </p:nvGraphicFramePr>
            <p:xfrm>
              <a:off x="539315" y="1614964"/>
              <a:ext cx="5076825" cy="35718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139" name="Graf 13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6595572"/>
                  </p:ext>
                </p:extLst>
              </p:nvPr>
            </p:nvGraphicFramePr>
            <p:xfrm>
              <a:off x="1144152" y="2053114"/>
              <a:ext cx="3867150" cy="26955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p:grpSp>
        <p:grpSp>
          <p:nvGrpSpPr>
            <p:cNvPr id="4" name="Skupina 3"/>
            <p:cNvGrpSpPr/>
            <p:nvPr/>
          </p:nvGrpSpPr>
          <p:grpSpPr>
            <a:xfrm>
              <a:off x="2245128" y="2495841"/>
              <a:ext cx="1728950" cy="1728950"/>
              <a:chOff x="2184677" y="2495059"/>
              <a:chExt cx="1728950" cy="1728950"/>
            </a:xfrm>
          </p:grpSpPr>
          <p:sp>
            <p:nvSpPr>
              <p:cNvPr id="140" name="Ovál 139"/>
              <p:cNvSpPr/>
              <p:nvPr/>
            </p:nvSpPr>
            <p:spPr>
              <a:xfrm>
                <a:off x="2184677" y="2495059"/>
                <a:ext cx="1728950" cy="1728950"/>
              </a:xfrm>
              <a:prstGeom prst="ellipse">
                <a:avLst/>
              </a:pr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Ovál 2"/>
              <p:cNvSpPr/>
              <p:nvPr/>
            </p:nvSpPr>
            <p:spPr>
              <a:xfrm>
                <a:off x="2458602" y="2768984"/>
                <a:ext cx="1181100" cy="11811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" name="TextovéPole 4"/>
            <p:cNvSpPr txBox="1"/>
            <p:nvPr/>
          </p:nvSpPr>
          <p:spPr>
            <a:xfrm>
              <a:off x="2697090" y="2885729"/>
              <a:ext cx="836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Nehody pod vlivem alkoholu</a:t>
              </a:r>
              <a:endPara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44554" y="1221842"/>
            <a:ext cx="2606093" cy="564061"/>
            <a:chOff x="544554" y="1221842"/>
            <a:chExt cx="3823382" cy="564061"/>
          </a:xfrm>
        </p:grpSpPr>
        <p:sp>
          <p:nvSpPr>
            <p:cNvPr id="10" name="TextovéPole 9"/>
            <p:cNvSpPr txBox="1"/>
            <p:nvPr/>
          </p:nvSpPr>
          <p:spPr>
            <a:xfrm>
              <a:off x="550679" y="1221842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u viníka 1,5 ‰ a více</a:t>
              </a:r>
              <a:endParaRPr lang="cs-CZ" sz="1200" b="1" dirty="0">
                <a:solidFill>
                  <a:srgbClr val="F18D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544554" y="1416571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566</a:t>
              </a:r>
              <a:r>
                <a:rPr lang="cs-CZ" sz="1200" b="1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cs-CZ" sz="1200" b="1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usmrcených</a:t>
              </a:r>
              <a:endParaRPr lang="cs-CZ" sz="1200" b="1" dirty="0">
                <a:solidFill>
                  <a:srgbClr val="F18D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47888" y="1900284"/>
            <a:ext cx="2538211" cy="564061"/>
            <a:chOff x="547888" y="1984375"/>
            <a:chExt cx="3823382" cy="564061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554013" y="1984375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F3AF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u viníka 1,0 ‰ až 1,5 </a:t>
              </a:r>
              <a:r>
                <a:rPr lang="cs-CZ" sz="1200" b="1" dirty="0">
                  <a:solidFill>
                    <a:srgbClr val="F3AF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‰</a:t>
              </a:r>
            </a:p>
          </p:txBody>
        </p:sp>
        <p:sp>
          <p:nvSpPr>
            <p:cNvPr id="146" name="TextovéPole 145"/>
            <p:cNvSpPr txBox="1"/>
            <p:nvPr/>
          </p:nvSpPr>
          <p:spPr>
            <a:xfrm>
              <a:off x="547888" y="2179104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3AF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134</a:t>
              </a:r>
              <a:r>
                <a:rPr lang="cs-CZ" sz="1200" b="1" dirty="0" smtClean="0">
                  <a:solidFill>
                    <a:srgbClr val="F3AF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F3AF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cs-CZ" sz="1200" b="1" dirty="0" smtClean="0">
                  <a:solidFill>
                    <a:srgbClr val="F3AF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usmrcení</a:t>
              </a:r>
              <a:endParaRPr lang="cs-CZ" sz="1200" b="1" dirty="0">
                <a:solidFill>
                  <a:srgbClr val="F3AF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38428" y="2581948"/>
            <a:ext cx="2551759" cy="564061"/>
            <a:chOff x="538429" y="2746951"/>
            <a:chExt cx="3823382" cy="564061"/>
          </a:xfrm>
        </p:grpSpPr>
        <p:sp>
          <p:nvSpPr>
            <p:cNvPr id="147" name="TextovéPole 146"/>
            <p:cNvSpPr txBox="1"/>
            <p:nvPr/>
          </p:nvSpPr>
          <p:spPr>
            <a:xfrm>
              <a:off x="544554" y="2746951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7DCA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u viníka 0,8 ‰ až 1,0 </a:t>
              </a:r>
              <a:r>
                <a:rPr lang="cs-CZ" sz="1200" b="1" dirty="0">
                  <a:solidFill>
                    <a:srgbClr val="7DCA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‰</a:t>
              </a:r>
            </a:p>
          </p:txBody>
        </p:sp>
        <p:sp>
          <p:nvSpPr>
            <p:cNvPr id="150" name="TextovéPole 149"/>
            <p:cNvSpPr txBox="1"/>
            <p:nvPr/>
          </p:nvSpPr>
          <p:spPr>
            <a:xfrm>
              <a:off x="538429" y="2941680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7DCA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r>
                <a:rPr lang="cs-CZ" sz="1200" b="1" dirty="0" smtClean="0">
                  <a:solidFill>
                    <a:srgbClr val="7DCA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7DCA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cs-CZ" sz="1200" b="1" dirty="0" smtClean="0">
                  <a:solidFill>
                    <a:srgbClr val="7DCAD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usmrcení</a:t>
              </a:r>
              <a:endParaRPr lang="cs-CZ" sz="1200" b="1" dirty="0">
                <a:solidFill>
                  <a:srgbClr val="7DCAD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28970" y="3262001"/>
            <a:ext cx="2483180" cy="564061"/>
            <a:chOff x="528970" y="3509527"/>
            <a:chExt cx="3823382" cy="564061"/>
          </a:xfrm>
        </p:grpSpPr>
        <p:sp>
          <p:nvSpPr>
            <p:cNvPr id="152" name="TextovéPole 151"/>
            <p:cNvSpPr txBox="1"/>
            <p:nvPr/>
          </p:nvSpPr>
          <p:spPr>
            <a:xfrm>
              <a:off x="535095" y="3509527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F7C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u viníka 0,5 ‰ až 0,8 </a:t>
              </a:r>
              <a:r>
                <a:rPr lang="cs-CZ" sz="1200" b="1" dirty="0">
                  <a:solidFill>
                    <a:srgbClr val="F7C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‰</a:t>
              </a:r>
            </a:p>
          </p:txBody>
        </p:sp>
        <p:sp>
          <p:nvSpPr>
            <p:cNvPr id="153" name="TextovéPole 152"/>
            <p:cNvSpPr txBox="1"/>
            <p:nvPr/>
          </p:nvSpPr>
          <p:spPr>
            <a:xfrm>
              <a:off x="528970" y="3704256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7C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lang="cs-CZ" sz="1200" b="1" dirty="0" smtClean="0">
                  <a:solidFill>
                    <a:srgbClr val="F7C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F7C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 </a:t>
              </a:r>
              <a:r>
                <a:rPr lang="cs-CZ" sz="1200" b="1" dirty="0" smtClean="0">
                  <a:solidFill>
                    <a:srgbClr val="F7CB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usmrcených</a:t>
              </a:r>
              <a:endParaRPr lang="cs-CZ" sz="1200" b="1" dirty="0">
                <a:solidFill>
                  <a:srgbClr val="F7CB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19511" y="3942054"/>
            <a:ext cx="2560016" cy="564061"/>
            <a:chOff x="519511" y="4272103"/>
            <a:chExt cx="3823382" cy="564061"/>
          </a:xfrm>
        </p:grpSpPr>
        <p:sp>
          <p:nvSpPr>
            <p:cNvPr id="154" name="TextovéPole 153"/>
            <p:cNvSpPr txBox="1"/>
            <p:nvPr/>
          </p:nvSpPr>
          <p:spPr>
            <a:xfrm>
              <a:off x="525636" y="4272103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C5D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u viníka 0,24 ‰ až 0,5 </a:t>
              </a:r>
              <a:r>
                <a:rPr lang="cs-CZ" sz="1200" b="1" dirty="0">
                  <a:solidFill>
                    <a:srgbClr val="C5D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‰</a:t>
              </a:r>
            </a:p>
          </p:txBody>
        </p:sp>
        <p:sp>
          <p:nvSpPr>
            <p:cNvPr id="155" name="TextovéPole 154"/>
            <p:cNvSpPr txBox="1"/>
            <p:nvPr/>
          </p:nvSpPr>
          <p:spPr>
            <a:xfrm>
              <a:off x="519511" y="4466832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C5D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cs-CZ" sz="1200" b="1" dirty="0" smtClean="0">
                  <a:solidFill>
                    <a:srgbClr val="C5D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C5D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cs-CZ" sz="1200" b="1" dirty="0" smtClean="0">
                  <a:solidFill>
                    <a:srgbClr val="C5D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</a:t>
              </a:r>
              <a:endParaRPr lang="cs-CZ" sz="1200" b="1" dirty="0">
                <a:solidFill>
                  <a:srgbClr val="C5D6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10052" y="4622107"/>
            <a:ext cx="2546691" cy="564061"/>
            <a:chOff x="510052" y="5034679"/>
            <a:chExt cx="3823382" cy="564061"/>
          </a:xfrm>
        </p:grpSpPr>
        <p:sp>
          <p:nvSpPr>
            <p:cNvPr id="156" name="TextovéPole 155"/>
            <p:cNvSpPr txBox="1"/>
            <p:nvPr/>
          </p:nvSpPr>
          <p:spPr>
            <a:xfrm>
              <a:off x="516177" y="5034679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A0B2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u viníka do 0,24 </a:t>
              </a:r>
              <a:r>
                <a:rPr lang="cs-CZ" sz="1200" b="1" dirty="0">
                  <a:solidFill>
                    <a:srgbClr val="A0B2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‰</a:t>
              </a:r>
            </a:p>
          </p:txBody>
        </p:sp>
        <p:sp>
          <p:nvSpPr>
            <p:cNvPr id="163" name="TextovéPole 162"/>
            <p:cNvSpPr txBox="1"/>
            <p:nvPr/>
          </p:nvSpPr>
          <p:spPr>
            <a:xfrm>
              <a:off x="510052" y="5229408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A0B2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r>
                <a:rPr lang="cs-CZ" sz="1200" b="1" dirty="0" smtClean="0">
                  <a:solidFill>
                    <a:srgbClr val="A0B2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A0B2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cs-CZ" sz="1200" b="1" dirty="0" smtClean="0">
                  <a:solidFill>
                    <a:srgbClr val="A0B2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</a:t>
              </a:r>
              <a:endParaRPr lang="cs-CZ" sz="1200" b="1" dirty="0">
                <a:solidFill>
                  <a:srgbClr val="A0B2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Skupina 168"/>
          <p:cNvGrpSpPr/>
          <p:nvPr/>
        </p:nvGrpSpPr>
        <p:grpSpPr>
          <a:xfrm>
            <a:off x="516448" y="5302160"/>
            <a:ext cx="2491724" cy="564061"/>
            <a:chOff x="510052" y="5034679"/>
            <a:chExt cx="3823382" cy="564061"/>
          </a:xfrm>
        </p:grpSpPr>
        <p:sp>
          <p:nvSpPr>
            <p:cNvPr id="171" name="TextovéPole 170"/>
            <p:cNvSpPr txBox="1"/>
            <p:nvPr/>
          </p:nvSpPr>
          <p:spPr>
            <a:xfrm>
              <a:off x="516177" y="5034679"/>
              <a:ext cx="3817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80A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Alkohol a drogy u viníka</a:t>
              </a:r>
              <a:endParaRPr lang="cs-CZ" sz="1200" b="1" dirty="0">
                <a:solidFill>
                  <a:srgbClr val="80A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TextovéPole 172"/>
            <p:cNvSpPr txBox="1"/>
            <p:nvPr/>
          </p:nvSpPr>
          <p:spPr>
            <a:xfrm>
              <a:off x="510052" y="5229408"/>
              <a:ext cx="381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80A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cs-CZ" sz="1200" b="1" dirty="0" smtClean="0">
                  <a:solidFill>
                    <a:srgbClr val="80A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nehod,</a:t>
              </a:r>
              <a:r>
                <a:rPr lang="cs-CZ" b="1" dirty="0" smtClean="0">
                  <a:solidFill>
                    <a:srgbClr val="80A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cs-CZ" sz="1200" b="1" dirty="0" smtClean="0">
                  <a:solidFill>
                    <a:srgbClr val="80A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</a:t>
              </a:r>
              <a:endParaRPr lang="cs-CZ" sz="1200" b="1" dirty="0">
                <a:solidFill>
                  <a:srgbClr val="80A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Zakřivená spojnice 26"/>
          <p:cNvCxnSpPr>
            <a:stCxn id="250" idx="3"/>
          </p:cNvCxnSpPr>
          <p:nvPr/>
        </p:nvCxnSpPr>
        <p:spPr>
          <a:xfrm flipV="1">
            <a:off x="3068998" y="1424318"/>
            <a:ext cx="2796160" cy="79555"/>
          </a:xfrm>
          <a:prstGeom prst="curvedConnector3">
            <a:avLst>
              <a:gd name="adj1" fmla="val 50000"/>
            </a:avLst>
          </a:prstGeom>
          <a:ln w="12700">
            <a:solidFill>
              <a:srgbClr val="F18D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Zakřivená spojnice 241"/>
          <p:cNvCxnSpPr>
            <a:stCxn id="193" idx="3"/>
          </p:cNvCxnSpPr>
          <p:nvPr/>
        </p:nvCxnSpPr>
        <p:spPr>
          <a:xfrm>
            <a:off x="3068998" y="2164228"/>
            <a:ext cx="1861141" cy="43450"/>
          </a:xfrm>
          <a:prstGeom prst="curvedConnector3">
            <a:avLst>
              <a:gd name="adj1" fmla="val 50000"/>
            </a:avLst>
          </a:prstGeom>
          <a:ln w="12700">
            <a:solidFill>
              <a:srgbClr val="F3A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Zakřivená spojnice 244"/>
          <p:cNvCxnSpPr>
            <a:stCxn id="194" idx="3"/>
          </p:cNvCxnSpPr>
          <p:nvPr/>
        </p:nvCxnSpPr>
        <p:spPr>
          <a:xfrm>
            <a:off x="3068998" y="2860757"/>
            <a:ext cx="1679830" cy="243198"/>
          </a:xfrm>
          <a:prstGeom prst="curvedConnector3">
            <a:avLst/>
          </a:prstGeom>
          <a:ln w="12700">
            <a:solidFill>
              <a:srgbClr val="7DC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Zaoblený obdélník 249"/>
          <p:cNvSpPr/>
          <p:nvPr/>
        </p:nvSpPr>
        <p:spPr>
          <a:xfrm>
            <a:off x="487345" y="1221842"/>
            <a:ext cx="2581653" cy="564061"/>
          </a:xfrm>
          <a:prstGeom prst="roundRect">
            <a:avLst/>
          </a:prstGeom>
          <a:noFill/>
          <a:ln w="12700">
            <a:solidFill>
              <a:srgbClr val="F18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Zaoblený obdélník 192"/>
          <p:cNvSpPr/>
          <p:nvPr/>
        </p:nvSpPr>
        <p:spPr>
          <a:xfrm>
            <a:off x="487345" y="1882197"/>
            <a:ext cx="2581653" cy="564061"/>
          </a:xfrm>
          <a:prstGeom prst="roundRect">
            <a:avLst/>
          </a:prstGeom>
          <a:noFill/>
          <a:ln w="12700">
            <a:solidFill>
              <a:srgbClr val="F3A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Zaoblený obdélník 193"/>
          <p:cNvSpPr/>
          <p:nvPr/>
        </p:nvSpPr>
        <p:spPr>
          <a:xfrm>
            <a:off x="487345" y="2578726"/>
            <a:ext cx="2581653" cy="564061"/>
          </a:xfrm>
          <a:prstGeom prst="roundRect">
            <a:avLst/>
          </a:prstGeom>
          <a:noFill/>
          <a:ln w="12700">
            <a:solidFill>
              <a:srgbClr val="7DC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6" name="Zaoblený obdélník 195"/>
          <p:cNvSpPr/>
          <p:nvPr/>
        </p:nvSpPr>
        <p:spPr>
          <a:xfrm>
            <a:off x="487345" y="3257168"/>
            <a:ext cx="2581653" cy="564061"/>
          </a:xfrm>
          <a:prstGeom prst="roundRect">
            <a:avLst/>
          </a:prstGeom>
          <a:noFill/>
          <a:ln w="12700">
            <a:solidFill>
              <a:srgbClr val="F7C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7" name="Zaoblený obdélník 196"/>
          <p:cNvSpPr/>
          <p:nvPr/>
        </p:nvSpPr>
        <p:spPr>
          <a:xfrm>
            <a:off x="487345" y="3935610"/>
            <a:ext cx="2581653" cy="564061"/>
          </a:xfrm>
          <a:prstGeom prst="roundRect">
            <a:avLst/>
          </a:prstGeom>
          <a:noFill/>
          <a:ln w="12700">
            <a:solidFill>
              <a:srgbClr val="C5D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8" name="Zaoblený obdélník 197"/>
          <p:cNvSpPr/>
          <p:nvPr/>
        </p:nvSpPr>
        <p:spPr>
          <a:xfrm>
            <a:off x="487345" y="4614052"/>
            <a:ext cx="2581653" cy="564061"/>
          </a:xfrm>
          <a:prstGeom prst="roundRect">
            <a:avLst/>
          </a:prstGeom>
          <a:noFill/>
          <a:ln w="12700">
            <a:solidFill>
              <a:srgbClr val="A0B2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" name="Zaoblený obdélník 206"/>
          <p:cNvSpPr/>
          <p:nvPr/>
        </p:nvSpPr>
        <p:spPr>
          <a:xfrm>
            <a:off x="487345" y="5292494"/>
            <a:ext cx="2581653" cy="564061"/>
          </a:xfrm>
          <a:prstGeom prst="roundRect">
            <a:avLst/>
          </a:prstGeom>
          <a:noFill/>
          <a:ln w="12700">
            <a:solidFill>
              <a:srgbClr val="80A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Zakřivená spojnice 57"/>
          <p:cNvCxnSpPr>
            <a:stCxn id="196" idx="3"/>
          </p:cNvCxnSpPr>
          <p:nvPr/>
        </p:nvCxnSpPr>
        <p:spPr>
          <a:xfrm>
            <a:off x="3068998" y="3539199"/>
            <a:ext cx="1505489" cy="152471"/>
          </a:xfrm>
          <a:prstGeom prst="curvedConnector3">
            <a:avLst/>
          </a:prstGeom>
          <a:ln w="12700">
            <a:solidFill>
              <a:srgbClr val="F7CB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Zakřivená spojnice 63"/>
          <p:cNvCxnSpPr>
            <a:stCxn id="197" idx="3"/>
          </p:cNvCxnSpPr>
          <p:nvPr/>
        </p:nvCxnSpPr>
        <p:spPr>
          <a:xfrm>
            <a:off x="3068998" y="4217641"/>
            <a:ext cx="1595394" cy="151563"/>
          </a:xfrm>
          <a:prstGeom prst="curvedConnector3">
            <a:avLst/>
          </a:prstGeom>
          <a:ln w="12700">
            <a:solidFill>
              <a:srgbClr val="C5D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nice 65"/>
          <p:cNvCxnSpPr/>
          <p:nvPr/>
        </p:nvCxnSpPr>
        <p:spPr>
          <a:xfrm flipV="1">
            <a:off x="3075426" y="4823523"/>
            <a:ext cx="2286303" cy="75583"/>
          </a:xfrm>
          <a:prstGeom prst="curvedConnector3">
            <a:avLst>
              <a:gd name="adj1" fmla="val 97216"/>
            </a:avLst>
          </a:prstGeom>
          <a:ln w="12700">
            <a:solidFill>
              <a:srgbClr val="A0B2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Zakřivená spojnice 68"/>
          <p:cNvCxnSpPr/>
          <p:nvPr/>
        </p:nvCxnSpPr>
        <p:spPr>
          <a:xfrm flipV="1">
            <a:off x="3079450" y="4584386"/>
            <a:ext cx="2674024" cy="1003724"/>
          </a:xfrm>
          <a:prstGeom prst="curvedConnector3">
            <a:avLst>
              <a:gd name="adj1" fmla="val 93220"/>
            </a:avLst>
          </a:prstGeom>
          <a:ln w="12700">
            <a:solidFill>
              <a:srgbClr val="80AD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7561808" y="3337386"/>
            <a:ext cx="5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63 %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ovéPole 214"/>
          <p:cNvSpPr txBox="1"/>
          <p:nvPr/>
        </p:nvSpPr>
        <p:spPr>
          <a:xfrm>
            <a:off x="5234011" y="2289345"/>
            <a:ext cx="5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15 %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TextovéPole 215"/>
          <p:cNvSpPr txBox="1"/>
          <p:nvPr/>
        </p:nvSpPr>
        <p:spPr>
          <a:xfrm>
            <a:off x="4839247" y="4091558"/>
            <a:ext cx="5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7 %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ovéPole 216"/>
          <p:cNvSpPr txBox="1"/>
          <p:nvPr/>
        </p:nvSpPr>
        <p:spPr>
          <a:xfrm>
            <a:off x="4750143" y="3514878"/>
            <a:ext cx="5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ovéPole 217"/>
          <p:cNvSpPr txBox="1"/>
          <p:nvPr/>
        </p:nvSpPr>
        <p:spPr>
          <a:xfrm>
            <a:off x="4809288" y="3038664"/>
            <a:ext cx="5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ovéPole 220"/>
          <p:cNvSpPr txBox="1"/>
          <p:nvPr/>
        </p:nvSpPr>
        <p:spPr>
          <a:xfrm>
            <a:off x="5217249" y="4422055"/>
            <a:ext cx="59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-3365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7E619F3C-6300-44EF-8302-57656C326C6E}" type="datetime1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11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8773" y="285558"/>
            <a:ext cx="585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Prázdniny - opatření Policie  ČR</a:t>
            </a:r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1289067" y="6141040"/>
            <a:ext cx="3641073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1" name="Shape 85"/>
          <p:cNvGrpSpPr/>
          <p:nvPr/>
        </p:nvGrpSpPr>
        <p:grpSpPr>
          <a:xfrm>
            <a:off x="506745" y="955499"/>
            <a:ext cx="8244955" cy="639387"/>
            <a:chOff x="2293255" y="1393370"/>
            <a:chExt cx="6777003" cy="1080000"/>
          </a:xfrm>
        </p:grpSpPr>
        <p:grpSp>
          <p:nvGrpSpPr>
            <p:cNvPr id="43" name="Shape 86"/>
            <p:cNvGrpSpPr/>
            <p:nvPr/>
          </p:nvGrpSpPr>
          <p:grpSpPr>
            <a:xfrm>
              <a:off x="2293255" y="1393370"/>
              <a:ext cx="6777003" cy="1080000"/>
              <a:chOff x="2293255" y="1393370"/>
              <a:chExt cx="6777003" cy="1080000"/>
            </a:xfrm>
          </p:grpSpPr>
          <p:sp>
            <p:nvSpPr>
              <p:cNvPr id="45" name="Shape 87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6" name="Shape 88"/>
              <p:cNvSpPr/>
              <p:nvPr/>
            </p:nvSpPr>
            <p:spPr>
              <a:xfrm>
                <a:off x="2293255" y="1393370"/>
                <a:ext cx="1503263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44" name="Shape 90"/>
            <p:cNvSpPr txBox="1"/>
            <p:nvPr/>
          </p:nvSpPr>
          <p:spPr>
            <a:xfrm>
              <a:off x="3860310" y="1511009"/>
              <a:ext cx="4980965" cy="731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reventivní kampaně s důrazem na zodpovědnější </a:t>
              </a:r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chování všech účastníku silničního 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provozu </a:t>
              </a:r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 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(„Řídím, piju nealko pivo“, „Nepozornost zabíjí“, viditelnost  všech účastníků)  </a:t>
              </a:r>
              <a:endParaRPr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47" name="Shape 91"/>
          <p:cNvGrpSpPr/>
          <p:nvPr/>
        </p:nvGrpSpPr>
        <p:grpSpPr>
          <a:xfrm>
            <a:off x="506745" y="1570835"/>
            <a:ext cx="8244955" cy="639387"/>
            <a:chOff x="2293255" y="2889000"/>
            <a:chExt cx="6777003" cy="1080000"/>
          </a:xfrm>
        </p:grpSpPr>
        <p:grpSp>
          <p:nvGrpSpPr>
            <p:cNvPr id="48" name="Shape 92"/>
            <p:cNvGrpSpPr/>
            <p:nvPr/>
          </p:nvGrpSpPr>
          <p:grpSpPr>
            <a:xfrm flipH="1">
              <a:off x="2293255" y="2889000"/>
              <a:ext cx="6777003" cy="1080000"/>
              <a:chOff x="2293255" y="1393370"/>
              <a:chExt cx="6777003" cy="1080000"/>
            </a:xfrm>
          </p:grpSpPr>
          <p:sp>
            <p:nvSpPr>
              <p:cNvPr id="50" name="Shape 93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Shape 94"/>
              <p:cNvSpPr/>
              <p:nvPr/>
            </p:nvSpPr>
            <p:spPr>
              <a:xfrm>
                <a:off x="2293255" y="1393370"/>
                <a:ext cx="1539237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49" name="Shape 96"/>
            <p:cNvSpPr txBox="1"/>
            <p:nvPr/>
          </p:nvSpPr>
          <p:spPr>
            <a:xfrm>
              <a:off x="2566304" y="3170100"/>
              <a:ext cx="4859832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oskytování aktuálního dopravního zpravodajství</a:t>
              </a:r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53" name="Shape 98"/>
          <p:cNvGrpSpPr/>
          <p:nvPr/>
        </p:nvGrpSpPr>
        <p:grpSpPr>
          <a:xfrm>
            <a:off x="506745" y="2208642"/>
            <a:ext cx="8244955" cy="639387"/>
            <a:chOff x="2293255" y="1393370"/>
            <a:chExt cx="6777003" cy="1080000"/>
          </a:xfrm>
        </p:grpSpPr>
        <p:sp>
          <p:nvSpPr>
            <p:cNvPr id="55" name="Shape 99"/>
            <p:cNvSpPr/>
            <p:nvPr/>
          </p:nvSpPr>
          <p:spPr>
            <a:xfrm>
              <a:off x="2521974" y="1493098"/>
              <a:ext cx="6548284" cy="880544"/>
            </a:xfrm>
            <a:prstGeom prst="parallelogram">
              <a:avLst>
                <a:gd name="adj" fmla="val 51275"/>
              </a:avLst>
            </a:prstGeom>
            <a:solidFill>
              <a:srgbClr val="7CAFDD">
                <a:alpha val="80000"/>
              </a:srgbClr>
            </a:solidFill>
            <a:ln>
              <a:noFill/>
            </a:ln>
            <a:effectLst>
              <a:outerShdw blurRad="1524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Shape 100"/>
            <p:cNvSpPr/>
            <p:nvPr/>
          </p:nvSpPr>
          <p:spPr>
            <a:xfrm>
              <a:off x="2293255" y="1393370"/>
              <a:ext cx="1503263" cy="1080000"/>
            </a:xfrm>
            <a:prstGeom prst="parallelogram">
              <a:avLst>
                <a:gd name="adj" fmla="val 51275"/>
              </a:avLst>
            </a:prstGeom>
            <a:gradFill>
              <a:gsLst>
                <a:gs pos="0">
                  <a:srgbClr val="F2F2F2"/>
                </a:gs>
                <a:gs pos="10000">
                  <a:srgbClr val="A5A5A5"/>
                </a:gs>
                <a:gs pos="34000">
                  <a:schemeClr val="lt1"/>
                </a:gs>
                <a:gs pos="73000">
                  <a:srgbClr val="F2F2F2"/>
                </a:gs>
                <a:gs pos="92000">
                  <a:srgbClr val="BFBFBF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  <a:effectLst>
              <a:outerShdw blurRad="1524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7" name="Shape 103"/>
          <p:cNvGrpSpPr/>
          <p:nvPr/>
        </p:nvGrpSpPr>
        <p:grpSpPr>
          <a:xfrm>
            <a:off x="506745" y="2318986"/>
            <a:ext cx="8244955" cy="1121668"/>
            <a:chOff x="2293255" y="5065630"/>
            <a:chExt cx="6777003" cy="1894630"/>
          </a:xfrm>
        </p:grpSpPr>
        <p:grpSp>
          <p:nvGrpSpPr>
            <p:cNvPr id="58" name="Shape 104"/>
            <p:cNvGrpSpPr/>
            <p:nvPr/>
          </p:nvGrpSpPr>
          <p:grpSpPr>
            <a:xfrm flipH="1">
              <a:off x="2293255" y="5880260"/>
              <a:ext cx="6777003" cy="1080000"/>
              <a:chOff x="2293255" y="1393370"/>
              <a:chExt cx="6777003" cy="1080000"/>
            </a:xfrm>
          </p:grpSpPr>
          <p:sp>
            <p:nvSpPr>
              <p:cNvPr id="60" name="Shape 105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1" name="Shape 106"/>
              <p:cNvSpPr/>
              <p:nvPr/>
            </p:nvSpPr>
            <p:spPr>
              <a:xfrm>
                <a:off x="2293255" y="1393370"/>
                <a:ext cx="1539237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9" name="Shape 108"/>
            <p:cNvSpPr txBox="1"/>
            <p:nvPr/>
          </p:nvSpPr>
          <p:spPr>
            <a:xfrm>
              <a:off x="3860310" y="5065630"/>
              <a:ext cx="4941065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s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polupráce s médií v oblasti zvyšování bezpečnosti a plynulosti na pozemních komunikacích – každodenní apel na účastníky silničního provozu</a:t>
              </a:r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62" name="Shape 85"/>
          <p:cNvGrpSpPr/>
          <p:nvPr/>
        </p:nvGrpSpPr>
        <p:grpSpPr>
          <a:xfrm>
            <a:off x="484862" y="3442073"/>
            <a:ext cx="8244955" cy="639387"/>
            <a:chOff x="2293255" y="1393370"/>
            <a:chExt cx="6777003" cy="1080000"/>
          </a:xfrm>
        </p:grpSpPr>
        <p:grpSp>
          <p:nvGrpSpPr>
            <p:cNvPr id="63" name="Shape 86"/>
            <p:cNvGrpSpPr/>
            <p:nvPr/>
          </p:nvGrpSpPr>
          <p:grpSpPr>
            <a:xfrm>
              <a:off x="2293255" y="1393370"/>
              <a:ext cx="6777003" cy="1080000"/>
              <a:chOff x="2293255" y="1393370"/>
              <a:chExt cx="6777003" cy="1080000"/>
            </a:xfrm>
          </p:grpSpPr>
          <p:sp>
            <p:nvSpPr>
              <p:cNvPr id="65" name="Shape 87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6" name="Shape 88"/>
              <p:cNvSpPr/>
              <p:nvPr/>
            </p:nvSpPr>
            <p:spPr>
              <a:xfrm>
                <a:off x="2293255" y="1393370"/>
                <a:ext cx="1503263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4" name="Shape 90"/>
            <p:cNvSpPr txBox="1"/>
            <p:nvPr/>
          </p:nvSpPr>
          <p:spPr>
            <a:xfrm>
              <a:off x="3860310" y="1545620"/>
              <a:ext cx="4841951" cy="748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akce zaměřené na dodržování sociálních předpisů řidiči autobusové dopravy a technický 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stav; DBA TISPOL </a:t>
              </a:r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na dodržování stanovených rychlostních limitů 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 </a:t>
              </a:r>
              <a:endPara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67" name="Shape 91"/>
          <p:cNvGrpSpPr/>
          <p:nvPr/>
        </p:nvGrpSpPr>
        <p:grpSpPr>
          <a:xfrm>
            <a:off x="506745" y="4077520"/>
            <a:ext cx="8244955" cy="815591"/>
            <a:chOff x="2293255" y="2889000"/>
            <a:chExt cx="6777003" cy="1160556"/>
          </a:xfrm>
        </p:grpSpPr>
        <p:grpSp>
          <p:nvGrpSpPr>
            <p:cNvPr id="68" name="Shape 92"/>
            <p:cNvGrpSpPr/>
            <p:nvPr/>
          </p:nvGrpSpPr>
          <p:grpSpPr>
            <a:xfrm flipH="1">
              <a:off x="2293255" y="2889000"/>
              <a:ext cx="6777003" cy="1055250"/>
              <a:chOff x="2293255" y="1393370"/>
              <a:chExt cx="6777003" cy="1055250"/>
            </a:xfrm>
          </p:grpSpPr>
          <p:sp>
            <p:nvSpPr>
              <p:cNvPr id="70" name="Shape 93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1" name="Shape 94"/>
              <p:cNvSpPr/>
              <p:nvPr/>
            </p:nvSpPr>
            <p:spPr>
              <a:xfrm>
                <a:off x="2293255" y="1393370"/>
                <a:ext cx="1539237" cy="105525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9" name="Shape 96"/>
            <p:cNvSpPr txBox="1"/>
            <p:nvPr/>
          </p:nvSpPr>
          <p:spPr>
            <a:xfrm>
              <a:off x="2566304" y="3009835"/>
              <a:ext cx="5227776" cy="1039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72" name="Shape 97"/>
          <p:cNvGrpSpPr/>
          <p:nvPr/>
        </p:nvGrpSpPr>
        <p:grpSpPr>
          <a:xfrm>
            <a:off x="506745" y="4803714"/>
            <a:ext cx="8244955" cy="639387"/>
            <a:chOff x="2264447" y="4384630"/>
            <a:chExt cx="6777003" cy="1080000"/>
          </a:xfrm>
        </p:grpSpPr>
        <p:grpSp>
          <p:nvGrpSpPr>
            <p:cNvPr id="73" name="Shape 98"/>
            <p:cNvGrpSpPr/>
            <p:nvPr/>
          </p:nvGrpSpPr>
          <p:grpSpPr>
            <a:xfrm>
              <a:off x="2264447" y="4384630"/>
              <a:ext cx="6777003" cy="1080000"/>
              <a:chOff x="2293255" y="1393370"/>
              <a:chExt cx="6777003" cy="1080000"/>
            </a:xfrm>
          </p:grpSpPr>
          <p:sp>
            <p:nvSpPr>
              <p:cNvPr id="75" name="Shape 99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6" name="Shape 100"/>
              <p:cNvSpPr/>
              <p:nvPr/>
            </p:nvSpPr>
            <p:spPr>
              <a:xfrm>
                <a:off x="2293255" y="1393370"/>
                <a:ext cx="1503263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74" name="Shape 102"/>
            <p:cNvSpPr txBox="1"/>
            <p:nvPr/>
          </p:nvSpPr>
          <p:spPr>
            <a:xfrm>
              <a:off x="3831502" y="4399286"/>
              <a:ext cx="4941843" cy="685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pl-PL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opatření v souvislosti s rekonstrukcí D1 a dalších významných silničních </a:t>
              </a:r>
              <a:r>
                <a:rPr lang="pl-PL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tahů,  zvýšený dohled nad dodržováním pravidel silničního provozu na dálniční síti  na úseku způsobu jízdy nákladních vozidel</a:t>
              </a:r>
              <a:endParaRPr lang="pl-PL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77" name="Shape 103"/>
          <p:cNvGrpSpPr/>
          <p:nvPr/>
        </p:nvGrpSpPr>
        <p:grpSpPr>
          <a:xfrm>
            <a:off x="506745" y="5426187"/>
            <a:ext cx="8244955" cy="639387"/>
            <a:chOff x="2293255" y="5880260"/>
            <a:chExt cx="6777003" cy="1080000"/>
          </a:xfrm>
        </p:grpSpPr>
        <p:grpSp>
          <p:nvGrpSpPr>
            <p:cNvPr id="78" name="Shape 104"/>
            <p:cNvGrpSpPr/>
            <p:nvPr/>
          </p:nvGrpSpPr>
          <p:grpSpPr>
            <a:xfrm flipH="1">
              <a:off x="2293255" y="5880260"/>
              <a:ext cx="6777003" cy="1080000"/>
              <a:chOff x="2293255" y="1393370"/>
              <a:chExt cx="6777003" cy="1080000"/>
            </a:xfrm>
          </p:grpSpPr>
          <p:sp>
            <p:nvSpPr>
              <p:cNvPr id="80" name="Shape 105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1" name="Shape 106"/>
              <p:cNvSpPr/>
              <p:nvPr/>
            </p:nvSpPr>
            <p:spPr>
              <a:xfrm>
                <a:off x="2293255" y="1393370"/>
                <a:ext cx="1539237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79" name="Shape 108"/>
            <p:cNvSpPr txBox="1"/>
            <p:nvPr/>
          </p:nvSpPr>
          <p:spPr>
            <a:xfrm>
              <a:off x="2626697" y="6140227"/>
              <a:ext cx="3999271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zvýšený dohled u základních škol (konec 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a začátek školního </a:t>
              </a:r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roku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)</a:t>
              </a:r>
              <a:endPara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pic>
        <p:nvPicPr>
          <p:cNvPr id="82" name="Obrázek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5" y="1711876"/>
            <a:ext cx="353382" cy="386087"/>
          </a:xfrm>
          <a:prstGeom prst="rect">
            <a:avLst/>
          </a:prstGeom>
        </p:spPr>
      </p:pic>
      <p:pic>
        <p:nvPicPr>
          <p:cNvPr id="84" name="Obrázek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7" y="2288172"/>
            <a:ext cx="561277" cy="479901"/>
          </a:xfrm>
          <a:prstGeom prst="rect">
            <a:avLst/>
          </a:prstGeom>
        </p:spPr>
      </p:pic>
      <p:pic>
        <p:nvPicPr>
          <p:cNvPr id="86" name="Obrázek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1" y="4939088"/>
            <a:ext cx="884090" cy="380040"/>
          </a:xfrm>
          <a:prstGeom prst="rect">
            <a:avLst/>
          </a:prstGeom>
        </p:spPr>
      </p:pic>
      <p:pic>
        <p:nvPicPr>
          <p:cNvPr id="87" name="Obrázek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08" y="2879277"/>
            <a:ext cx="412527" cy="468813"/>
          </a:xfrm>
          <a:prstGeom prst="rect">
            <a:avLst/>
          </a:prstGeom>
        </p:spPr>
      </p:pic>
      <p:pic>
        <p:nvPicPr>
          <p:cNvPr id="89" name="Obrázek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89" y="1060852"/>
            <a:ext cx="478794" cy="470744"/>
          </a:xfrm>
          <a:prstGeom prst="rect">
            <a:avLst/>
          </a:prstGeom>
        </p:spPr>
      </p:pic>
      <p:sp>
        <p:nvSpPr>
          <p:cNvPr id="90" name="Shape 102"/>
          <p:cNvSpPr txBox="1"/>
          <p:nvPr/>
        </p:nvSpPr>
        <p:spPr>
          <a:xfrm>
            <a:off x="912413" y="4157348"/>
            <a:ext cx="5882690" cy="34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1100" b="1" dirty="0" smtClean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součinnostní </a:t>
            </a:r>
            <a:r>
              <a:rPr lang="pl-PL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akce s Ministerstvem dopravy a Státní veterinární správou, zaměřená na povinnosti při provozování přepravy osob,  dodržování omezení jízdy užitkových vozidel a podmínek pro přepravu živých zvířat a potravinových produktů.</a:t>
            </a:r>
          </a:p>
        </p:txBody>
      </p:sp>
      <p:sp>
        <p:nvSpPr>
          <p:cNvPr id="91" name="Shape 102"/>
          <p:cNvSpPr txBox="1"/>
          <p:nvPr/>
        </p:nvSpPr>
        <p:spPr>
          <a:xfrm>
            <a:off x="838938" y="2812112"/>
            <a:ext cx="6040113" cy="5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zintenzivnění činnosti Policie České republiky v dopravně rizikových obdobích </a:t>
            </a:r>
            <a:r>
              <a:rPr lang="cs-CZ" sz="1100" b="1" dirty="0" smtClean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a </a:t>
            </a:r>
            <a:r>
              <a: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místech, </a:t>
            </a:r>
            <a:r>
              <a:rPr lang="cs-CZ" sz="1100" b="1" dirty="0" smtClean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systémový </a:t>
            </a:r>
            <a:r>
              <a: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dohled na silniční provoz na významných silničních tazích </a:t>
            </a:r>
            <a:r>
              <a:rPr lang="cs-CZ" sz="1100" b="1" dirty="0" smtClean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 formou </a:t>
            </a:r>
            <a:r>
              <a: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tzv. viditelného </a:t>
            </a:r>
            <a:r>
              <a:rPr lang="cs-CZ" sz="1100" b="1" dirty="0" smtClean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rPr>
              <a:t>dohledu  - opatření ke zvýšenému víkendovému provozu </a:t>
            </a:r>
            <a:endParaRPr lang="en-IN" sz="1100" b="1" dirty="0">
              <a:solidFill>
                <a:schemeClr val="lt1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  <a:sym typeface="Century Gothic"/>
            </a:endParaRPr>
          </a:p>
          <a:p>
            <a:pPr lvl="0"/>
            <a:endParaRPr lang="cs-CZ" sz="1100" b="1" dirty="0">
              <a:solidFill>
                <a:schemeClr val="lt1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5" y="3528539"/>
            <a:ext cx="905592" cy="47693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41" y="4272886"/>
            <a:ext cx="1153778" cy="370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99" y="5478448"/>
            <a:ext cx="443964" cy="5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0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7E619F3C-6300-44EF-8302-57656C326C6E}" type="datetime1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12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8773" y="131553"/>
            <a:ext cx="585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Prázdniny – doporučení účastníkům silničního provozu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1289067" y="6141040"/>
            <a:ext cx="3641073" cy="365125"/>
          </a:xfrm>
        </p:spPr>
        <p:txBody>
          <a:bodyPr/>
          <a:lstStyle/>
          <a:p>
            <a:pPr algn="l"/>
            <a:r>
              <a:rPr lang="cs-CZ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1" name="Shape 85"/>
          <p:cNvGrpSpPr/>
          <p:nvPr/>
        </p:nvGrpSpPr>
        <p:grpSpPr>
          <a:xfrm>
            <a:off x="497220" y="1253177"/>
            <a:ext cx="8244955" cy="639387"/>
            <a:chOff x="2293255" y="1393370"/>
            <a:chExt cx="6777003" cy="1080000"/>
          </a:xfrm>
        </p:grpSpPr>
        <p:grpSp>
          <p:nvGrpSpPr>
            <p:cNvPr id="43" name="Shape 86"/>
            <p:cNvGrpSpPr/>
            <p:nvPr/>
          </p:nvGrpSpPr>
          <p:grpSpPr>
            <a:xfrm>
              <a:off x="2293255" y="1393370"/>
              <a:ext cx="6777003" cy="1080000"/>
              <a:chOff x="2293255" y="1393370"/>
              <a:chExt cx="6777003" cy="1080000"/>
            </a:xfrm>
          </p:grpSpPr>
          <p:sp>
            <p:nvSpPr>
              <p:cNvPr id="45" name="Shape 87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6" name="Shape 88"/>
              <p:cNvSpPr/>
              <p:nvPr/>
            </p:nvSpPr>
            <p:spPr>
              <a:xfrm>
                <a:off x="2293255" y="1393370"/>
                <a:ext cx="1503263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44" name="Shape 90"/>
            <p:cNvSpPr txBox="1"/>
            <p:nvPr/>
          </p:nvSpPr>
          <p:spPr>
            <a:xfrm>
              <a:off x="3860574" y="1549426"/>
              <a:ext cx="4980965" cy="731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ř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ádně se na jízdu připravit a vždy vyrazit na cestu s časovou rezervou, sledovat aktuální dopravní zpravodajství</a:t>
              </a:r>
              <a:endParaRPr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47" name="Shape 91"/>
          <p:cNvGrpSpPr/>
          <p:nvPr/>
        </p:nvGrpSpPr>
        <p:grpSpPr>
          <a:xfrm>
            <a:off x="497220" y="1876568"/>
            <a:ext cx="8244955" cy="639387"/>
            <a:chOff x="2293255" y="2889000"/>
            <a:chExt cx="6777003" cy="1080000"/>
          </a:xfrm>
        </p:grpSpPr>
        <p:grpSp>
          <p:nvGrpSpPr>
            <p:cNvPr id="48" name="Shape 92"/>
            <p:cNvGrpSpPr/>
            <p:nvPr/>
          </p:nvGrpSpPr>
          <p:grpSpPr>
            <a:xfrm flipH="1">
              <a:off x="2293255" y="2889000"/>
              <a:ext cx="6777003" cy="1080000"/>
              <a:chOff x="2293255" y="1393370"/>
              <a:chExt cx="6777003" cy="1080000"/>
            </a:xfrm>
          </p:grpSpPr>
          <p:sp>
            <p:nvSpPr>
              <p:cNvPr id="50" name="Shape 93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Shape 94"/>
              <p:cNvSpPr/>
              <p:nvPr/>
            </p:nvSpPr>
            <p:spPr>
              <a:xfrm>
                <a:off x="2293255" y="1393370"/>
                <a:ext cx="1539237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49" name="Shape 96"/>
            <p:cNvSpPr txBox="1"/>
            <p:nvPr/>
          </p:nvSpPr>
          <p:spPr>
            <a:xfrm>
              <a:off x="2566304" y="3073337"/>
              <a:ext cx="4859832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v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ěnovat pozornost dopravnímu značení, zejména v místech dopravních omezení, nespoléhat na místní znalost</a:t>
              </a:r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52" name="Shape 97"/>
          <p:cNvGrpSpPr/>
          <p:nvPr/>
        </p:nvGrpSpPr>
        <p:grpSpPr>
          <a:xfrm>
            <a:off x="497220" y="2499959"/>
            <a:ext cx="8244955" cy="639387"/>
            <a:chOff x="2264447" y="4384630"/>
            <a:chExt cx="6777003" cy="1080000"/>
          </a:xfrm>
        </p:grpSpPr>
        <p:grpSp>
          <p:nvGrpSpPr>
            <p:cNvPr id="53" name="Shape 98"/>
            <p:cNvGrpSpPr/>
            <p:nvPr/>
          </p:nvGrpSpPr>
          <p:grpSpPr>
            <a:xfrm>
              <a:off x="2264447" y="4384630"/>
              <a:ext cx="6777003" cy="1080000"/>
              <a:chOff x="2293255" y="1393370"/>
              <a:chExt cx="6777003" cy="1080000"/>
            </a:xfrm>
          </p:grpSpPr>
          <p:sp>
            <p:nvSpPr>
              <p:cNvPr id="55" name="Shape 99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6" name="Shape 100"/>
              <p:cNvSpPr/>
              <p:nvPr/>
            </p:nvSpPr>
            <p:spPr>
              <a:xfrm>
                <a:off x="2293255" y="1393370"/>
                <a:ext cx="1503263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4" name="Shape 102"/>
            <p:cNvSpPr txBox="1"/>
            <p:nvPr/>
          </p:nvSpPr>
          <p:spPr>
            <a:xfrm>
              <a:off x="3831502" y="4674498"/>
              <a:ext cx="4690171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n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espěchat, provádět pravidelné přestávky, zejména cítíme-li únavu</a:t>
              </a:r>
              <a:endParaRPr lang="cs-CZ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57" name="Shape 103"/>
          <p:cNvGrpSpPr/>
          <p:nvPr/>
        </p:nvGrpSpPr>
        <p:grpSpPr>
          <a:xfrm>
            <a:off x="497220" y="3123350"/>
            <a:ext cx="8244955" cy="639387"/>
            <a:chOff x="2293255" y="5880260"/>
            <a:chExt cx="6777003" cy="1080000"/>
          </a:xfrm>
        </p:grpSpPr>
        <p:grpSp>
          <p:nvGrpSpPr>
            <p:cNvPr id="58" name="Shape 104"/>
            <p:cNvGrpSpPr/>
            <p:nvPr/>
          </p:nvGrpSpPr>
          <p:grpSpPr>
            <a:xfrm flipH="1">
              <a:off x="2293255" y="5880260"/>
              <a:ext cx="6777003" cy="1080000"/>
              <a:chOff x="2293255" y="1393370"/>
              <a:chExt cx="6777003" cy="1080000"/>
            </a:xfrm>
          </p:grpSpPr>
          <p:sp>
            <p:nvSpPr>
              <p:cNvPr id="60" name="Shape 105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1" name="Shape 106"/>
              <p:cNvSpPr/>
              <p:nvPr/>
            </p:nvSpPr>
            <p:spPr>
              <a:xfrm>
                <a:off x="2293255" y="1393370"/>
                <a:ext cx="1539237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9" name="Shape 108"/>
            <p:cNvSpPr txBox="1"/>
            <p:nvPr/>
          </p:nvSpPr>
          <p:spPr>
            <a:xfrm>
              <a:off x="2568146" y="6209575"/>
              <a:ext cx="4941065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oužívat ochranné pomůcky – helmy, chrániče, reflexní prvky apod.</a:t>
              </a:r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62" name="Shape 85"/>
          <p:cNvGrpSpPr/>
          <p:nvPr/>
        </p:nvGrpSpPr>
        <p:grpSpPr>
          <a:xfrm>
            <a:off x="497220" y="3746741"/>
            <a:ext cx="8244955" cy="634759"/>
            <a:chOff x="2293255" y="1393370"/>
            <a:chExt cx="6777003" cy="1072183"/>
          </a:xfrm>
        </p:grpSpPr>
        <p:grpSp>
          <p:nvGrpSpPr>
            <p:cNvPr id="63" name="Shape 86"/>
            <p:cNvGrpSpPr/>
            <p:nvPr/>
          </p:nvGrpSpPr>
          <p:grpSpPr>
            <a:xfrm>
              <a:off x="2293255" y="1393370"/>
              <a:ext cx="6777003" cy="1072183"/>
              <a:chOff x="2293255" y="1393370"/>
              <a:chExt cx="6777003" cy="1072183"/>
            </a:xfrm>
          </p:grpSpPr>
          <p:sp>
            <p:nvSpPr>
              <p:cNvPr id="65" name="Shape 87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6" name="Shape 88"/>
              <p:cNvSpPr/>
              <p:nvPr/>
            </p:nvSpPr>
            <p:spPr>
              <a:xfrm>
                <a:off x="2293255" y="1393370"/>
                <a:ext cx="1503263" cy="1072183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4" name="Shape 90"/>
            <p:cNvSpPr txBox="1"/>
            <p:nvPr/>
          </p:nvSpPr>
          <p:spPr>
            <a:xfrm>
              <a:off x="3860310" y="1697521"/>
              <a:ext cx="4841951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ři snížené viditelnosti používat reflexní prvky (chodci, cyklisté, 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motocyklisté)</a:t>
              </a:r>
              <a:endParaRPr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67" name="Shape 91"/>
          <p:cNvGrpSpPr/>
          <p:nvPr/>
        </p:nvGrpSpPr>
        <p:grpSpPr>
          <a:xfrm>
            <a:off x="497220" y="4400431"/>
            <a:ext cx="8297229" cy="928587"/>
            <a:chOff x="2293255" y="2946414"/>
            <a:chExt cx="6819970" cy="1321345"/>
          </a:xfrm>
        </p:grpSpPr>
        <p:grpSp>
          <p:nvGrpSpPr>
            <p:cNvPr id="68" name="Shape 92"/>
            <p:cNvGrpSpPr/>
            <p:nvPr/>
          </p:nvGrpSpPr>
          <p:grpSpPr>
            <a:xfrm flipH="1">
              <a:off x="2293255" y="2946414"/>
              <a:ext cx="6819970" cy="953200"/>
              <a:chOff x="2250288" y="1450784"/>
              <a:chExt cx="6819970" cy="953200"/>
            </a:xfrm>
          </p:grpSpPr>
          <p:sp>
            <p:nvSpPr>
              <p:cNvPr id="70" name="Shape 93"/>
              <p:cNvSpPr/>
              <p:nvPr/>
            </p:nvSpPr>
            <p:spPr>
              <a:xfrm>
                <a:off x="2521974" y="1522821"/>
                <a:ext cx="6548284" cy="809126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1" name="Shape 94"/>
              <p:cNvSpPr/>
              <p:nvPr/>
            </p:nvSpPr>
            <p:spPr>
              <a:xfrm>
                <a:off x="2250288" y="1450784"/>
                <a:ext cx="1539237" cy="9532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9" name="Shape 96"/>
            <p:cNvSpPr txBox="1"/>
            <p:nvPr/>
          </p:nvSpPr>
          <p:spPr>
            <a:xfrm>
              <a:off x="2566304" y="3228038"/>
              <a:ext cx="5227776" cy="1039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cs-CZ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p</a:t>
              </a:r>
              <a:r>
                <a:rPr lang="cs-CZ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ozor na požívání alkoholických nápojů před jízdou a následky ovlivnění</a:t>
              </a:r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grpSp>
        <p:nvGrpSpPr>
          <p:cNvPr id="72" name="Shape 97"/>
          <p:cNvGrpSpPr/>
          <p:nvPr/>
        </p:nvGrpSpPr>
        <p:grpSpPr>
          <a:xfrm>
            <a:off x="497220" y="5080615"/>
            <a:ext cx="8244955" cy="639387"/>
            <a:chOff x="2264447" y="4384630"/>
            <a:chExt cx="6777003" cy="1080000"/>
          </a:xfrm>
        </p:grpSpPr>
        <p:grpSp>
          <p:nvGrpSpPr>
            <p:cNvPr id="73" name="Shape 98"/>
            <p:cNvGrpSpPr/>
            <p:nvPr/>
          </p:nvGrpSpPr>
          <p:grpSpPr>
            <a:xfrm>
              <a:off x="2264447" y="4384630"/>
              <a:ext cx="6777003" cy="1080000"/>
              <a:chOff x="2293255" y="1393370"/>
              <a:chExt cx="6777003" cy="1080000"/>
            </a:xfrm>
          </p:grpSpPr>
          <p:sp>
            <p:nvSpPr>
              <p:cNvPr id="75" name="Shape 99"/>
              <p:cNvSpPr/>
              <p:nvPr/>
            </p:nvSpPr>
            <p:spPr>
              <a:xfrm>
                <a:off x="2521974" y="1493098"/>
                <a:ext cx="6548284" cy="880544"/>
              </a:xfrm>
              <a:prstGeom prst="parallelogram">
                <a:avLst>
                  <a:gd name="adj" fmla="val 51275"/>
                </a:avLst>
              </a:prstGeom>
              <a:solidFill>
                <a:srgbClr val="7CAFDD">
                  <a:alpha val="80000"/>
                </a:srgbClr>
              </a:soli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6" name="Shape 100"/>
              <p:cNvSpPr/>
              <p:nvPr/>
            </p:nvSpPr>
            <p:spPr>
              <a:xfrm>
                <a:off x="2293255" y="1393370"/>
                <a:ext cx="1503263" cy="1080000"/>
              </a:xfrm>
              <a:prstGeom prst="parallelogram">
                <a:avLst>
                  <a:gd name="adj" fmla="val 51275"/>
                </a:avLst>
              </a:prstGeom>
              <a:gradFill>
                <a:gsLst>
                  <a:gs pos="0">
                    <a:srgbClr val="F2F2F2"/>
                  </a:gs>
                  <a:gs pos="10000">
                    <a:srgbClr val="A5A5A5"/>
                  </a:gs>
                  <a:gs pos="34000">
                    <a:schemeClr val="lt1"/>
                  </a:gs>
                  <a:gs pos="73000">
                    <a:srgbClr val="F2F2F2"/>
                  </a:gs>
                  <a:gs pos="92000">
                    <a:srgbClr val="BFBFBF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  <a:effectLst>
                <a:outerShdw blurRad="152400" dist="508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74" name="Shape 102"/>
            <p:cNvSpPr txBox="1"/>
            <p:nvPr/>
          </p:nvSpPr>
          <p:spPr>
            <a:xfrm>
              <a:off x="3831502" y="4570163"/>
              <a:ext cx="4483297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pl-PL" sz="1100" b="1" dirty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s</a:t>
              </a:r>
              <a:r>
                <a:rPr lang="pl-PL" sz="1100" b="1" dirty="0" smtClean="0">
                  <a:solidFill>
                    <a:schemeClr val="lt1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Century Gothic"/>
                </a:rPr>
                <a:t>ledovat vývoj počasí (vysoké teploty, náhlé a intenzivní přeháňky, bouřky s kroupami...)</a:t>
              </a:r>
              <a:endParaRPr lang="en-IN" sz="1100" b="1" dirty="0">
                <a:solidFill>
                  <a:schemeClr val="lt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Century Gothic"/>
              </a:endParaRPr>
            </a:p>
          </p:txBody>
        </p:sp>
      </p:grpSp>
      <p:pic>
        <p:nvPicPr>
          <p:cNvPr id="82" name="Obrázek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60" y="1994438"/>
            <a:ext cx="353382" cy="386087"/>
          </a:xfrm>
          <a:prstGeom prst="rect">
            <a:avLst/>
          </a:prstGeom>
        </p:spPr>
      </p:pic>
      <p:pic>
        <p:nvPicPr>
          <p:cNvPr id="83" name="Obrázek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7" y="5182829"/>
            <a:ext cx="480825" cy="474259"/>
          </a:xfrm>
          <a:prstGeom prst="rect">
            <a:avLst/>
          </a:prstGeom>
        </p:spPr>
      </p:pic>
      <p:pic>
        <p:nvPicPr>
          <p:cNvPr id="89" name="Obrázek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4" y="1343414"/>
            <a:ext cx="478794" cy="4707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16" y="3215264"/>
            <a:ext cx="549669" cy="5055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4" y="3790226"/>
            <a:ext cx="361968" cy="4946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6" y="2559000"/>
            <a:ext cx="467652" cy="4676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88" y="4492065"/>
            <a:ext cx="275176" cy="51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491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D06AFD58-3F6B-4775-AED3-352B2C0CE048}" type="datetime1">
              <a:rPr lang="cs-CZ" smtClean="0">
                <a:latin typeface="Roboto light" pitchFamily="2" charset="0"/>
                <a:ea typeface="Roboto light" pitchFamily="2" charset="0"/>
              </a:rPr>
              <a:t>26.06.2018</a:t>
            </a:fld>
            <a:endParaRPr lang="cs-CZ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Roboto" pitchFamily="2" charset="0"/>
                <a:ea typeface="Roboto" pitchFamily="2" charset="0"/>
              </a:rPr>
              <a:t>13</a:t>
            </a:fld>
            <a:endParaRPr lang="cs-CZ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98600" y="254475"/>
            <a:ext cx="614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Vývoj dopravní nehodovosti o prázdninách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1476298"/>
            <a:ext cx="4138276" cy="310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2" name="TextovéPole 1"/>
          <p:cNvSpPr txBox="1"/>
          <p:nvPr/>
        </p:nvSpPr>
        <p:spPr>
          <a:xfrm>
            <a:off x="5194742" y="3792377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74AADB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plk. Ing. Tomáš LERCH</a:t>
            </a:r>
            <a:endParaRPr lang="cs-CZ" sz="1600" dirty="0" smtClean="0">
              <a:solidFill>
                <a:srgbClr val="74AADB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solidFill>
                  <a:srgbClr val="74AADB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ředitel služby dopravní policie</a:t>
            </a:r>
            <a:endParaRPr lang="cs-CZ" sz="1600" dirty="0">
              <a:solidFill>
                <a:srgbClr val="74AADB"/>
              </a:solidFill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94742" y="2580005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74AAD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74AAD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5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1289067" y="6141040"/>
            <a:ext cx="3641073" cy="365125"/>
          </a:xfrm>
        </p:spPr>
        <p:txBody>
          <a:bodyPr/>
          <a:lstStyle/>
          <a:p>
            <a:pPr algn="l"/>
            <a:r>
              <a:rPr lang="cs-CZ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1875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7E619F3C-6300-44EF-8302-57656C326C6E}" type="datetime1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8773" y="131553"/>
            <a:ext cx="585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Vývoj dopravní nehodovosti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o prázdninách 2017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8" y="4893053"/>
            <a:ext cx="585579" cy="58557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5" y="3203401"/>
            <a:ext cx="610084" cy="4376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7" y="2353764"/>
            <a:ext cx="555340" cy="4271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1" y="4063566"/>
            <a:ext cx="556033" cy="4070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" y="1381014"/>
            <a:ext cx="596196" cy="5182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81915" y="1378529"/>
            <a:ext cx="23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17 308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581915" y="2305032"/>
            <a:ext cx="23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101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81915" y="3157023"/>
            <a:ext cx="23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504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81915" y="4047475"/>
            <a:ext cx="23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5 034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581915" y="4925896"/>
            <a:ext cx="237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1 016,4 </a:t>
            </a:r>
            <a:r>
              <a:rPr lang="cs-CZ" sz="14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mil.</a:t>
            </a:r>
            <a:endParaRPr lang="cs-CZ" sz="14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47" y="1452145"/>
            <a:ext cx="363014" cy="44002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47" y="2337224"/>
            <a:ext cx="363014" cy="44369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47" y="4971415"/>
            <a:ext cx="363014" cy="44002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47" y="3212316"/>
            <a:ext cx="363014" cy="443698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4721113" y="1400414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540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35563" y="2291659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-19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721113" y="3167389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-64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721113" y="4061855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-228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721113" y="4925896"/>
            <a:ext cx="199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4,81 </a:t>
            </a:r>
            <a:r>
              <a:rPr lang="cs-CZ" sz="14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mil.</a:t>
            </a:r>
            <a:endParaRPr lang="cs-CZ" sz="14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820255" y="1412213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3,2 %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468618" y="2290632"/>
            <a:ext cx="181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-15,8 %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478752" y="3157023"/>
            <a:ext cx="171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-11,3 %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720079" y="4061855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-4,3 %</a:t>
            </a:r>
            <a:endParaRPr lang="cs-CZ" sz="28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829090" y="4893053"/>
            <a:ext cx="16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808080"/>
                </a:solidFill>
                <a:latin typeface="Arial Black" panose="020B0A04020102020204" pitchFamily="34" charset="0"/>
                <a:ea typeface="Roboto" pitchFamily="2" charset="0"/>
              </a:rPr>
              <a:t>0,5 %</a:t>
            </a:r>
            <a:endParaRPr lang="cs-CZ" sz="1400" dirty="0">
              <a:solidFill>
                <a:srgbClr val="808080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47" y="4087236"/>
            <a:ext cx="363014" cy="443698"/>
          </a:xfrm>
          <a:prstGeom prst="rect">
            <a:avLst/>
          </a:prstGeom>
        </p:spPr>
      </p:pic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1289067" y="6141040"/>
            <a:ext cx="3641073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9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1875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7E619F3C-6300-44EF-8302-57656C326C6E}" type="datetime1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3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8773" y="131553"/>
            <a:ext cx="585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Vývoj základních ukazatelů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o</a:t>
            </a:r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 prázdninách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1289067" y="6141040"/>
            <a:ext cx="3641073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1" name="Graf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78709"/>
              </p:ext>
            </p:extLst>
          </p:nvPr>
        </p:nvGraphicFramePr>
        <p:xfrm>
          <a:off x="0" y="1114080"/>
          <a:ext cx="9144000" cy="502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5007882"/>
            <a:ext cx="2522324" cy="515743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172326" y="1319317"/>
            <a:ext cx="1733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INDEX – rok 1990 = 100 %</a:t>
            </a:r>
            <a:endParaRPr lang="cs-CZ" sz="1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hape 87"/>
          <p:cNvSpPr/>
          <p:nvPr/>
        </p:nvSpPr>
        <p:spPr>
          <a:xfrm>
            <a:off x="1138638" y="3432464"/>
            <a:ext cx="14076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90"/>
          <p:cNvSpPr/>
          <p:nvPr/>
        </p:nvSpPr>
        <p:spPr>
          <a:xfrm>
            <a:off x="1138638" y="1523735"/>
            <a:ext cx="18864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4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hape 91"/>
          <p:cNvSpPr/>
          <p:nvPr/>
        </p:nvSpPr>
        <p:spPr>
          <a:xfrm>
            <a:off x="1138638" y="1032944"/>
            <a:ext cx="35316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61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CE822E5B-CFAB-4143-9F97-EF28D08B63C7}" type="datetime1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80355" y="254475"/>
            <a:ext cx="614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  <a:cs typeface="Arial" panose="020B0604020202020204" pitchFamily="34" charset="0"/>
              </a:rPr>
              <a:t>Nejčastější příčiny dopravních nehod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58" name="Shape 86"/>
          <p:cNvSpPr/>
          <p:nvPr/>
        </p:nvSpPr>
        <p:spPr>
          <a:xfrm>
            <a:off x="1138638" y="3428975"/>
            <a:ext cx="882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60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4,9 </a:t>
            </a:r>
            <a:r>
              <a:rPr lang="en-I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87"/>
          <p:cNvSpPr/>
          <p:nvPr/>
        </p:nvSpPr>
        <p:spPr>
          <a:xfrm>
            <a:off x="1138638" y="2952665"/>
            <a:ext cx="9972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5,3 </a:t>
            </a:r>
            <a:r>
              <a:rPr lang="en-IN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hape 88"/>
          <p:cNvSpPr/>
          <p:nvPr/>
        </p:nvSpPr>
        <p:spPr>
          <a:xfrm>
            <a:off x="1138638" y="2476355"/>
            <a:ext cx="16344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3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9"/>
          <p:cNvSpPr/>
          <p:nvPr/>
        </p:nvSpPr>
        <p:spPr>
          <a:xfrm>
            <a:off x="1138638" y="2000045"/>
            <a:ext cx="16956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5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hape 90"/>
          <p:cNvSpPr/>
          <p:nvPr/>
        </p:nvSpPr>
        <p:spPr>
          <a:xfrm>
            <a:off x="1138638" y="1523735"/>
            <a:ext cx="1512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4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8,4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I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Shape 91"/>
          <p:cNvSpPr/>
          <p:nvPr/>
        </p:nvSpPr>
        <p:spPr>
          <a:xfrm>
            <a:off x="1138638" y="1032944"/>
            <a:ext cx="3060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61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17,0 </a:t>
            </a:r>
            <a:r>
              <a:rPr lang="en-I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Shape 86"/>
          <p:cNvSpPr/>
          <p:nvPr/>
        </p:nvSpPr>
        <p:spPr>
          <a:xfrm>
            <a:off x="1138638" y="5339865"/>
            <a:ext cx="603798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61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hape 87"/>
          <p:cNvSpPr/>
          <p:nvPr/>
        </p:nvSpPr>
        <p:spPr>
          <a:xfrm>
            <a:off x="1145525" y="4399107"/>
            <a:ext cx="8316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hape 88"/>
          <p:cNvSpPr/>
          <p:nvPr/>
        </p:nvSpPr>
        <p:spPr>
          <a:xfrm>
            <a:off x="1141925" y="4869920"/>
            <a:ext cx="8352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8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89"/>
          <p:cNvSpPr/>
          <p:nvPr/>
        </p:nvSpPr>
        <p:spPr>
          <a:xfrm>
            <a:off x="1138638" y="3905285"/>
            <a:ext cx="8748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6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735181" y="1032944"/>
            <a:ext cx="2873096" cy="418497"/>
            <a:chOff x="4146655" y="985380"/>
            <a:chExt cx="3535025" cy="418497"/>
          </a:xfrm>
        </p:grpSpPr>
        <p:sp>
          <p:nvSpPr>
            <p:cNvPr id="91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2 937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17" name="Shape 100"/>
            <p:cNvSpPr txBox="1"/>
            <p:nvPr/>
          </p:nvSpPr>
          <p:spPr>
            <a:xfrm>
              <a:off x="417894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ř</a:t>
              </a:r>
              <a:r>
                <a: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idič se plně nevěnoval řízení vozidla</a:t>
              </a:r>
            </a:p>
          </p:txBody>
        </p:sp>
      </p:grpSp>
      <p:grpSp>
        <p:nvGrpSpPr>
          <p:cNvPr id="118" name="Skupina 117"/>
          <p:cNvGrpSpPr/>
          <p:nvPr/>
        </p:nvGrpSpPr>
        <p:grpSpPr>
          <a:xfrm>
            <a:off x="3086307" y="1520716"/>
            <a:ext cx="3535025" cy="418497"/>
            <a:chOff x="4146655" y="985380"/>
            <a:chExt cx="3535025" cy="418497"/>
          </a:xfrm>
        </p:grpSpPr>
        <p:sp>
          <p:nvSpPr>
            <p:cNvPr id="119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1 452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20" name="Shape 100"/>
            <p:cNvSpPr txBox="1"/>
            <p:nvPr/>
          </p:nvSpPr>
          <p:spPr>
            <a:xfrm>
              <a:off x="417894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nesprávné otáčení nebo couvání</a:t>
              </a:r>
            </a:p>
          </p:txBody>
        </p:sp>
      </p:grpSp>
      <p:grpSp>
        <p:nvGrpSpPr>
          <p:cNvPr id="121" name="Skupina 120"/>
          <p:cNvGrpSpPr/>
          <p:nvPr/>
        </p:nvGrpSpPr>
        <p:grpSpPr>
          <a:xfrm>
            <a:off x="2905846" y="2000284"/>
            <a:ext cx="3535025" cy="418497"/>
            <a:chOff x="4146655" y="985380"/>
            <a:chExt cx="3535025" cy="418497"/>
          </a:xfrm>
        </p:grpSpPr>
        <p:sp>
          <p:nvSpPr>
            <p:cNvPr id="122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1 318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23" name="Shape 100"/>
            <p:cNvSpPr txBox="1"/>
            <p:nvPr/>
          </p:nvSpPr>
          <p:spPr>
            <a:xfrm>
              <a:off x="417894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nedodržení bezpečné vzdálenosti za vozidlem</a:t>
              </a:r>
              <a:endParaRPr lang="cs-CZ" sz="1050" dirty="0" smtClean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4" name="Skupina 123"/>
          <p:cNvGrpSpPr/>
          <p:nvPr/>
        </p:nvGrpSpPr>
        <p:grpSpPr>
          <a:xfrm>
            <a:off x="2843075" y="2477043"/>
            <a:ext cx="3527405" cy="418497"/>
            <a:chOff x="4146655" y="985380"/>
            <a:chExt cx="3527405" cy="418497"/>
          </a:xfrm>
        </p:grpSpPr>
        <p:sp>
          <p:nvSpPr>
            <p:cNvPr id="125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1 266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26" name="Shape 100"/>
            <p:cNvSpPr txBox="1"/>
            <p:nvPr/>
          </p:nvSpPr>
          <p:spPr>
            <a:xfrm>
              <a:off x="417132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jiný druh nesprávné jízdy</a:t>
              </a:r>
              <a:endParaRPr lang="cs-CZ" sz="1050" dirty="0" smtClean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7" name="Skupina 126"/>
          <p:cNvGrpSpPr/>
          <p:nvPr/>
        </p:nvGrpSpPr>
        <p:grpSpPr>
          <a:xfrm>
            <a:off x="2610440" y="2959186"/>
            <a:ext cx="3502734" cy="418847"/>
            <a:chOff x="4178946" y="985030"/>
            <a:chExt cx="3502734" cy="418847"/>
          </a:xfrm>
        </p:grpSpPr>
        <p:sp>
          <p:nvSpPr>
            <p:cNvPr id="128" name="Shape 100"/>
            <p:cNvSpPr txBox="1"/>
            <p:nvPr/>
          </p:nvSpPr>
          <p:spPr>
            <a:xfrm>
              <a:off x="4178946" y="98503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910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29" name="Shape 100"/>
            <p:cNvSpPr txBox="1"/>
            <p:nvPr/>
          </p:nvSpPr>
          <p:spPr>
            <a:xfrm>
              <a:off x="417894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</a:t>
              </a:r>
              <a:r>
                <a: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ezvládnutí řízení vozidla</a:t>
              </a:r>
            </a:p>
          </p:txBody>
        </p:sp>
      </p:grpSp>
      <p:grpSp>
        <p:nvGrpSpPr>
          <p:cNvPr id="130" name="Skupina 129"/>
          <p:cNvGrpSpPr/>
          <p:nvPr/>
        </p:nvGrpSpPr>
        <p:grpSpPr>
          <a:xfrm>
            <a:off x="2576002" y="3447897"/>
            <a:ext cx="4269506" cy="418522"/>
            <a:chOff x="4146655" y="985380"/>
            <a:chExt cx="3510411" cy="418522"/>
          </a:xfrm>
        </p:grpSpPr>
        <p:sp>
          <p:nvSpPr>
            <p:cNvPr id="131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850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32" name="Shape 100"/>
            <p:cNvSpPr txBox="1"/>
            <p:nvPr/>
          </p:nvSpPr>
          <p:spPr>
            <a:xfrm>
              <a:off x="4154332" y="1173069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</a:t>
              </a:r>
              <a:r>
                <a: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epřizpůsobení rychlosti dopravně technickému stavu vozovky</a:t>
              </a:r>
            </a:p>
          </p:txBody>
        </p:sp>
      </p:grpSp>
      <p:grpSp>
        <p:nvGrpSpPr>
          <p:cNvPr id="133" name="Skupina 132"/>
          <p:cNvGrpSpPr/>
          <p:nvPr/>
        </p:nvGrpSpPr>
        <p:grpSpPr>
          <a:xfrm>
            <a:off x="2071157" y="3904626"/>
            <a:ext cx="4785600" cy="416701"/>
            <a:chOff x="4146655" y="985380"/>
            <a:chExt cx="4785600" cy="416701"/>
          </a:xfrm>
        </p:grpSpPr>
        <p:sp>
          <p:nvSpPr>
            <p:cNvPr id="134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653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35" name="Shape 100"/>
            <p:cNvSpPr txBox="1"/>
            <p:nvPr/>
          </p:nvSpPr>
          <p:spPr>
            <a:xfrm>
              <a:off x="4178945" y="1173044"/>
              <a:ext cx="4753310" cy="229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nedání přednosti upravené dopravní značkou "DEJ PŘEDNOST V JÍZDĚ ! "</a:t>
              </a:r>
              <a:endParaRPr lang="cs-CZ" sz="1050" dirty="0" smtClean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36" name="Skupina 135"/>
          <p:cNvGrpSpPr/>
          <p:nvPr/>
        </p:nvGrpSpPr>
        <p:grpSpPr>
          <a:xfrm>
            <a:off x="2039405" y="4868812"/>
            <a:ext cx="3535025" cy="418497"/>
            <a:chOff x="4146655" y="985380"/>
            <a:chExt cx="3535025" cy="418497"/>
          </a:xfrm>
        </p:grpSpPr>
        <p:sp>
          <p:nvSpPr>
            <p:cNvPr id="137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571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38" name="Shape 100"/>
            <p:cNvSpPr txBox="1"/>
            <p:nvPr/>
          </p:nvSpPr>
          <p:spPr>
            <a:xfrm>
              <a:off x="417894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vyhýbání bez dostatečného  bočního </a:t>
              </a:r>
              <a:r>
                <a: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odstupu</a:t>
              </a:r>
            </a:p>
          </p:txBody>
        </p:sp>
      </p:grpSp>
      <p:grpSp>
        <p:nvGrpSpPr>
          <p:cNvPr id="139" name="Skupina 138"/>
          <p:cNvGrpSpPr/>
          <p:nvPr/>
        </p:nvGrpSpPr>
        <p:grpSpPr>
          <a:xfrm>
            <a:off x="2040224" y="4391726"/>
            <a:ext cx="4216847" cy="418497"/>
            <a:chOff x="4146655" y="985380"/>
            <a:chExt cx="4216847" cy="418497"/>
          </a:xfrm>
        </p:grpSpPr>
        <p:sp>
          <p:nvSpPr>
            <p:cNvPr id="140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600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41" name="Shape 100"/>
            <p:cNvSpPr txBox="1"/>
            <p:nvPr/>
          </p:nvSpPr>
          <p:spPr>
            <a:xfrm>
              <a:off x="4178945" y="1173044"/>
              <a:ext cx="4184557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nepřizpůsobení rychlosti dopravně technickému stavu vozovky</a:t>
              </a:r>
              <a:endParaRPr lang="cs-CZ" sz="1050" dirty="0" smtClean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42" name="Skupina 141"/>
          <p:cNvGrpSpPr/>
          <p:nvPr/>
        </p:nvGrpSpPr>
        <p:grpSpPr>
          <a:xfrm>
            <a:off x="1774727" y="5332484"/>
            <a:ext cx="3535025" cy="418497"/>
            <a:chOff x="4146655" y="985380"/>
            <a:chExt cx="3535025" cy="418497"/>
          </a:xfrm>
        </p:grpSpPr>
        <p:sp>
          <p:nvSpPr>
            <p:cNvPr id="143" name="Shape 100"/>
            <p:cNvSpPr txBox="1"/>
            <p:nvPr/>
          </p:nvSpPr>
          <p:spPr>
            <a:xfrm>
              <a:off x="4146655" y="985380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449 </a:t>
              </a:r>
              <a:r>
                <a:rPr lang="cs-CZ" sz="105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nehod  </a:t>
              </a:r>
            </a:p>
          </p:txBody>
        </p:sp>
        <p:sp>
          <p:nvSpPr>
            <p:cNvPr id="144" name="Shape 100"/>
            <p:cNvSpPr txBox="1"/>
            <p:nvPr/>
          </p:nvSpPr>
          <p:spPr>
            <a:xfrm>
              <a:off x="4178946" y="1173044"/>
              <a:ext cx="3502734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rPr>
                <a:t>vjetí do protisměru</a:t>
              </a:r>
            </a:p>
          </p:txBody>
        </p:sp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" y="3994406"/>
            <a:ext cx="320970" cy="282106"/>
          </a:xfrm>
          <a:prstGeom prst="rect">
            <a:avLst/>
          </a:prstGeom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6" y="3496836"/>
            <a:ext cx="346574" cy="299938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" y="1134517"/>
            <a:ext cx="330284" cy="313500"/>
          </a:xfrm>
          <a:prstGeom prst="rect">
            <a:avLst/>
          </a:prstGeom>
          <a:effectLst/>
        </p:spPr>
      </p:pic>
      <p:pic>
        <p:nvPicPr>
          <p:cNvPr id="145" name="Obrázek 1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" y="1629256"/>
            <a:ext cx="330284" cy="313500"/>
          </a:xfrm>
          <a:prstGeom prst="rect">
            <a:avLst/>
          </a:prstGeom>
          <a:effectLst/>
        </p:spPr>
      </p:pic>
      <p:pic>
        <p:nvPicPr>
          <p:cNvPr id="146" name="Obrázek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" y="2084885"/>
            <a:ext cx="330284" cy="313500"/>
          </a:xfrm>
          <a:prstGeom prst="rect">
            <a:avLst/>
          </a:prstGeom>
          <a:effectLst/>
        </p:spPr>
      </p:pic>
      <p:pic>
        <p:nvPicPr>
          <p:cNvPr id="147" name="Obrázek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" y="2582455"/>
            <a:ext cx="330284" cy="313500"/>
          </a:xfrm>
          <a:prstGeom prst="rect">
            <a:avLst/>
          </a:prstGeom>
          <a:effectLst/>
        </p:spPr>
      </p:pic>
      <p:pic>
        <p:nvPicPr>
          <p:cNvPr id="149" name="Obrázek 1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9" y="4899726"/>
            <a:ext cx="330284" cy="313500"/>
          </a:xfrm>
          <a:prstGeom prst="rect">
            <a:avLst/>
          </a:prstGeom>
          <a:effectLst/>
        </p:spPr>
      </p:pic>
      <p:pic>
        <p:nvPicPr>
          <p:cNvPr id="150" name="Obrázek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" y="4454033"/>
            <a:ext cx="346574" cy="299938"/>
          </a:xfrm>
          <a:prstGeom prst="rect">
            <a:avLst/>
          </a:prstGeom>
          <a:effectLst/>
        </p:spPr>
      </p:pic>
      <p:sp>
        <p:nvSpPr>
          <p:cNvPr id="28" name="Obdélník 27"/>
          <p:cNvSpPr/>
          <p:nvPr/>
        </p:nvSpPr>
        <p:spPr>
          <a:xfrm>
            <a:off x="6699764" y="2431910"/>
            <a:ext cx="2444236" cy="1673509"/>
          </a:xfrm>
          <a:prstGeom prst="rect">
            <a:avLst/>
          </a:prstGeom>
          <a:gradFill>
            <a:gsLst>
              <a:gs pos="0">
                <a:srgbClr val="FEFEFF"/>
              </a:gs>
              <a:gs pos="100000">
                <a:srgbClr val="7CAFD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Obrázek 1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6" y="5387965"/>
            <a:ext cx="330284" cy="313500"/>
          </a:xfrm>
          <a:prstGeom prst="rect">
            <a:avLst/>
          </a:prstGeom>
          <a:effectLst/>
        </p:spPr>
      </p:pic>
      <p:grpSp>
        <p:nvGrpSpPr>
          <p:cNvPr id="27" name="Skupina 26"/>
          <p:cNvGrpSpPr/>
          <p:nvPr/>
        </p:nvGrpSpPr>
        <p:grpSpPr>
          <a:xfrm>
            <a:off x="6856757" y="2560581"/>
            <a:ext cx="2500298" cy="1456297"/>
            <a:chOff x="6611285" y="2055524"/>
            <a:chExt cx="2500298" cy="1456297"/>
          </a:xfrm>
        </p:grpSpPr>
        <p:pic>
          <p:nvPicPr>
            <p:cNvPr id="152" name="Obrázek 1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144" y="3203045"/>
              <a:ext cx="320970" cy="282106"/>
            </a:xfrm>
            <a:prstGeom prst="rect">
              <a:avLst/>
            </a:prstGeom>
          </p:spPr>
        </p:pic>
        <p:pic>
          <p:nvPicPr>
            <p:cNvPr id="153" name="Obrázek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027" y="2654811"/>
              <a:ext cx="333358" cy="299938"/>
            </a:xfrm>
            <a:prstGeom prst="rect">
              <a:avLst/>
            </a:prstGeom>
          </p:spPr>
        </p:pic>
        <p:pic>
          <p:nvPicPr>
            <p:cNvPr id="154" name="Obrázek 1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285" y="2082074"/>
              <a:ext cx="323256" cy="306796"/>
            </a:xfrm>
            <a:prstGeom prst="rect">
              <a:avLst/>
            </a:prstGeom>
          </p:spPr>
        </p:pic>
        <p:sp>
          <p:nvSpPr>
            <p:cNvPr id="26" name="TextovéPole 25"/>
            <p:cNvSpPr txBox="1"/>
            <p:nvPr/>
          </p:nvSpPr>
          <p:spPr>
            <a:xfrm>
              <a:off x="7004719" y="2055524"/>
              <a:ext cx="1766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nesprávný způsob jízdy</a:t>
              </a:r>
              <a:endParaRPr lang="cs-CZ" sz="14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5" name="TextovéPole 154"/>
            <p:cNvSpPr txBox="1"/>
            <p:nvPr/>
          </p:nvSpPr>
          <p:spPr>
            <a:xfrm>
              <a:off x="7019376" y="2646972"/>
              <a:ext cx="2040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nepřiměřená rychlost</a:t>
              </a:r>
              <a:endParaRPr lang="cs-CZ" sz="14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6" name="TextovéPole 155"/>
            <p:cNvSpPr txBox="1"/>
            <p:nvPr/>
          </p:nvSpPr>
          <p:spPr>
            <a:xfrm>
              <a:off x="7046563" y="3204044"/>
              <a:ext cx="2065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nedání přednosti</a:t>
              </a:r>
              <a:endParaRPr lang="cs-CZ" sz="14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Shape 89"/>
          <p:cNvSpPr/>
          <p:nvPr/>
        </p:nvSpPr>
        <p:spPr>
          <a:xfrm>
            <a:off x="1145525" y="2000045"/>
            <a:ext cx="1368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5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7,6 </a:t>
            </a:r>
            <a:r>
              <a:rPr lang="en-I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hape 88"/>
          <p:cNvSpPr/>
          <p:nvPr/>
        </p:nvSpPr>
        <p:spPr>
          <a:xfrm>
            <a:off x="1145525" y="2476015"/>
            <a:ext cx="1314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3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7,3 </a:t>
            </a:r>
            <a:r>
              <a:rPr lang="en-I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hape 87"/>
          <p:cNvSpPr/>
          <p:nvPr/>
        </p:nvSpPr>
        <p:spPr>
          <a:xfrm>
            <a:off x="1138638" y="2951459"/>
            <a:ext cx="954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5,3 </a:t>
            </a:r>
            <a:r>
              <a:rPr lang="en-I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Obrázek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" y="3025646"/>
            <a:ext cx="330284" cy="313500"/>
          </a:xfrm>
          <a:prstGeom prst="rect">
            <a:avLst/>
          </a:prstGeom>
          <a:effectLst/>
        </p:spPr>
      </p:pic>
      <p:sp>
        <p:nvSpPr>
          <p:cNvPr id="77" name="Shape 89"/>
          <p:cNvSpPr/>
          <p:nvPr/>
        </p:nvSpPr>
        <p:spPr>
          <a:xfrm>
            <a:off x="1138638" y="3909121"/>
            <a:ext cx="684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6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3,8 </a:t>
            </a:r>
            <a:r>
              <a:rPr lang="en-I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7"/>
          <p:cNvSpPr/>
          <p:nvPr/>
        </p:nvSpPr>
        <p:spPr>
          <a:xfrm>
            <a:off x="1145525" y="4399422"/>
            <a:ext cx="630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3,5 </a:t>
            </a:r>
            <a:r>
              <a:rPr lang="en-I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hape 88"/>
          <p:cNvSpPr/>
          <p:nvPr/>
        </p:nvSpPr>
        <p:spPr>
          <a:xfrm>
            <a:off x="1131013" y="4869920"/>
            <a:ext cx="594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46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3,3 </a:t>
            </a:r>
            <a:r>
              <a:rPr lang="en-IN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Shape 86"/>
          <p:cNvSpPr/>
          <p:nvPr/>
        </p:nvSpPr>
        <p:spPr>
          <a:xfrm>
            <a:off x="1138638" y="5340418"/>
            <a:ext cx="468000" cy="418736"/>
          </a:xfrm>
          <a:prstGeom prst="rect">
            <a:avLst/>
          </a:prstGeom>
          <a:gradFill>
            <a:gsLst>
              <a:gs pos="0">
                <a:srgbClr val="FFFFFF"/>
              </a:gs>
              <a:gs pos="61000">
                <a:srgbClr val="7CAFDD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2,6 </a:t>
            </a:r>
            <a:r>
              <a:rPr lang="en-IN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%</a:t>
            </a:r>
            <a:endParaRPr sz="10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7496588" y="4485903"/>
            <a:ext cx="1409287" cy="622110"/>
            <a:chOff x="7016234" y="4417411"/>
            <a:chExt cx="1937391" cy="1080385"/>
          </a:xfrm>
        </p:grpSpPr>
        <p:sp>
          <p:nvSpPr>
            <p:cNvPr id="92" name="Shape 87"/>
            <p:cNvSpPr/>
            <p:nvPr/>
          </p:nvSpPr>
          <p:spPr>
            <a:xfrm>
              <a:off x="7016234" y="5017251"/>
              <a:ext cx="720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Shape 86"/>
            <p:cNvSpPr/>
            <p:nvPr/>
          </p:nvSpPr>
          <p:spPr>
            <a:xfrm>
              <a:off x="7016234" y="4417411"/>
              <a:ext cx="720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0000">
                  <a:srgbClr val="7CAFDD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7921882" y="4473270"/>
              <a:ext cx="1031743" cy="427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prázdniny</a:t>
              </a:r>
              <a:endParaRPr lang="cs-CZ" sz="10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7921882" y="5070197"/>
              <a:ext cx="1031743" cy="427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celý rok</a:t>
              </a:r>
              <a:endParaRPr lang="cs-CZ" sz="10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Zástupný symbol pro zápatí 13"/>
          <p:cNvSpPr txBox="1">
            <a:spLocks/>
          </p:cNvSpPr>
          <p:nvPr/>
        </p:nvSpPr>
        <p:spPr>
          <a:xfrm>
            <a:off x="1289067" y="6141040"/>
            <a:ext cx="364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00B003F0-EFC9-4E4D-898D-1486E9DB2E6D}" type="datetime1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5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80355" y="254475"/>
            <a:ext cx="593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Nejtragičtější příčiny dopravních nehod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46527" y="3431203"/>
            <a:ext cx="4878610" cy="464138"/>
            <a:chOff x="746527" y="3431203"/>
            <a:chExt cx="4878610" cy="464138"/>
          </a:xfrm>
        </p:grpSpPr>
        <p:sp>
          <p:nvSpPr>
            <p:cNvPr id="58" name="Shape 86"/>
            <p:cNvSpPr/>
            <p:nvPr/>
          </p:nvSpPr>
          <p:spPr>
            <a:xfrm>
              <a:off x="1138638" y="3476605"/>
              <a:ext cx="3132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0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0" name="Skupina 129"/>
            <p:cNvGrpSpPr/>
            <p:nvPr/>
          </p:nvGrpSpPr>
          <p:grpSpPr>
            <a:xfrm>
              <a:off x="2090112" y="3435945"/>
              <a:ext cx="3535025" cy="418497"/>
              <a:chOff x="4146655" y="985380"/>
              <a:chExt cx="3535025" cy="418497"/>
            </a:xfrm>
          </p:grpSpPr>
          <p:sp>
            <p:nvSpPr>
              <p:cNvPr id="131" name="Shape 100"/>
              <p:cNvSpPr txBox="1"/>
              <p:nvPr/>
            </p:nvSpPr>
            <p:spPr>
              <a:xfrm>
                <a:off x="414665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5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</a:t>
                </a:r>
              </a:p>
            </p:txBody>
          </p:sp>
          <p:sp>
            <p:nvSpPr>
              <p:cNvPr id="132" name="Shape 100"/>
              <p:cNvSpPr txBox="1"/>
              <p:nvPr/>
            </p:nvSpPr>
            <p:spPr>
              <a:xfrm>
                <a:off x="4178946" y="1173044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nepřizpůsobení rychlosti </a:t>
                </a:r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hustotě provozu</a:t>
                </a:r>
              </a:p>
            </p:txBody>
          </p:sp>
        </p:grpSp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27" y="3514778"/>
              <a:ext cx="346574" cy="299938"/>
            </a:xfrm>
            <a:prstGeom prst="rect">
              <a:avLst/>
            </a:prstGeom>
          </p:spPr>
        </p:pic>
        <p:sp>
          <p:nvSpPr>
            <p:cNvPr id="90" name="Shape 86"/>
            <p:cNvSpPr/>
            <p:nvPr/>
          </p:nvSpPr>
          <p:spPr>
            <a:xfrm>
              <a:off x="1136856" y="3431203"/>
              <a:ext cx="8928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0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5,0 </a:t>
              </a:r>
              <a:r>
                <a:rPr lang="en-IN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711102" y="986970"/>
            <a:ext cx="6864166" cy="479715"/>
            <a:chOff x="722410" y="1520716"/>
            <a:chExt cx="6864166" cy="479715"/>
          </a:xfrm>
        </p:grpSpPr>
        <p:sp>
          <p:nvSpPr>
            <p:cNvPr id="84" name="Shape 90"/>
            <p:cNvSpPr/>
            <p:nvPr/>
          </p:nvSpPr>
          <p:spPr>
            <a:xfrm>
              <a:off x="1153811" y="1581695"/>
              <a:ext cx="2538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8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8" name="Skupina 117"/>
            <p:cNvGrpSpPr/>
            <p:nvPr/>
          </p:nvGrpSpPr>
          <p:grpSpPr>
            <a:xfrm>
              <a:off x="4027789" y="1520716"/>
              <a:ext cx="3558787" cy="418497"/>
              <a:chOff x="4411862" y="985380"/>
              <a:chExt cx="3558787" cy="418497"/>
            </a:xfrm>
          </p:grpSpPr>
          <p:sp>
            <p:nvSpPr>
              <p:cNvPr id="119" name="Shape 100"/>
              <p:cNvSpPr txBox="1"/>
              <p:nvPr/>
            </p:nvSpPr>
            <p:spPr>
              <a:xfrm>
                <a:off x="4411862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5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 </a:t>
                </a:r>
              </a:p>
            </p:txBody>
          </p:sp>
          <p:sp>
            <p:nvSpPr>
              <p:cNvPr id="120" name="Shape 100"/>
              <p:cNvSpPr txBox="1"/>
              <p:nvPr/>
            </p:nvSpPr>
            <p:spPr>
              <a:xfrm>
                <a:off x="4467915" y="1173044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řidič se plně nevěnoval řízení vozidla</a:t>
                </a:r>
              </a:p>
            </p:txBody>
          </p:sp>
        </p:grpSp>
        <p:pic>
          <p:nvPicPr>
            <p:cNvPr id="145" name="Obrázek 14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10" y="1601906"/>
              <a:ext cx="330284" cy="313500"/>
            </a:xfrm>
            <a:prstGeom prst="rect">
              <a:avLst/>
            </a:prstGeom>
          </p:spPr>
        </p:pic>
        <p:sp>
          <p:nvSpPr>
            <p:cNvPr id="82" name="Shape 90"/>
            <p:cNvSpPr/>
            <p:nvPr/>
          </p:nvSpPr>
          <p:spPr>
            <a:xfrm>
              <a:off x="1148164" y="1523735"/>
              <a:ext cx="26748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4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600" dirty="0" smtClean="0">
                  <a:solidFill>
                    <a:srgbClr val="7B311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14,9 %</a:t>
              </a:r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18994" y="1478566"/>
            <a:ext cx="6835260" cy="485176"/>
            <a:chOff x="716570" y="2000284"/>
            <a:chExt cx="6835260" cy="485176"/>
          </a:xfrm>
        </p:grpSpPr>
        <p:sp>
          <p:nvSpPr>
            <p:cNvPr id="81" name="Shape 89"/>
            <p:cNvSpPr/>
            <p:nvPr/>
          </p:nvSpPr>
          <p:spPr>
            <a:xfrm>
              <a:off x="1138638" y="2066724"/>
              <a:ext cx="23832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5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14,9 </a:t>
              </a:r>
              <a:r>
                <a:rPr lang="en-IN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6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1" name="Skupina 120"/>
            <p:cNvGrpSpPr/>
            <p:nvPr/>
          </p:nvGrpSpPr>
          <p:grpSpPr>
            <a:xfrm>
              <a:off x="4016805" y="2000284"/>
              <a:ext cx="3535025" cy="418497"/>
              <a:chOff x="4562289" y="985380"/>
              <a:chExt cx="3535025" cy="418497"/>
            </a:xfrm>
          </p:grpSpPr>
          <p:sp>
            <p:nvSpPr>
              <p:cNvPr id="122" name="Shape 100"/>
              <p:cNvSpPr txBox="1"/>
              <p:nvPr/>
            </p:nvSpPr>
            <p:spPr>
              <a:xfrm>
                <a:off x="4562289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15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</a:t>
                </a:r>
              </a:p>
            </p:txBody>
          </p:sp>
          <p:sp>
            <p:nvSpPr>
              <p:cNvPr id="123" name="Shape 100"/>
              <p:cNvSpPr txBox="1"/>
              <p:nvPr/>
            </p:nvSpPr>
            <p:spPr>
              <a:xfrm>
                <a:off x="4594580" y="1173044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vjetí do protisměru</a:t>
                </a:r>
              </a:p>
            </p:txBody>
          </p:sp>
        </p:grpSp>
        <p:pic>
          <p:nvPicPr>
            <p:cNvPr id="146" name="Obrázek 14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70" y="2035217"/>
              <a:ext cx="330284" cy="313500"/>
            </a:xfrm>
            <a:prstGeom prst="rect">
              <a:avLst/>
            </a:prstGeom>
          </p:spPr>
        </p:pic>
        <p:sp>
          <p:nvSpPr>
            <p:cNvPr id="86" name="Shape 89"/>
            <p:cNvSpPr/>
            <p:nvPr/>
          </p:nvSpPr>
          <p:spPr>
            <a:xfrm>
              <a:off x="1138638" y="2006339"/>
              <a:ext cx="26748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5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14,9 </a:t>
              </a:r>
              <a:r>
                <a:rPr lang="en-IN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6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24834" y="2949363"/>
            <a:ext cx="5213715" cy="466488"/>
            <a:chOff x="724834" y="2949363"/>
            <a:chExt cx="5213715" cy="466488"/>
          </a:xfrm>
        </p:grpSpPr>
        <p:sp>
          <p:nvSpPr>
            <p:cNvPr id="79" name="Shape 87"/>
            <p:cNvSpPr/>
            <p:nvPr/>
          </p:nvSpPr>
          <p:spPr>
            <a:xfrm>
              <a:off x="1138638" y="2997115"/>
              <a:ext cx="8604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1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4,77 </a:t>
              </a:r>
              <a:r>
                <a:rPr lang="en-IN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7" name="Skupina 126"/>
            <p:cNvGrpSpPr/>
            <p:nvPr/>
          </p:nvGrpSpPr>
          <p:grpSpPr>
            <a:xfrm>
              <a:off x="2435815" y="2959186"/>
              <a:ext cx="3502734" cy="418847"/>
              <a:chOff x="4537721" y="985030"/>
              <a:chExt cx="3502734" cy="418847"/>
            </a:xfrm>
          </p:grpSpPr>
          <p:sp>
            <p:nvSpPr>
              <p:cNvPr id="128" name="Shape 100"/>
              <p:cNvSpPr txBox="1"/>
              <p:nvPr/>
            </p:nvSpPr>
            <p:spPr>
              <a:xfrm>
                <a:off x="4537721" y="98503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6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</a:t>
                </a:r>
              </a:p>
            </p:txBody>
          </p:sp>
          <p:sp>
            <p:nvSpPr>
              <p:cNvPr id="129" name="Shape 100"/>
              <p:cNvSpPr txBox="1"/>
              <p:nvPr/>
            </p:nvSpPr>
            <p:spPr>
              <a:xfrm>
                <a:off x="4537721" y="1173044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nezvládnutí řízení vozidla</a:t>
                </a:r>
              </a:p>
            </p:txBody>
          </p:sp>
        </p:grpSp>
        <p:pic>
          <p:nvPicPr>
            <p:cNvPr id="147" name="Obrázek 14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34" y="3010342"/>
              <a:ext cx="330284" cy="313500"/>
            </a:xfrm>
            <a:prstGeom prst="rect">
              <a:avLst/>
            </a:prstGeom>
          </p:spPr>
        </p:pic>
        <p:sp>
          <p:nvSpPr>
            <p:cNvPr id="89" name="Shape 87"/>
            <p:cNvSpPr/>
            <p:nvPr/>
          </p:nvSpPr>
          <p:spPr>
            <a:xfrm>
              <a:off x="1138638" y="2949363"/>
              <a:ext cx="10692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5,9 </a:t>
              </a:r>
              <a:r>
                <a:rPr lang="en-IN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bdélník 27"/>
          <p:cNvSpPr/>
          <p:nvPr/>
        </p:nvSpPr>
        <p:spPr>
          <a:xfrm>
            <a:off x="6699764" y="2431910"/>
            <a:ext cx="2444236" cy="1673509"/>
          </a:xfrm>
          <a:prstGeom prst="rect">
            <a:avLst/>
          </a:prstGeom>
          <a:gradFill>
            <a:gsLst>
              <a:gs pos="0">
                <a:srgbClr val="FEFEFF"/>
              </a:gs>
              <a:gs pos="100000">
                <a:srgbClr val="F18D6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6856757" y="2560581"/>
            <a:ext cx="2500298" cy="1456297"/>
            <a:chOff x="6611285" y="2055524"/>
            <a:chExt cx="2500298" cy="1456297"/>
          </a:xfrm>
        </p:grpSpPr>
        <p:pic>
          <p:nvPicPr>
            <p:cNvPr id="152" name="Obrázek 15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144" y="3203045"/>
              <a:ext cx="320970" cy="282106"/>
            </a:xfrm>
            <a:prstGeom prst="rect">
              <a:avLst/>
            </a:prstGeom>
          </p:spPr>
        </p:pic>
        <p:pic>
          <p:nvPicPr>
            <p:cNvPr id="153" name="Obrázek 15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333" y="2630154"/>
              <a:ext cx="333358" cy="299938"/>
            </a:xfrm>
            <a:prstGeom prst="rect">
              <a:avLst/>
            </a:prstGeom>
          </p:spPr>
        </p:pic>
        <p:pic>
          <p:nvPicPr>
            <p:cNvPr id="154" name="Obrázek 15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285" y="2082074"/>
              <a:ext cx="323256" cy="306796"/>
            </a:xfrm>
            <a:prstGeom prst="rect">
              <a:avLst/>
            </a:prstGeom>
          </p:spPr>
        </p:pic>
        <p:sp>
          <p:nvSpPr>
            <p:cNvPr id="26" name="TextovéPole 25"/>
            <p:cNvSpPr txBox="1"/>
            <p:nvPr/>
          </p:nvSpPr>
          <p:spPr>
            <a:xfrm>
              <a:off x="7004719" y="2055524"/>
              <a:ext cx="1766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nesprávný způsob jízdy</a:t>
              </a:r>
              <a:endParaRPr lang="cs-CZ" sz="14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5" name="TextovéPole 154"/>
            <p:cNvSpPr txBox="1"/>
            <p:nvPr/>
          </p:nvSpPr>
          <p:spPr>
            <a:xfrm>
              <a:off x="7025640" y="2629784"/>
              <a:ext cx="1872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nepřiměřená rychlost</a:t>
              </a:r>
              <a:endParaRPr lang="cs-CZ" sz="14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6" name="TextovéPole 155"/>
            <p:cNvSpPr txBox="1"/>
            <p:nvPr/>
          </p:nvSpPr>
          <p:spPr>
            <a:xfrm>
              <a:off x="7046563" y="3204044"/>
              <a:ext cx="2065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nedání přednosti</a:t>
              </a:r>
              <a:endParaRPr lang="cs-CZ" sz="14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34620" y="1980860"/>
            <a:ext cx="7336230" cy="462857"/>
            <a:chOff x="734620" y="1026923"/>
            <a:chExt cx="7336230" cy="462857"/>
          </a:xfrm>
        </p:grpSpPr>
        <p:sp>
          <p:nvSpPr>
            <p:cNvPr id="83" name="Shape 91"/>
            <p:cNvSpPr/>
            <p:nvPr/>
          </p:nvSpPr>
          <p:spPr>
            <a:xfrm>
              <a:off x="1138638" y="1071044"/>
              <a:ext cx="27324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1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6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3954131" y="1032944"/>
              <a:ext cx="4116719" cy="418497"/>
              <a:chOff x="4146655" y="985380"/>
              <a:chExt cx="6353617" cy="418497"/>
            </a:xfrm>
          </p:grpSpPr>
          <p:sp>
            <p:nvSpPr>
              <p:cNvPr id="91" name="Shape 100"/>
              <p:cNvSpPr txBox="1"/>
              <p:nvPr/>
            </p:nvSpPr>
            <p:spPr>
              <a:xfrm>
                <a:off x="414665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14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</a:t>
                </a:r>
              </a:p>
            </p:txBody>
          </p:sp>
          <p:sp>
            <p:nvSpPr>
              <p:cNvPr id="117" name="Shape 100"/>
              <p:cNvSpPr txBox="1"/>
              <p:nvPr/>
            </p:nvSpPr>
            <p:spPr>
              <a:xfrm>
                <a:off x="4178944" y="1173044"/>
                <a:ext cx="6321328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nepřizpůsobení rychlosti dopravně technickému stavu vozovky</a:t>
                </a:r>
                <a:endParaRPr lang="cs-CZ" sz="105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68" name="Obrázek 6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20" y="1092343"/>
              <a:ext cx="346574" cy="299938"/>
            </a:xfrm>
            <a:prstGeom prst="rect">
              <a:avLst/>
            </a:prstGeom>
          </p:spPr>
        </p:pic>
        <p:sp>
          <p:nvSpPr>
            <p:cNvPr id="87" name="Shape 91"/>
            <p:cNvSpPr/>
            <p:nvPr/>
          </p:nvSpPr>
          <p:spPr>
            <a:xfrm>
              <a:off x="1138638" y="1026923"/>
              <a:ext cx="24948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1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13,9 </a:t>
              </a:r>
              <a:r>
                <a:rPr lang="en-IN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6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34620" y="2464261"/>
            <a:ext cx="5854935" cy="468930"/>
            <a:chOff x="734620" y="2464261"/>
            <a:chExt cx="5854935" cy="468930"/>
          </a:xfrm>
        </p:grpSpPr>
        <p:sp>
          <p:nvSpPr>
            <p:cNvPr id="80" name="Shape 88"/>
            <p:cNvSpPr/>
            <p:nvPr/>
          </p:nvSpPr>
          <p:spPr>
            <a:xfrm>
              <a:off x="1138638" y="2514455"/>
              <a:ext cx="1836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5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6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Skupina 123"/>
            <p:cNvGrpSpPr/>
            <p:nvPr/>
          </p:nvGrpSpPr>
          <p:grpSpPr>
            <a:xfrm>
              <a:off x="3062150" y="2477043"/>
              <a:ext cx="3527405" cy="418497"/>
              <a:chOff x="4146655" y="985380"/>
              <a:chExt cx="3527405" cy="418497"/>
            </a:xfrm>
          </p:grpSpPr>
          <p:sp>
            <p:nvSpPr>
              <p:cNvPr id="125" name="Shape 100"/>
              <p:cNvSpPr txBox="1"/>
              <p:nvPr/>
            </p:nvSpPr>
            <p:spPr>
              <a:xfrm>
                <a:off x="414665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7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</a:t>
                </a:r>
              </a:p>
            </p:txBody>
          </p:sp>
          <p:sp>
            <p:nvSpPr>
              <p:cNvPr id="126" name="Shape 100"/>
              <p:cNvSpPr txBox="1"/>
              <p:nvPr/>
            </p:nvSpPr>
            <p:spPr>
              <a:xfrm>
                <a:off x="4171326" y="1173044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nepřizpůsobení rychlosti stavu vozovky</a:t>
                </a:r>
              </a:p>
            </p:txBody>
          </p:sp>
        </p:grpSp>
        <p:pic>
          <p:nvPicPr>
            <p:cNvPr id="69" name="Obrázek 68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20" y="2549111"/>
              <a:ext cx="346574" cy="299938"/>
            </a:xfrm>
            <a:prstGeom prst="rect">
              <a:avLst/>
            </a:prstGeom>
          </p:spPr>
        </p:pic>
        <p:sp>
          <p:nvSpPr>
            <p:cNvPr id="88" name="Shape 88"/>
            <p:cNvSpPr/>
            <p:nvPr/>
          </p:nvSpPr>
          <p:spPr>
            <a:xfrm>
              <a:off x="1138638" y="2464261"/>
              <a:ext cx="12492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3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6,9 </a:t>
              </a:r>
              <a:r>
                <a:rPr lang="en-IN" sz="16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6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750219" y="3903945"/>
            <a:ext cx="5968595" cy="461351"/>
            <a:chOff x="750219" y="3903945"/>
            <a:chExt cx="5968595" cy="461351"/>
          </a:xfrm>
        </p:grpSpPr>
        <p:pic>
          <p:nvPicPr>
            <p:cNvPr id="93" name="Obrázek 9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19" y="3974766"/>
              <a:ext cx="320970" cy="282106"/>
            </a:xfrm>
            <a:prstGeom prst="rect">
              <a:avLst/>
            </a:prstGeom>
          </p:spPr>
        </p:pic>
        <p:sp>
          <p:nvSpPr>
            <p:cNvPr id="116" name="Shape 89"/>
            <p:cNvSpPr/>
            <p:nvPr/>
          </p:nvSpPr>
          <p:spPr>
            <a:xfrm>
              <a:off x="1138638" y="3946560"/>
              <a:ext cx="3132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6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" name="Skupina 132"/>
            <p:cNvGrpSpPr/>
            <p:nvPr/>
          </p:nvGrpSpPr>
          <p:grpSpPr>
            <a:xfrm>
              <a:off x="2090207" y="3904626"/>
              <a:ext cx="4628607" cy="418497"/>
              <a:chOff x="4280005" y="985380"/>
              <a:chExt cx="4628607" cy="418497"/>
            </a:xfrm>
          </p:grpSpPr>
          <p:sp>
            <p:nvSpPr>
              <p:cNvPr id="134" name="Shape 100"/>
              <p:cNvSpPr txBox="1"/>
              <p:nvPr/>
            </p:nvSpPr>
            <p:spPr>
              <a:xfrm>
                <a:off x="428000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5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usmrcených </a:t>
                </a:r>
              </a:p>
            </p:txBody>
          </p:sp>
          <p:sp>
            <p:nvSpPr>
              <p:cNvPr id="135" name="Shape 100"/>
              <p:cNvSpPr txBox="1"/>
              <p:nvPr/>
            </p:nvSpPr>
            <p:spPr>
              <a:xfrm>
                <a:off x="4312295" y="1173044"/>
                <a:ext cx="4596317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j</a:t>
                </a:r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iné nedání přednosti</a:t>
                </a:r>
              </a:p>
            </p:txBody>
          </p:sp>
        </p:grpSp>
        <p:sp>
          <p:nvSpPr>
            <p:cNvPr id="92" name="Shape 89"/>
            <p:cNvSpPr/>
            <p:nvPr/>
          </p:nvSpPr>
          <p:spPr>
            <a:xfrm>
              <a:off x="1136856" y="3903945"/>
              <a:ext cx="8928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6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r>
                <a:rPr lang="cs-CZ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5,0 </a:t>
              </a:r>
              <a:r>
                <a:rPr lang="en-IN" sz="1400" dirty="0" smtClean="0">
                  <a:solidFill>
                    <a:srgbClr val="7B311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%</a:t>
              </a:r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60224" y="4845444"/>
            <a:ext cx="6040626" cy="488347"/>
            <a:chOff x="760224" y="4858144"/>
            <a:chExt cx="6040626" cy="488347"/>
          </a:xfrm>
        </p:grpSpPr>
        <p:sp>
          <p:nvSpPr>
            <p:cNvPr id="114" name="Shape 87"/>
            <p:cNvSpPr/>
            <p:nvPr/>
          </p:nvSpPr>
          <p:spPr>
            <a:xfrm>
              <a:off x="1138638" y="4927755"/>
              <a:ext cx="7416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8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Skupina 138"/>
            <p:cNvGrpSpPr/>
            <p:nvPr/>
          </p:nvGrpSpPr>
          <p:grpSpPr>
            <a:xfrm>
              <a:off x="1919037" y="4858144"/>
              <a:ext cx="4881813" cy="418497"/>
              <a:chOff x="4146655" y="985380"/>
              <a:chExt cx="4881813" cy="418497"/>
            </a:xfrm>
          </p:grpSpPr>
          <p:sp>
            <p:nvSpPr>
              <p:cNvPr id="140" name="Shape 100"/>
              <p:cNvSpPr txBox="1"/>
              <p:nvPr/>
            </p:nvSpPr>
            <p:spPr>
              <a:xfrm>
                <a:off x="414665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usmrcení, tj. 3,0 %</a:t>
                </a:r>
              </a:p>
            </p:txBody>
          </p:sp>
          <p:sp>
            <p:nvSpPr>
              <p:cNvPr id="141" name="Shape 100"/>
              <p:cNvSpPr txBox="1"/>
              <p:nvPr/>
            </p:nvSpPr>
            <p:spPr>
              <a:xfrm>
                <a:off x="4178945" y="1173044"/>
                <a:ext cx="48495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nedání přednosti upravené dopravní značkou "DEJ PŘEDNOST V JÍZDĚ ! "</a:t>
                </a:r>
              </a:p>
            </p:txBody>
          </p:sp>
        </p:grpSp>
        <p:pic>
          <p:nvPicPr>
            <p:cNvPr id="71" name="Obrázek 70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24" y="4960336"/>
              <a:ext cx="320970" cy="282106"/>
            </a:xfrm>
            <a:prstGeom prst="rect">
              <a:avLst/>
            </a:prstGeom>
          </p:spPr>
        </p:pic>
        <p:sp>
          <p:nvSpPr>
            <p:cNvPr id="96" name="Shape 87"/>
            <p:cNvSpPr/>
            <p:nvPr/>
          </p:nvSpPr>
          <p:spPr>
            <a:xfrm>
              <a:off x="1138638" y="4869137"/>
              <a:ext cx="270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381000" dist="38100" dir="2700000" sx="102000" sy="102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7496588" y="4485903"/>
            <a:ext cx="1409287" cy="622110"/>
            <a:chOff x="7016234" y="4417411"/>
            <a:chExt cx="1937391" cy="1080385"/>
          </a:xfrm>
        </p:grpSpPr>
        <p:sp>
          <p:nvSpPr>
            <p:cNvPr id="73" name="Shape 87"/>
            <p:cNvSpPr/>
            <p:nvPr/>
          </p:nvSpPr>
          <p:spPr>
            <a:xfrm>
              <a:off x="7016234" y="5017251"/>
              <a:ext cx="720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52000">
                  <a:srgbClr val="C00000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Shape 86"/>
            <p:cNvSpPr/>
            <p:nvPr/>
          </p:nvSpPr>
          <p:spPr>
            <a:xfrm>
              <a:off x="7016234" y="4417411"/>
              <a:ext cx="720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0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7921882" y="4473270"/>
              <a:ext cx="1031743" cy="427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prázdniny</a:t>
              </a:r>
              <a:endParaRPr lang="cs-CZ" sz="10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7921882" y="5070197"/>
              <a:ext cx="1031743" cy="427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>
                  <a:solidFill>
                    <a:srgbClr val="757575"/>
                  </a:solidFill>
                  <a:latin typeface="Arial" panose="020B0604020202020204" pitchFamily="34" charset="0"/>
                  <a:ea typeface="Roboto light" pitchFamily="2" charset="0"/>
                  <a:cs typeface="Arial" panose="020B0604020202020204" pitchFamily="34" charset="0"/>
                </a:rPr>
                <a:t>celý rok</a:t>
              </a:r>
              <a:endParaRPr lang="cs-CZ" sz="1000" dirty="0">
                <a:solidFill>
                  <a:srgbClr val="75757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697856" y="4364612"/>
            <a:ext cx="6043521" cy="475724"/>
            <a:chOff x="697856" y="4364612"/>
            <a:chExt cx="6043521" cy="475724"/>
          </a:xfrm>
        </p:grpSpPr>
        <p:sp>
          <p:nvSpPr>
            <p:cNvPr id="115" name="Shape 88"/>
            <p:cNvSpPr/>
            <p:nvPr/>
          </p:nvSpPr>
          <p:spPr>
            <a:xfrm>
              <a:off x="1138638" y="4421600"/>
              <a:ext cx="7416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6000">
                  <a:srgbClr val="C00000"/>
                </a:gs>
              </a:gsLst>
              <a:lin ang="0" scaled="0"/>
            </a:gradFill>
            <a:ln>
              <a:noFill/>
            </a:ln>
            <a:effectLst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6" name="Skupina 135"/>
            <p:cNvGrpSpPr/>
            <p:nvPr/>
          </p:nvGrpSpPr>
          <p:grpSpPr>
            <a:xfrm>
              <a:off x="1959918" y="4364612"/>
              <a:ext cx="4781459" cy="418497"/>
              <a:chOff x="4146655" y="985380"/>
              <a:chExt cx="4781459" cy="418497"/>
            </a:xfrm>
          </p:grpSpPr>
          <p:sp>
            <p:nvSpPr>
              <p:cNvPr id="137" name="Shape 100"/>
              <p:cNvSpPr txBox="1"/>
              <p:nvPr/>
            </p:nvSpPr>
            <p:spPr>
              <a:xfrm>
                <a:off x="414665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usmrcení, tj. 3,0 %</a:t>
                </a:r>
              </a:p>
            </p:txBody>
          </p:sp>
          <p:sp>
            <p:nvSpPr>
              <p:cNvPr id="138" name="Shape 100"/>
              <p:cNvSpPr txBox="1"/>
              <p:nvPr/>
            </p:nvSpPr>
            <p:spPr>
              <a:xfrm>
                <a:off x="4178946" y="1173044"/>
                <a:ext cx="4749168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jiný druh nesprávné jízdy</a:t>
                </a:r>
              </a:p>
            </p:txBody>
          </p:sp>
        </p:grpSp>
        <p:pic>
          <p:nvPicPr>
            <p:cNvPr id="70" name="Obrázek 6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56" y="4433646"/>
              <a:ext cx="330284" cy="313500"/>
            </a:xfrm>
            <a:prstGeom prst="rect">
              <a:avLst/>
            </a:prstGeom>
          </p:spPr>
        </p:pic>
        <p:sp>
          <p:nvSpPr>
            <p:cNvPr id="95" name="Shape 88"/>
            <p:cNvSpPr/>
            <p:nvPr/>
          </p:nvSpPr>
          <p:spPr>
            <a:xfrm>
              <a:off x="1137614" y="4377680"/>
              <a:ext cx="270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6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4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08577" y="5363301"/>
            <a:ext cx="4540128" cy="478485"/>
            <a:chOff x="708577" y="5341076"/>
            <a:chExt cx="4540128" cy="478485"/>
          </a:xfrm>
        </p:grpSpPr>
        <p:sp>
          <p:nvSpPr>
            <p:cNvPr id="113" name="Shape 86"/>
            <p:cNvSpPr/>
            <p:nvPr/>
          </p:nvSpPr>
          <p:spPr>
            <a:xfrm>
              <a:off x="1138638" y="5400825"/>
              <a:ext cx="3960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1000">
                  <a:srgbClr val="C00000"/>
                </a:gs>
              </a:gsLst>
              <a:lin ang="0" scaled="0"/>
            </a:gradFill>
            <a:ln>
              <a:noFill/>
            </a:ln>
            <a:effectLst>
              <a:outerShdw blurRad="381000" dist="38100" dir="2700000" sx="102000" sy="102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2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Skupina 141"/>
            <p:cNvGrpSpPr/>
            <p:nvPr/>
          </p:nvGrpSpPr>
          <p:grpSpPr>
            <a:xfrm>
              <a:off x="1713680" y="5355484"/>
              <a:ext cx="3535025" cy="418497"/>
              <a:chOff x="4146655" y="985380"/>
              <a:chExt cx="3535025" cy="418497"/>
            </a:xfrm>
          </p:grpSpPr>
          <p:sp>
            <p:nvSpPr>
              <p:cNvPr id="143" name="Shape 100"/>
              <p:cNvSpPr txBox="1"/>
              <p:nvPr/>
            </p:nvSpPr>
            <p:spPr>
              <a:xfrm>
                <a:off x="4146655" y="985380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600" b="1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2</a:t>
                </a:r>
                <a:r>
                  <a:rPr lang="cs-CZ" sz="1050" dirty="0" smtClean="0">
                    <a:solidFill>
                      <a:srgbClr val="D46E57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 usmrcení, tj. 2,0 %</a:t>
                </a:r>
              </a:p>
            </p:txBody>
          </p:sp>
          <p:sp>
            <p:nvSpPr>
              <p:cNvPr id="144" name="Shape 100"/>
              <p:cNvSpPr txBox="1"/>
              <p:nvPr/>
            </p:nvSpPr>
            <p:spPr>
              <a:xfrm>
                <a:off x="4178946" y="1173044"/>
                <a:ext cx="3502734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r>
                  <a:rPr lang="cs-CZ" sz="1050" dirty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n</a:t>
                </a:r>
                <a:r>
                  <a:rPr lang="cs-CZ" sz="1050" dirty="0" smtClean="0">
                    <a:solidFill>
                      <a:srgbClr val="757575"/>
                    </a:solidFill>
                    <a:latin typeface="Arial" panose="020B0604020202020204" pitchFamily="34" charset="0"/>
                    <a:ea typeface="Roboto light" pitchFamily="2" charset="0"/>
                    <a:cs typeface="Arial" panose="020B0604020202020204" pitchFamily="34" charset="0"/>
                    <a:sym typeface="Arial"/>
                  </a:rPr>
                  <a:t>edodržení bezpečné vzdálenosti za vozidlem</a:t>
                </a:r>
              </a:p>
            </p:txBody>
          </p:sp>
        </p:grpSp>
        <p:pic>
          <p:nvPicPr>
            <p:cNvPr id="98" name="Obrázek 9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77" y="5389792"/>
              <a:ext cx="330284" cy="313500"/>
            </a:xfrm>
            <a:prstGeom prst="rect">
              <a:avLst/>
            </a:prstGeom>
          </p:spPr>
        </p:pic>
        <p:sp>
          <p:nvSpPr>
            <p:cNvPr id="101" name="Shape 86"/>
            <p:cNvSpPr/>
            <p:nvPr/>
          </p:nvSpPr>
          <p:spPr>
            <a:xfrm>
              <a:off x="1140031" y="5341076"/>
              <a:ext cx="176400" cy="41873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61000">
                  <a:srgbClr val="F18D62"/>
                </a:gs>
              </a:gsLst>
              <a:lin ang="0" scaled="0"/>
            </a:gradFill>
            <a:ln>
              <a:noFill/>
            </a:ln>
            <a:effectLst>
              <a:outerShdw blurRad="381000" dist="38100" dir="2700000" sx="102000" sy="102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r"/>
              <a:endParaRPr sz="1200" dirty="0">
                <a:solidFill>
                  <a:srgbClr val="7B31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Zástupný symbol pro zápatí 13"/>
          <p:cNvSpPr txBox="1">
            <a:spLocks/>
          </p:cNvSpPr>
          <p:nvPr/>
        </p:nvSpPr>
        <p:spPr>
          <a:xfrm>
            <a:off x="1289067" y="6141040"/>
            <a:ext cx="364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1875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7E619F3C-6300-44EF-8302-57656C326C6E}" type="datetime1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6</a:t>
            </a:fld>
            <a:endParaRPr lang="cs-CZ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8773" y="131553"/>
            <a:ext cx="585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Vývoj usmrcených osob při nehodách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o prázdninách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1289067" y="6141040"/>
            <a:ext cx="3641073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805716"/>
              </p:ext>
            </p:extLst>
          </p:nvPr>
        </p:nvGraphicFramePr>
        <p:xfrm>
          <a:off x="171008" y="825776"/>
          <a:ext cx="8858692" cy="500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41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Přímá spojnice 191"/>
          <p:cNvCxnSpPr>
            <a:stCxn id="49" idx="0"/>
            <a:endCxn id="180" idx="0"/>
          </p:cNvCxnSpPr>
          <p:nvPr/>
        </p:nvCxnSpPr>
        <p:spPr>
          <a:xfrm>
            <a:off x="5405373" y="3187415"/>
            <a:ext cx="1227557" cy="668159"/>
          </a:xfrm>
          <a:prstGeom prst="line">
            <a:avLst/>
          </a:prstGeom>
          <a:ln w="127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>
            <a:stCxn id="37" idx="2"/>
            <a:endCxn id="165" idx="2"/>
          </p:cNvCxnSpPr>
          <p:nvPr/>
        </p:nvCxnSpPr>
        <p:spPr>
          <a:xfrm flipV="1">
            <a:off x="5405372" y="1968892"/>
            <a:ext cx="368428" cy="1193386"/>
          </a:xfrm>
          <a:prstGeom prst="line">
            <a:avLst/>
          </a:prstGeom>
          <a:ln w="127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110"/>
          <p:cNvCxnSpPr>
            <a:endCxn id="175" idx="0"/>
          </p:cNvCxnSpPr>
          <p:nvPr/>
        </p:nvCxnSpPr>
        <p:spPr>
          <a:xfrm flipV="1">
            <a:off x="5439905" y="2744946"/>
            <a:ext cx="1246620" cy="417332"/>
          </a:xfrm>
          <a:prstGeom prst="line">
            <a:avLst/>
          </a:prstGeom>
          <a:ln w="127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>
            <a:stCxn id="53" idx="0"/>
            <a:endCxn id="48" idx="0"/>
          </p:cNvCxnSpPr>
          <p:nvPr/>
        </p:nvCxnSpPr>
        <p:spPr>
          <a:xfrm flipV="1">
            <a:off x="1099514" y="2948035"/>
            <a:ext cx="1485141" cy="364240"/>
          </a:xfrm>
          <a:prstGeom prst="line">
            <a:avLst/>
          </a:prstGeom>
          <a:ln w="12700">
            <a:solidFill>
              <a:srgbClr val="D46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nice 187"/>
          <p:cNvCxnSpPr>
            <a:stCxn id="151" idx="0"/>
            <a:endCxn id="48" idx="0"/>
          </p:cNvCxnSpPr>
          <p:nvPr/>
        </p:nvCxnSpPr>
        <p:spPr>
          <a:xfrm>
            <a:off x="1201655" y="2090903"/>
            <a:ext cx="1383000" cy="857132"/>
          </a:xfrm>
          <a:prstGeom prst="line">
            <a:avLst/>
          </a:prstGeom>
          <a:ln w="12700">
            <a:solidFill>
              <a:srgbClr val="D46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Přímá spojnice 188"/>
          <p:cNvCxnSpPr>
            <a:stCxn id="158" idx="0"/>
            <a:endCxn id="48" idx="0"/>
          </p:cNvCxnSpPr>
          <p:nvPr/>
        </p:nvCxnSpPr>
        <p:spPr>
          <a:xfrm>
            <a:off x="2051837" y="1419282"/>
            <a:ext cx="532818" cy="1528753"/>
          </a:xfrm>
          <a:prstGeom prst="line">
            <a:avLst/>
          </a:prstGeom>
          <a:ln w="12700">
            <a:solidFill>
              <a:srgbClr val="D46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nice 189"/>
          <p:cNvCxnSpPr>
            <a:stCxn id="160" idx="0"/>
            <a:endCxn id="48" idx="0"/>
          </p:cNvCxnSpPr>
          <p:nvPr/>
        </p:nvCxnSpPr>
        <p:spPr>
          <a:xfrm flipH="1">
            <a:off x="2584655" y="1392846"/>
            <a:ext cx="551214" cy="1555189"/>
          </a:xfrm>
          <a:prstGeom prst="line">
            <a:avLst/>
          </a:prstGeom>
          <a:ln w="12700">
            <a:solidFill>
              <a:srgbClr val="D46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190"/>
          <p:cNvCxnSpPr>
            <a:endCxn id="48" idx="0"/>
          </p:cNvCxnSpPr>
          <p:nvPr/>
        </p:nvCxnSpPr>
        <p:spPr>
          <a:xfrm flipH="1">
            <a:off x="2584655" y="2090903"/>
            <a:ext cx="1409888" cy="857132"/>
          </a:xfrm>
          <a:prstGeom prst="line">
            <a:avLst/>
          </a:prstGeom>
          <a:ln w="12700">
            <a:solidFill>
              <a:srgbClr val="D46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nice 186"/>
          <p:cNvCxnSpPr>
            <a:stCxn id="44" idx="0"/>
            <a:endCxn id="42" idx="0"/>
          </p:cNvCxnSpPr>
          <p:nvPr/>
        </p:nvCxnSpPr>
        <p:spPr>
          <a:xfrm flipV="1">
            <a:off x="1739501" y="4733253"/>
            <a:ext cx="1959359" cy="409475"/>
          </a:xfrm>
          <a:prstGeom prst="line">
            <a:avLst/>
          </a:prstGeom>
          <a:ln w="12700">
            <a:solidFill>
              <a:srgbClr val="F18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Volný tvar 31"/>
          <p:cNvSpPr/>
          <p:nvPr/>
        </p:nvSpPr>
        <p:spPr>
          <a:xfrm>
            <a:off x="0" y="1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6" name="Přímá spojnice 185"/>
          <p:cNvCxnSpPr>
            <a:endCxn id="42" idx="0"/>
          </p:cNvCxnSpPr>
          <p:nvPr/>
        </p:nvCxnSpPr>
        <p:spPr>
          <a:xfrm flipH="1">
            <a:off x="3698860" y="3162278"/>
            <a:ext cx="1741046" cy="1570975"/>
          </a:xfrm>
          <a:prstGeom prst="line">
            <a:avLst/>
          </a:prstGeom>
          <a:ln w="12700">
            <a:solidFill>
              <a:srgbClr val="F18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>
            <a:stCxn id="48" idx="0"/>
            <a:endCxn id="42" idx="0"/>
          </p:cNvCxnSpPr>
          <p:nvPr/>
        </p:nvCxnSpPr>
        <p:spPr>
          <a:xfrm>
            <a:off x="2584655" y="2948035"/>
            <a:ext cx="1114205" cy="1785218"/>
          </a:xfrm>
          <a:prstGeom prst="line">
            <a:avLst/>
          </a:prstGeom>
          <a:ln w="12700">
            <a:solidFill>
              <a:srgbClr val="F18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00B003F0-EFC9-4E4D-898D-1486E9DB2E6D}" type="datetime1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7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80355" y="254475"/>
            <a:ext cx="593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Usmrcené osoby o prázdninách 2017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02" name="Zástupný symbol pro zápatí 13"/>
          <p:cNvSpPr txBox="1">
            <a:spLocks/>
          </p:cNvSpPr>
          <p:nvPr/>
        </p:nvSpPr>
        <p:spPr>
          <a:xfrm>
            <a:off x="1289067" y="6141040"/>
            <a:ext cx="364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6" name="Skupina 45"/>
          <p:cNvGrpSpPr/>
          <p:nvPr/>
        </p:nvGrpSpPr>
        <p:grpSpPr>
          <a:xfrm>
            <a:off x="2851135" y="3886359"/>
            <a:ext cx="1695450" cy="1695450"/>
            <a:chOff x="3714750" y="2781300"/>
            <a:chExt cx="1695450" cy="169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vál 1"/>
            <p:cNvSpPr/>
            <p:nvPr/>
          </p:nvSpPr>
          <p:spPr>
            <a:xfrm>
              <a:off x="3714750" y="2781300"/>
              <a:ext cx="1695450" cy="1695450"/>
            </a:xfrm>
            <a:prstGeom prst="ellipse">
              <a:avLst/>
            </a:prstGeom>
            <a:solidFill>
              <a:srgbClr val="F18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692" y="2967425"/>
              <a:ext cx="801566" cy="616550"/>
            </a:xfrm>
            <a:prstGeom prst="rect">
              <a:avLst/>
            </a:prstGeom>
          </p:spPr>
        </p:pic>
        <p:sp>
          <p:nvSpPr>
            <p:cNvPr id="42" name="TextovéPole 41"/>
            <p:cNvSpPr txBox="1"/>
            <p:nvPr/>
          </p:nvSpPr>
          <p:spPr>
            <a:xfrm>
              <a:off x="4002751" y="3628194"/>
              <a:ext cx="111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000" b="1" dirty="0" smtClean="0">
                  <a:solidFill>
                    <a:srgbClr val="9234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</a:t>
              </a:r>
              <a:endParaRPr lang="cs-CZ" sz="4000" b="1" dirty="0">
                <a:solidFill>
                  <a:srgbClr val="9234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1243082" y="4619379"/>
            <a:ext cx="1002506" cy="1002506"/>
            <a:chOff x="1453463" y="3429000"/>
            <a:chExt cx="1106274" cy="1106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Ovál 42"/>
            <p:cNvSpPr/>
            <p:nvPr/>
          </p:nvSpPr>
          <p:spPr>
            <a:xfrm>
              <a:off x="1453463" y="3429000"/>
              <a:ext cx="1106274" cy="1106274"/>
            </a:xfrm>
            <a:prstGeom prst="ellipse">
              <a:avLst/>
            </a:prstGeom>
            <a:solidFill>
              <a:srgbClr val="C2B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436" y="3528316"/>
              <a:ext cx="223661" cy="431434"/>
            </a:xfrm>
            <a:prstGeom prst="rect">
              <a:avLst/>
            </a:prstGeom>
          </p:spPr>
        </p:pic>
        <p:sp>
          <p:nvSpPr>
            <p:cNvPr id="44" name="TextovéPole 43"/>
            <p:cNvSpPr txBox="1"/>
            <p:nvPr/>
          </p:nvSpPr>
          <p:spPr>
            <a:xfrm>
              <a:off x="1575871" y="4006520"/>
              <a:ext cx="850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736D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cs-CZ" sz="2000" b="1" dirty="0">
                <a:solidFill>
                  <a:srgbClr val="736D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1898433" y="2185870"/>
            <a:ext cx="1372444" cy="1372444"/>
            <a:chOff x="2873503" y="1927549"/>
            <a:chExt cx="1372444" cy="1372444"/>
          </a:xfrm>
        </p:grpSpPr>
        <p:sp>
          <p:nvSpPr>
            <p:cNvPr id="47" name="Ovál 46"/>
            <p:cNvSpPr/>
            <p:nvPr/>
          </p:nvSpPr>
          <p:spPr>
            <a:xfrm>
              <a:off x="2873503" y="1927549"/>
              <a:ext cx="1372444" cy="1372444"/>
            </a:xfrm>
            <a:prstGeom prst="ellipse">
              <a:avLst/>
            </a:prstGeom>
            <a:solidFill>
              <a:srgbClr val="D46E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6" name="Obrázek 35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993" y="2049638"/>
              <a:ext cx="485464" cy="489358"/>
            </a:xfrm>
            <a:prstGeom prst="rect">
              <a:avLst/>
            </a:prstGeom>
          </p:spPr>
        </p:pic>
        <p:sp>
          <p:nvSpPr>
            <p:cNvPr id="48" name="TextovéPole 47"/>
            <p:cNvSpPr txBox="1"/>
            <p:nvPr/>
          </p:nvSpPr>
          <p:spPr>
            <a:xfrm>
              <a:off x="2912736" y="2689714"/>
              <a:ext cx="1293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solidFill>
                    <a:srgbClr val="7F3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endParaRPr lang="cs-CZ" sz="2800" b="1" dirty="0">
                <a:solidFill>
                  <a:srgbClr val="7F32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4895509" y="2635607"/>
            <a:ext cx="1032575" cy="1032575"/>
            <a:chOff x="5940561" y="2087100"/>
            <a:chExt cx="1032575" cy="1032575"/>
          </a:xfrm>
        </p:grpSpPr>
        <p:sp>
          <p:nvSpPr>
            <p:cNvPr id="148" name="Ovál 147"/>
            <p:cNvSpPr/>
            <p:nvPr/>
          </p:nvSpPr>
          <p:spPr>
            <a:xfrm>
              <a:off x="5940561" y="2087100"/>
              <a:ext cx="1032575" cy="103257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7" name="Obrázek 36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796" y="2197260"/>
              <a:ext cx="413256" cy="416511"/>
            </a:xfrm>
            <a:prstGeom prst="rect">
              <a:avLst/>
            </a:prstGeom>
          </p:spPr>
        </p:pic>
        <p:sp>
          <p:nvSpPr>
            <p:cNvPr id="49" name="TextovéPole 48"/>
            <p:cNvSpPr txBox="1"/>
            <p:nvPr/>
          </p:nvSpPr>
          <p:spPr>
            <a:xfrm>
              <a:off x="6094532" y="2638908"/>
              <a:ext cx="7117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007D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cs-CZ" sz="2000" b="1" dirty="0">
                <a:solidFill>
                  <a:srgbClr val="007D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618023" y="2799954"/>
            <a:ext cx="952500" cy="952500"/>
            <a:chOff x="1218121" y="2700613"/>
            <a:chExt cx="952500" cy="952500"/>
          </a:xfrm>
        </p:grpSpPr>
        <p:sp>
          <p:nvSpPr>
            <p:cNvPr id="52" name="Ovál 51"/>
            <p:cNvSpPr/>
            <p:nvPr/>
          </p:nvSpPr>
          <p:spPr>
            <a:xfrm>
              <a:off x="1218121" y="2700613"/>
              <a:ext cx="952500" cy="952500"/>
            </a:xfrm>
            <a:prstGeom prst="ellipse">
              <a:avLst/>
            </a:prstGeom>
            <a:solidFill>
              <a:srgbClr val="80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Obrázek 34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076" y="2959969"/>
              <a:ext cx="667174" cy="272776"/>
            </a:xfrm>
            <a:prstGeom prst="rect">
              <a:avLst/>
            </a:prstGeom>
          </p:spPr>
        </p:pic>
        <p:sp>
          <p:nvSpPr>
            <p:cNvPr id="53" name="TextovéPole 52"/>
            <p:cNvSpPr txBox="1"/>
            <p:nvPr/>
          </p:nvSpPr>
          <p:spPr>
            <a:xfrm>
              <a:off x="1454299" y="3212934"/>
              <a:ext cx="490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E97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cs-CZ" b="1" dirty="0">
                <a:solidFill>
                  <a:srgbClr val="E97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854201" y="1793100"/>
            <a:ext cx="637540" cy="637540"/>
            <a:chOff x="1851851" y="1801259"/>
            <a:chExt cx="637540" cy="637540"/>
          </a:xfrm>
        </p:grpSpPr>
        <p:sp>
          <p:nvSpPr>
            <p:cNvPr id="149" name="Ovál 148"/>
            <p:cNvSpPr/>
            <p:nvPr/>
          </p:nvSpPr>
          <p:spPr>
            <a:xfrm>
              <a:off x="1851851" y="1801259"/>
              <a:ext cx="637540" cy="637540"/>
            </a:xfrm>
            <a:prstGeom prst="ellipse">
              <a:avLst/>
            </a:prstGeom>
            <a:solidFill>
              <a:srgbClr val="A24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TextovéPole 150"/>
            <p:cNvSpPr txBox="1"/>
            <p:nvPr/>
          </p:nvSpPr>
          <p:spPr>
            <a:xfrm>
              <a:off x="1953992" y="2099062"/>
              <a:ext cx="490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E97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cs-CZ" sz="1600" b="1" dirty="0">
                <a:solidFill>
                  <a:srgbClr val="E97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179" y="1894925"/>
              <a:ext cx="370884" cy="212722"/>
            </a:xfrm>
            <a:prstGeom prst="rect">
              <a:avLst/>
            </a:prstGeom>
          </p:spPr>
        </p:pic>
      </p:grpSp>
      <p:grpSp>
        <p:nvGrpSpPr>
          <p:cNvPr id="56" name="Skupina 55"/>
          <p:cNvGrpSpPr/>
          <p:nvPr/>
        </p:nvGrpSpPr>
        <p:grpSpPr>
          <a:xfrm>
            <a:off x="1704383" y="1121479"/>
            <a:ext cx="637540" cy="637540"/>
            <a:chOff x="2593966" y="1241286"/>
            <a:chExt cx="637540" cy="637540"/>
          </a:xfrm>
        </p:grpSpPr>
        <p:sp>
          <p:nvSpPr>
            <p:cNvPr id="157" name="Ovál 156"/>
            <p:cNvSpPr/>
            <p:nvPr/>
          </p:nvSpPr>
          <p:spPr>
            <a:xfrm>
              <a:off x="2593966" y="1241286"/>
              <a:ext cx="637540" cy="637540"/>
            </a:xfrm>
            <a:prstGeom prst="ellipse">
              <a:avLst/>
            </a:prstGeom>
            <a:solidFill>
              <a:srgbClr val="D05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TextovéPole 157"/>
            <p:cNvSpPr txBox="1"/>
            <p:nvPr/>
          </p:nvSpPr>
          <p:spPr>
            <a:xfrm>
              <a:off x="2696107" y="1539089"/>
              <a:ext cx="490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7F3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cs-CZ" sz="1600" b="1" dirty="0">
                <a:solidFill>
                  <a:srgbClr val="7F32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313" y="1331694"/>
              <a:ext cx="376846" cy="228114"/>
            </a:xfrm>
            <a:prstGeom prst="rect">
              <a:avLst/>
            </a:prstGeom>
          </p:spPr>
        </p:pic>
      </p:grpSp>
      <p:grpSp>
        <p:nvGrpSpPr>
          <p:cNvPr id="57" name="Skupina 56"/>
          <p:cNvGrpSpPr/>
          <p:nvPr/>
        </p:nvGrpSpPr>
        <p:grpSpPr>
          <a:xfrm>
            <a:off x="2820366" y="1095108"/>
            <a:ext cx="637540" cy="637540"/>
            <a:chOff x="3483687" y="1157655"/>
            <a:chExt cx="637540" cy="637540"/>
          </a:xfrm>
        </p:grpSpPr>
        <p:sp>
          <p:nvSpPr>
            <p:cNvPr id="159" name="Ovál 158"/>
            <p:cNvSpPr/>
            <p:nvPr/>
          </p:nvSpPr>
          <p:spPr>
            <a:xfrm>
              <a:off x="3483687" y="1157655"/>
              <a:ext cx="637540" cy="637540"/>
            </a:xfrm>
            <a:prstGeom prst="ellipse">
              <a:avLst/>
            </a:prstGeom>
            <a:solidFill>
              <a:srgbClr val="D05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TextovéPole 159"/>
            <p:cNvSpPr txBox="1"/>
            <p:nvPr/>
          </p:nvSpPr>
          <p:spPr>
            <a:xfrm>
              <a:off x="3553877" y="1455393"/>
              <a:ext cx="490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rgbClr val="7F3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867" y="1304675"/>
              <a:ext cx="488568" cy="217885"/>
            </a:xfrm>
            <a:prstGeom prst="rect">
              <a:avLst/>
            </a:prstGeom>
          </p:spPr>
        </p:pic>
      </p:grpSp>
      <p:grpSp>
        <p:nvGrpSpPr>
          <p:cNvPr id="59" name="Skupina 58"/>
          <p:cNvGrpSpPr/>
          <p:nvPr/>
        </p:nvGrpSpPr>
        <p:grpSpPr>
          <a:xfrm>
            <a:off x="5439905" y="1624368"/>
            <a:ext cx="667790" cy="684756"/>
            <a:chOff x="5443761" y="1734950"/>
            <a:chExt cx="667790" cy="684756"/>
          </a:xfrm>
        </p:grpSpPr>
        <p:grpSp>
          <p:nvGrpSpPr>
            <p:cNvPr id="161" name="Skupina 160"/>
            <p:cNvGrpSpPr/>
            <p:nvPr/>
          </p:nvGrpSpPr>
          <p:grpSpPr>
            <a:xfrm>
              <a:off x="5443761" y="1734950"/>
              <a:ext cx="667790" cy="684756"/>
              <a:chOff x="5940561" y="2087100"/>
              <a:chExt cx="1032575" cy="1058809"/>
            </a:xfrm>
          </p:grpSpPr>
          <p:sp>
            <p:nvSpPr>
              <p:cNvPr id="162" name="Ovál 161"/>
              <p:cNvSpPr/>
              <p:nvPr/>
            </p:nvSpPr>
            <p:spPr>
              <a:xfrm>
                <a:off x="5940561" y="2087100"/>
                <a:ext cx="1032575" cy="1032575"/>
              </a:xfrm>
              <a:prstGeom prst="ellipse">
                <a:avLst/>
              </a:prstGeom>
              <a:solidFill>
                <a:srgbClr val="21677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TextovéPole 163"/>
              <p:cNvSpPr txBox="1"/>
              <p:nvPr/>
            </p:nvSpPr>
            <p:spPr>
              <a:xfrm>
                <a:off x="6023433" y="2622417"/>
                <a:ext cx="878603" cy="523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 smtClean="0">
                    <a:solidFill>
                      <a:srgbClr val="A0DBE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endParaRPr lang="cs-CZ" sz="1600" b="1" dirty="0">
                  <a:solidFill>
                    <a:srgbClr val="A0DBE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5" name="Obrázek 164"/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877" y="1878499"/>
              <a:ext cx="491558" cy="200975"/>
            </a:xfrm>
            <a:prstGeom prst="rect">
              <a:avLst/>
            </a:prstGeom>
          </p:spPr>
        </p:pic>
      </p:grpSp>
      <p:grpSp>
        <p:nvGrpSpPr>
          <p:cNvPr id="166" name="Skupina 165"/>
          <p:cNvGrpSpPr/>
          <p:nvPr/>
        </p:nvGrpSpPr>
        <p:grpSpPr>
          <a:xfrm>
            <a:off x="3533207" y="1712831"/>
            <a:ext cx="816869" cy="725211"/>
            <a:chOff x="3384089" y="1122633"/>
            <a:chExt cx="816869" cy="725211"/>
          </a:xfrm>
        </p:grpSpPr>
        <p:sp>
          <p:nvSpPr>
            <p:cNvPr id="167" name="Ovál 166"/>
            <p:cNvSpPr/>
            <p:nvPr/>
          </p:nvSpPr>
          <p:spPr>
            <a:xfrm>
              <a:off x="3483687" y="1157655"/>
              <a:ext cx="637540" cy="637540"/>
            </a:xfrm>
            <a:prstGeom prst="ellipse">
              <a:avLst/>
            </a:prstGeom>
            <a:solidFill>
              <a:srgbClr val="FF76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TextovéPole 167"/>
            <p:cNvSpPr txBox="1"/>
            <p:nvPr/>
          </p:nvSpPr>
          <p:spPr>
            <a:xfrm>
              <a:off x="3557144" y="1509290"/>
              <a:ext cx="490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>
                  <a:solidFill>
                    <a:srgbClr val="7F3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600" b="1" dirty="0">
                <a:solidFill>
                  <a:srgbClr val="7F32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TextovéPole 169"/>
            <p:cNvSpPr txBox="1"/>
            <p:nvPr/>
          </p:nvSpPr>
          <p:spPr>
            <a:xfrm>
              <a:off x="3384089" y="1122633"/>
              <a:ext cx="81686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dirty="0" smtClean="0">
                  <a:solidFill>
                    <a:srgbClr val="7F322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Jiné </a:t>
              </a:r>
            </a:p>
            <a:p>
              <a:pPr algn="ctr"/>
              <a:r>
                <a:rPr lang="cs-CZ" sz="900" dirty="0" smtClean="0">
                  <a:solidFill>
                    <a:srgbClr val="7F322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motorové vozidlo</a:t>
              </a:r>
              <a:endParaRPr lang="cs-CZ" sz="900" dirty="0">
                <a:solidFill>
                  <a:srgbClr val="7F322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6348823" y="2398744"/>
            <a:ext cx="667790" cy="684756"/>
            <a:chOff x="7138507" y="1961405"/>
            <a:chExt cx="667790" cy="684756"/>
          </a:xfrm>
        </p:grpSpPr>
        <p:grpSp>
          <p:nvGrpSpPr>
            <p:cNvPr id="172" name="Skupina 171"/>
            <p:cNvGrpSpPr/>
            <p:nvPr/>
          </p:nvGrpSpPr>
          <p:grpSpPr>
            <a:xfrm>
              <a:off x="7138507" y="1961405"/>
              <a:ext cx="667790" cy="684756"/>
              <a:chOff x="5940561" y="2087100"/>
              <a:chExt cx="1032575" cy="1058809"/>
            </a:xfrm>
          </p:grpSpPr>
          <p:sp>
            <p:nvSpPr>
              <p:cNvPr id="174" name="Ovál 173"/>
              <p:cNvSpPr/>
              <p:nvPr/>
            </p:nvSpPr>
            <p:spPr>
              <a:xfrm>
                <a:off x="5940561" y="2087100"/>
                <a:ext cx="1032575" cy="1032575"/>
              </a:xfrm>
              <a:prstGeom prst="ellipse">
                <a:avLst/>
              </a:prstGeom>
              <a:solidFill>
                <a:srgbClr val="0088A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" name="TextovéPole 174"/>
              <p:cNvSpPr txBox="1"/>
              <p:nvPr/>
            </p:nvSpPr>
            <p:spPr>
              <a:xfrm>
                <a:off x="6023433" y="2622417"/>
                <a:ext cx="878603" cy="523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 smtClean="0">
                    <a:solidFill>
                      <a:srgbClr val="A0DBE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cs-CZ" sz="1600" b="1" dirty="0">
                  <a:solidFill>
                    <a:srgbClr val="A0DBE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Obrázek 38"/>
            <p:cNvPicPr>
              <a:picLocks noChangeAspect="1"/>
            </p:cNvPicPr>
            <p:nvPr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02" y="2095847"/>
              <a:ext cx="548351" cy="196866"/>
            </a:xfrm>
            <a:prstGeom prst="rect">
              <a:avLst/>
            </a:prstGeom>
          </p:spPr>
        </p:pic>
      </p:grpSp>
      <p:grpSp>
        <p:nvGrpSpPr>
          <p:cNvPr id="60" name="Skupina 59"/>
          <p:cNvGrpSpPr/>
          <p:nvPr/>
        </p:nvGrpSpPr>
        <p:grpSpPr>
          <a:xfrm>
            <a:off x="6295228" y="3509372"/>
            <a:ext cx="667790" cy="684756"/>
            <a:chOff x="7887702" y="2797053"/>
            <a:chExt cx="667790" cy="684756"/>
          </a:xfrm>
        </p:grpSpPr>
        <p:grpSp>
          <p:nvGrpSpPr>
            <p:cNvPr id="177" name="Skupina 176"/>
            <p:cNvGrpSpPr/>
            <p:nvPr/>
          </p:nvGrpSpPr>
          <p:grpSpPr>
            <a:xfrm>
              <a:off x="7887702" y="2797053"/>
              <a:ext cx="667790" cy="684756"/>
              <a:chOff x="5940561" y="2087100"/>
              <a:chExt cx="1032575" cy="1058809"/>
            </a:xfrm>
          </p:grpSpPr>
          <p:sp>
            <p:nvSpPr>
              <p:cNvPr id="179" name="Ovál 178"/>
              <p:cNvSpPr/>
              <p:nvPr/>
            </p:nvSpPr>
            <p:spPr>
              <a:xfrm>
                <a:off x="5940561" y="2087100"/>
                <a:ext cx="1032575" cy="1032575"/>
              </a:xfrm>
              <a:prstGeom prst="ellipse">
                <a:avLst/>
              </a:prstGeom>
              <a:solidFill>
                <a:srgbClr val="00AAD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0" name="TextovéPole 179"/>
              <p:cNvSpPr txBox="1"/>
              <p:nvPr/>
            </p:nvSpPr>
            <p:spPr>
              <a:xfrm>
                <a:off x="6023433" y="2622417"/>
                <a:ext cx="878603" cy="523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A0DBE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pic>
          <p:nvPicPr>
            <p:cNvPr id="38" name="Obrázek 37"/>
            <p:cNvPicPr>
              <a:picLocks noChangeAspect="1"/>
            </p:cNvPicPr>
            <p:nvPr/>
          </p:nvPicPr>
          <p:blipFill>
            <a:blip r:embed="rId1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88" y="2903084"/>
              <a:ext cx="394217" cy="259364"/>
            </a:xfrm>
            <a:prstGeom prst="rect">
              <a:avLst/>
            </a:prstGeom>
          </p:spPr>
        </p:pic>
      </p:grpSp>
      <p:grpSp>
        <p:nvGrpSpPr>
          <p:cNvPr id="200" name="Skupina 199"/>
          <p:cNvGrpSpPr/>
          <p:nvPr/>
        </p:nvGrpSpPr>
        <p:grpSpPr>
          <a:xfrm>
            <a:off x="7003168" y="5290616"/>
            <a:ext cx="1320987" cy="393214"/>
            <a:chOff x="7104534" y="1546860"/>
            <a:chExt cx="1320987" cy="393214"/>
          </a:xfrm>
        </p:grpSpPr>
        <p:sp>
          <p:nvSpPr>
            <p:cNvPr id="195" name="Volný tvar 194"/>
            <p:cNvSpPr/>
            <p:nvPr/>
          </p:nvSpPr>
          <p:spPr>
            <a:xfrm>
              <a:off x="7104534" y="1546860"/>
              <a:ext cx="1320987" cy="339906"/>
            </a:xfrm>
            <a:custGeom>
              <a:avLst/>
              <a:gdLst>
                <a:gd name="connsiteX0" fmla="*/ 0 w 1320987"/>
                <a:gd name="connsiteY0" fmla="*/ 0 h 339906"/>
                <a:gd name="connsiteX1" fmla="*/ 1264335 w 1320987"/>
                <a:gd name="connsiteY1" fmla="*/ 0 h 339906"/>
                <a:gd name="connsiteX2" fmla="*/ 1320987 w 1320987"/>
                <a:gd name="connsiteY2" fmla="*/ 56652 h 339906"/>
                <a:gd name="connsiteX3" fmla="*/ 1320987 w 1320987"/>
                <a:gd name="connsiteY3" fmla="*/ 283254 h 339906"/>
                <a:gd name="connsiteX4" fmla="*/ 1264335 w 1320987"/>
                <a:gd name="connsiteY4" fmla="*/ 339906 h 339906"/>
                <a:gd name="connsiteX5" fmla="*/ 144712 w 1320987"/>
                <a:gd name="connsiteY5" fmla="*/ 339906 h 339906"/>
                <a:gd name="connsiteX6" fmla="*/ 0 w 1320987"/>
                <a:gd name="connsiteY6" fmla="*/ 0 h 33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987" h="339906">
                  <a:moveTo>
                    <a:pt x="0" y="0"/>
                  </a:moveTo>
                  <a:lnTo>
                    <a:pt x="1264335" y="0"/>
                  </a:lnTo>
                  <a:cubicBezTo>
                    <a:pt x="1295623" y="0"/>
                    <a:pt x="1320987" y="25364"/>
                    <a:pt x="1320987" y="56652"/>
                  </a:cubicBezTo>
                  <a:lnTo>
                    <a:pt x="1320987" y="283254"/>
                  </a:lnTo>
                  <a:cubicBezTo>
                    <a:pt x="1320987" y="314542"/>
                    <a:pt x="1295623" y="339906"/>
                    <a:pt x="1264335" y="339906"/>
                  </a:cubicBezTo>
                  <a:lnTo>
                    <a:pt x="144712" y="33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9" name="Rovnoramenný trojúhelník 198"/>
            <p:cNvSpPr/>
            <p:nvPr/>
          </p:nvSpPr>
          <p:spPr>
            <a:xfrm rot="4234911">
              <a:off x="7270903" y="1854695"/>
              <a:ext cx="72982" cy="97776"/>
            </a:xfrm>
            <a:custGeom>
              <a:avLst/>
              <a:gdLst>
                <a:gd name="connsiteX0" fmla="*/ 0 w 69056"/>
                <a:gd name="connsiteY0" fmla="*/ 97776 h 97776"/>
                <a:gd name="connsiteX1" fmla="*/ 34528 w 69056"/>
                <a:gd name="connsiteY1" fmla="*/ 0 h 97776"/>
                <a:gd name="connsiteX2" fmla="*/ 69056 w 69056"/>
                <a:gd name="connsiteY2" fmla="*/ 97776 h 97776"/>
                <a:gd name="connsiteX3" fmla="*/ 0 w 69056"/>
                <a:gd name="connsiteY3" fmla="*/ 97776 h 97776"/>
                <a:gd name="connsiteX0" fmla="*/ 0 w 62044"/>
                <a:gd name="connsiteY0" fmla="*/ 97776 h 97776"/>
                <a:gd name="connsiteX1" fmla="*/ 34528 w 62044"/>
                <a:gd name="connsiteY1" fmla="*/ 0 h 97776"/>
                <a:gd name="connsiteX2" fmla="*/ 62044 w 62044"/>
                <a:gd name="connsiteY2" fmla="*/ 67531 h 97776"/>
                <a:gd name="connsiteX3" fmla="*/ 0 w 62044"/>
                <a:gd name="connsiteY3" fmla="*/ 97776 h 97776"/>
                <a:gd name="connsiteX0" fmla="*/ 0 w 72982"/>
                <a:gd name="connsiteY0" fmla="*/ 97776 h 97776"/>
                <a:gd name="connsiteX1" fmla="*/ 34528 w 72982"/>
                <a:gd name="connsiteY1" fmla="*/ 0 h 97776"/>
                <a:gd name="connsiteX2" fmla="*/ 72982 w 72982"/>
                <a:gd name="connsiteY2" fmla="*/ 692 h 97776"/>
                <a:gd name="connsiteX3" fmla="*/ 0 w 72982"/>
                <a:gd name="connsiteY3" fmla="*/ 97776 h 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2" h="97776">
                  <a:moveTo>
                    <a:pt x="0" y="97776"/>
                  </a:moveTo>
                  <a:lnTo>
                    <a:pt x="34528" y="0"/>
                  </a:lnTo>
                  <a:lnTo>
                    <a:pt x="72982" y="692"/>
                  </a:lnTo>
                  <a:lnTo>
                    <a:pt x="0" y="97776"/>
                  </a:lnTo>
                  <a:close/>
                </a:path>
              </a:pathLst>
            </a:custGeom>
            <a:solidFill>
              <a:srgbClr val="9A04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1" name="Skupina 200"/>
          <p:cNvGrpSpPr/>
          <p:nvPr/>
        </p:nvGrpSpPr>
        <p:grpSpPr>
          <a:xfrm flipH="1">
            <a:off x="5491386" y="5296940"/>
            <a:ext cx="1320987" cy="393214"/>
            <a:chOff x="7104534" y="1546860"/>
            <a:chExt cx="1320987" cy="393214"/>
          </a:xfrm>
        </p:grpSpPr>
        <p:sp>
          <p:nvSpPr>
            <p:cNvPr id="202" name="Volný tvar 201"/>
            <p:cNvSpPr/>
            <p:nvPr/>
          </p:nvSpPr>
          <p:spPr>
            <a:xfrm>
              <a:off x="7104534" y="1546860"/>
              <a:ext cx="1320987" cy="339906"/>
            </a:xfrm>
            <a:custGeom>
              <a:avLst/>
              <a:gdLst>
                <a:gd name="connsiteX0" fmla="*/ 0 w 1320987"/>
                <a:gd name="connsiteY0" fmla="*/ 0 h 339906"/>
                <a:gd name="connsiteX1" fmla="*/ 1264335 w 1320987"/>
                <a:gd name="connsiteY1" fmla="*/ 0 h 339906"/>
                <a:gd name="connsiteX2" fmla="*/ 1320987 w 1320987"/>
                <a:gd name="connsiteY2" fmla="*/ 56652 h 339906"/>
                <a:gd name="connsiteX3" fmla="*/ 1320987 w 1320987"/>
                <a:gd name="connsiteY3" fmla="*/ 283254 h 339906"/>
                <a:gd name="connsiteX4" fmla="*/ 1264335 w 1320987"/>
                <a:gd name="connsiteY4" fmla="*/ 339906 h 339906"/>
                <a:gd name="connsiteX5" fmla="*/ 144712 w 1320987"/>
                <a:gd name="connsiteY5" fmla="*/ 339906 h 339906"/>
                <a:gd name="connsiteX6" fmla="*/ 0 w 1320987"/>
                <a:gd name="connsiteY6" fmla="*/ 0 h 33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987" h="339906">
                  <a:moveTo>
                    <a:pt x="0" y="0"/>
                  </a:moveTo>
                  <a:lnTo>
                    <a:pt x="1264335" y="0"/>
                  </a:lnTo>
                  <a:cubicBezTo>
                    <a:pt x="1295623" y="0"/>
                    <a:pt x="1320987" y="25364"/>
                    <a:pt x="1320987" y="56652"/>
                  </a:cubicBezTo>
                  <a:lnTo>
                    <a:pt x="1320987" y="283254"/>
                  </a:lnTo>
                  <a:cubicBezTo>
                    <a:pt x="1320987" y="314542"/>
                    <a:pt x="1295623" y="339906"/>
                    <a:pt x="1264335" y="339906"/>
                  </a:cubicBezTo>
                  <a:lnTo>
                    <a:pt x="144712" y="33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B2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3" name="Rovnoramenný trojúhelník 198"/>
            <p:cNvSpPr/>
            <p:nvPr/>
          </p:nvSpPr>
          <p:spPr>
            <a:xfrm rot="4234911">
              <a:off x="7270903" y="1854695"/>
              <a:ext cx="72982" cy="97776"/>
            </a:xfrm>
            <a:custGeom>
              <a:avLst/>
              <a:gdLst>
                <a:gd name="connsiteX0" fmla="*/ 0 w 69056"/>
                <a:gd name="connsiteY0" fmla="*/ 97776 h 97776"/>
                <a:gd name="connsiteX1" fmla="*/ 34528 w 69056"/>
                <a:gd name="connsiteY1" fmla="*/ 0 h 97776"/>
                <a:gd name="connsiteX2" fmla="*/ 69056 w 69056"/>
                <a:gd name="connsiteY2" fmla="*/ 97776 h 97776"/>
                <a:gd name="connsiteX3" fmla="*/ 0 w 69056"/>
                <a:gd name="connsiteY3" fmla="*/ 97776 h 97776"/>
                <a:gd name="connsiteX0" fmla="*/ 0 w 62044"/>
                <a:gd name="connsiteY0" fmla="*/ 97776 h 97776"/>
                <a:gd name="connsiteX1" fmla="*/ 34528 w 62044"/>
                <a:gd name="connsiteY1" fmla="*/ 0 h 97776"/>
                <a:gd name="connsiteX2" fmla="*/ 62044 w 62044"/>
                <a:gd name="connsiteY2" fmla="*/ 67531 h 97776"/>
                <a:gd name="connsiteX3" fmla="*/ 0 w 62044"/>
                <a:gd name="connsiteY3" fmla="*/ 97776 h 97776"/>
                <a:gd name="connsiteX0" fmla="*/ 0 w 72982"/>
                <a:gd name="connsiteY0" fmla="*/ 97776 h 97776"/>
                <a:gd name="connsiteX1" fmla="*/ 34528 w 72982"/>
                <a:gd name="connsiteY1" fmla="*/ 0 h 97776"/>
                <a:gd name="connsiteX2" fmla="*/ 72982 w 72982"/>
                <a:gd name="connsiteY2" fmla="*/ 692 h 97776"/>
                <a:gd name="connsiteX3" fmla="*/ 0 w 72982"/>
                <a:gd name="connsiteY3" fmla="*/ 97776 h 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2" h="97776">
                  <a:moveTo>
                    <a:pt x="0" y="97776"/>
                  </a:moveTo>
                  <a:lnTo>
                    <a:pt x="34528" y="0"/>
                  </a:lnTo>
                  <a:lnTo>
                    <a:pt x="72982" y="692"/>
                  </a:lnTo>
                  <a:lnTo>
                    <a:pt x="0" y="97776"/>
                  </a:lnTo>
                  <a:close/>
                </a:path>
              </a:pathLst>
            </a:custGeom>
            <a:solidFill>
              <a:srgbClr val="355B1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4" name="Skupina 203"/>
          <p:cNvGrpSpPr/>
          <p:nvPr/>
        </p:nvGrpSpPr>
        <p:grpSpPr>
          <a:xfrm>
            <a:off x="7177477" y="5678351"/>
            <a:ext cx="1320987" cy="393214"/>
            <a:chOff x="7104534" y="1546860"/>
            <a:chExt cx="1320987" cy="393214"/>
          </a:xfrm>
        </p:grpSpPr>
        <p:sp>
          <p:nvSpPr>
            <p:cNvPr id="205" name="Volný tvar 204"/>
            <p:cNvSpPr/>
            <p:nvPr/>
          </p:nvSpPr>
          <p:spPr>
            <a:xfrm>
              <a:off x="7104534" y="1546860"/>
              <a:ext cx="1320987" cy="339906"/>
            </a:xfrm>
            <a:custGeom>
              <a:avLst/>
              <a:gdLst>
                <a:gd name="connsiteX0" fmla="*/ 0 w 1320987"/>
                <a:gd name="connsiteY0" fmla="*/ 0 h 339906"/>
                <a:gd name="connsiteX1" fmla="*/ 1264335 w 1320987"/>
                <a:gd name="connsiteY1" fmla="*/ 0 h 339906"/>
                <a:gd name="connsiteX2" fmla="*/ 1320987 w 1320987"/>
                <a:gd name="connsiteY2" fmla="*/ 56652 h 339906"/>
                <a:gd name="connsiteX3" fmla="*/ 1320987 w 1320987"/>
                <a:gd name="connsiteY3" fmla="*/ 283254 h 339906"/>
                <a:gd name="connsiteX4" fmla="*/ 1264335 w 1320987"/>
                <a:gd name="connsiteY4" fmla="*/ 339906 h 339906"/>
                <a:gd name="connsiteX5" fmla="*/ 144712 w 1320987"/>
                <a:gd name="connsiteY5" fmla="*/ 339906 h 339906"/>
                <a:gd name="connsiteX6" fmla="*/ 0 w 1320987"/>
                <a:gd name="connsiteY6" fmla="*/ 0 h 33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987" h="339906">
                  <a:moveTo>
                    <a:pt x="0" y="0"/>
                  </a:moveTo>
                  <a:lnTo>
                    <a:pt x="1264335" y="0"/>
                  </a:lnTo>
                  <a:cubicBezTo>
                    <a:pt x="1295623" y="0"/>
                    <a:pt x="1320987" y="25364"/>
                    <a:pt x="1320987" y="56652"/>
                  </a:cubicBezTo>
                  <a:lnTo>
                    <a:pt x="1320987" y="283254"/>
                  </a:lnTo>
                  <a:cubicBezTo>
                    <a:pt x="1320987" y="314542"/>
                    <a:pt x="1295623" y="339906"/>
                    <a:pt x="1264335" y="339906"/>
                  </a:cubicBezTo>
                  <a:lnTo>
                    <a:pt x="144712" y="33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6" name="Rovnoramenný trojúhelník 198"/>
            <p:cNvSpPr/>
            <p:nvPr/>
          </p:nvSpPr>
          <p:spPr>
            <a:xfrm rot="4234911">
              <a:off x="7270903" y="1854695"/>
              <a:ext cx="72982" cy="97776"/>
            </a:xfrm>
            <a:custGeom>
              <a:avLst/>
              <a:gdLst>
                <a:gd name="connsiteX0" fmla="*/ 0 w 69056"/>
                <a:gd name="connsiteY0" fmla="*/ 97776 h 97776"/>
                <a:gd name="connsiteX1" fmla="*/ 34528 w 69056"/>
                <a:gd name="connsiteY1" fmla="*/ 0 h 97776"/>
                <a:gd name="connsiteX2" fmla="*/ 69056 w 69056"/>
                <a:gd name="connsiteY2" fmla="*/ 97776 h 97776"/>
                <a:gd name="connsiteX3" fmla="*/ 0 w 69056"/>
                <a:gd name="connsiteY3" fmla="*/ 97776 h 97776"/>
                <a:gd name="connsiteX0" fmla="*/ 0 w 62044"/>
                <a:gd name="connsiteY0" fmla="*/ 97776 h 97776"/>
                <a:gd name="connsiteX1" fmla="*/ 34528 w 62044"/>
                <a:gd name="connsiteY1" fmla="*/ 0 h 97776"/>
                <a:gd name="connsiteX2" fmla="*/ 62044 w 62044"/>
                <a:gd name="connsiteY2" fmla="*/ 67531 h 97776"/>
                <a:gd name="connsiteX3" fmla="*/ 0 w 62044"/>
                <a:gd name="connsiteY3" fmla="*/ 97776 h 97776"/>
                <a:gd name="connsiteX0" fmla="*/ 0 w 72982"/>
                <a:gd name="connsiteY0" fmla="*/ 97776 h 97776"/>
                <a:gd name="connsiteX1" fmla="*/ 34528 w 72982"/>
                <a:gd name="connsiteY1" fmla="*/ 0 h 97776"/>
                <a:gd name="connsiteX2" fmla="*/ 72982 w 72982"/>
                <a:gd name="connsiteY2" fmla="*/ 692 h 97776"/>
                <a:gd name="connsiteX3" fmla="*/ 0 w 72982"/>
                <a:gd name="connsiteY3" fmla="*/ 97776 h 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2" h="97776">
                  <a:moveTo>
                    <a:pt x="0" y="97776"/>
                  </a:moveTo>
                  <a:lnTo>
                    <a:pt x="34528" y="0"/>
                  </a:lnTo>
                  <a:lnTo>
                    <a:pt x="72982" y="692"/>
                  </a:lnTo>
                  <a:lnTo>
                    <a:pt x="0" y="97776"/>
                  </a:lnTo>
                  <a:close/>
                </a:path>
              </a:pathLst>
            </a:custGeom>
            <a:solidFill>
              <a:srgbClr val="9A04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0" name="Skupina 209"/>
          <p:cNvGrpSpPr/>
          <p:nvPr/>
        </p:nvGrpSpPr>
        <p:grpSpPr>
          <a:xfrm flipH="1">
            <a:off x="5330619" y="5677951"/>
            <a:ext cx="1320987" cy="393214"/>
            <a:chOff x="7104534" y="1546860"/>
            <a:chExt cx="1320987" cy="393214"/>
          </a:xfrm>
        </p:grpSpPr>
        <p:sp>
          <p:nvSpPr>
            <p:cNvPr id="211" name="Volný tvar 210"/>
            <p:cNvSpPr/>
            <p:nvPr/>
          </p:nvSpPr>
          <p:spPr>
            <a:xfrm>
              <a:off x="7104534" y="1546860"/>
              <a:ext cx="1320987" cy="339906"/>
            </a:xfrm>
            <a:custGeom>
              <a:avLst/>
              <a:gdLst>
                <a:gd name="connsiteX0" fmla="*/ 0 w 1320987"/>
                <a:gd name="connsiteY0" fmla="*/ 0 h 339906"/>
                <a:gd name="connsiteX1" fmla="*/ 1264335 w 1320987"/>
                <a:gd name="connsiteY1" fmla="*/ 0 h 339906"/>
                <a:gd name="connsiteX2" fmla="*/ 1320987 w 1320987"/>
                <a:gd name="connsiteY2" fmla="*/ 56652 h 339906"/>
                <a:gd name="connsiteX3" fmla="*/ 1320987 w 1320987"/>
                <a:gd name="connsiteY3" fmla="*/ 283254 h 339906"/>
                <a:gd name="connsiteX4" fmla="*/ 1264335 w 1320987"/>
                <a:gd name="connsiteY4" fmla="*/ 339906 h 339906"/>
                <a:gd name="connsiteX5" fmla="*/ 144712 w 1320987"/>
                <a:gd name="connsiteY5" fmla="*/ 339906 h 339906"/>
                <a:gd name="connsiteX6" fmla="*/ 0 w 1320987"/>
                <a:gd name="connsiteY6" fmla="*/ 0 h 33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987" h="339906">
                  <a:moveTo>
                    <a:pt x="0" y="0"/>
                  </a:moveTo>
                  <a:lnTo>
                    <a:pt x="1264335" y="0"/>
                  </a:lnTo>
                  <a:cubicBezTo>
                    <a:pt x="1295623" y="0"/>
                    <a:pt x="1320987" y="25364"/>
                    <a:pt x="1320987" y="56652"/>
                  </a:cubicBezTo>
                  <a:lnTo>
                    <a:pt x="1320987" y="283254"/>
                  </a:lnTo>
                  <a:cubicBezTo>
                    <a:pt x="1320987" y="314542"/>
                    <a:pt x="1295623" y="339906"/>
                    <a:pt x="1264335" y="339906"/>
                  </a:cubicBezTo>
                  <a:lnTo>
                    <a:pt x="144712" y="33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B2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Rovnoramenný trojúhelník 198"/>
            <p:cNvSpPr/>
            <p:nvPr/>
          </p:nvSpPr>
          <p:spPr>
            <a:xfrm rot="4234911">
              <a:off x="7270903" y="1854695"/>
              <a:ext cx="72982" cy="97776"/>
            </a:xfrm>
            <a:custGeom>
              <a:avLst/>
              <a:gdLst>
                <a:gd name="connsiteX0" fmla="*/ 0 w 69056"/>
                <a:gd name="connsiteY0" fmla="*/ 97776 h 97776"/>
                <a:gd name="connsiteX1" fmla="*/ 34528 w 69056"/>
                <a:gd name="connsiteY1" fmla="*/ 0 h 97776"/>
                <a:gd name="connsiteX2" fmla="*/ 69056 w 69056"/>
                <a:gd name="connsiteY2" fmla="*/ 97776 h 97776"/>
                <a:gd name="connsiteX3" fmla="*/ 0 w 69056"/>
                <a:gd name="connsiteY3" fmla="*/ 97776 h 97776"/>
                <a:gd name="connsiteX0" fmla="*/ 0 w 62044"/>
                <a:gd name="connsiteY0" fmla="*/ 97776 h 97776"/>
                <a:gd name="connsiteX1" fmla="*/ 34528 w 62044"/>
                <a:gd name="connsiteY1" fmla="*/ 0 h 97776"/>
                <a:gd name="connsiteX2" fmla="*/ 62044 w 62044"/>
                <a:gd name="connsiteY2" fmla="*/ 67531 h 97776"/>
                <a:gd name="connsiteX3" fmla="*/ 0 w 62044"/>
                <a:gd name="connsiteY3" fmla="*/ 97776 h 97776"/>
                <a:gd name="connsiteX0" fmla="*/ 0 w 72982"/>
                <a:gd name="connsiteY0" fmla="*/ 97776 h 97776"/>
                <a:gd name="connsiteX1" fmla="*/ 34528 w 72982"/>
                <a:gd name="connsiteY1" fmla="*/ 0 h 97776"/>
                <a:gd name="connsiteX2" fmla="*/ 72982 w 72982"/>
                <a:gd name="connsiteY2" fmla="*/ 692 h 97776"/>
                <a:gd name="connsiteX3" fmla="*/ 0 w 72982"/>
                <a:gd name="connsiteY3" fmla="*/ 97776 h 9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2" h="97776">
                  <a:moveTo>
                    <a:pt x="0" y="97776"/>
                  </a:moveTo>
                  <a:lnTo>
                    <a:pt x="34528" y="0"/>
                  </a:lnTo>
                  <a:lnTo>
                    <a:pt x="72982" y="692"/>
                  </a:lnTo>
                  <a:lnTo>
                    <a:pt x="0" y="97776"/>
                  </a:lnTo>
                  <a:close/>
                </a:path>
              </a:pathLst>
            </a:custGeom>
            <a:solidFill>
              <a:srgbClr val="355B1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9" name="TextovéPole 218"/>
          <p:cNvSpPr txBox="1"/>
          <p:nvPr/>
        </p:nvSpPr>
        <p:spPr>
          <a:xfrm>
            <a:off x="5330619" y="5299530"/>
            <a:ext cx="73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ovéPole 219"/>
          <p:cNvSpPr txBox="1"/>
          <p:nvPr/>
        </p:nvSpPr>
        <p:spPr>
          <a:xfrm>
            <a:off x="5123689" y="5675420"/>
            <a:ext cx="73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2" name="Obrázek 221"/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0" y="5380346"/>
            <a:ext cx="447501" cy="182962"/>
          </a:xfrm>
          <a:prstGeom prst="rect">
            <a:avLst/>
          </a:prstGeom>
        </p:spPr>
      </p:pic>
      <p:pic>
        <p:nvPicPr>
          <p:cNvPr id="223" name="Obrázek 222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8" y="5734879"/>
            <a:ext cx="370884" cy="212722"/>
          </a:xfrm>
          <a:prstGeom prst="rect">
            <a:avLst/>
          </a:prstGeom>
        </p:spPr>
      </p:pic>
      <p:sp>
        <p:nvSpPr>
          <p:cNvPr id="224" name="TextovéPole 223"/>
          <p:cNvSpPr txBox="1"/>
          <p:nvPr/>
        </p:nvSpPr>
        <p:spPr>
          <a:xfrm>
            <a:off x="7832676" y="5284788"/>
            <a:ext cx="73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" name="Obrázek 2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10" y="5334664"/>
            <a:ext cx="376846" cy="228114"/>
          </a:xfrm>
          <a:prstGeom prst="rect">
            <a:avLst/>
          </a:prstGeom>
        </p:spPr>
      </p:pic>
      <p:sp>
        <p:nvSpPr>
          <p:cNvPr id="226" name="TextovéPole 225"/>
          <p:cNvSpPr txBox="1"/>
          <p:nvPr/>
        </p:nvSpPr>
        <p:spPr>
          <a:xfrm>
            <a:off x="8001469" y="5683690"/>
            <a:ext cx="73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ovéPole 226"/>
          <p:cNvSpPr txBox="1"/>
          <p:nvPr/>
        </p:nvSpPr>
        <p:spPr>
          <a:xfrm>
            <a:off x="7261710" y="5662419"/>
            <a:ext cx="125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Jiné </a:t>
            </a:r>
          </a:p>
          <a:p>
            <a:r>
              <a:rPr lang="cs-CZ" sz="9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motorové vozidlo</a:t>
            </a:r>
            <a:endParaRPr lang="cs-CZ" sz="9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ál 227"/>
          <p:cNvSpPr/>
          <p:nvPr/>
        </p:nvSpPr>
        <p:spPr>
          <a:xfrm>
            <a:off x="7501178" y="4918499"/>
            <a:ext cx="324966" cy="324966"/>
          </a:xfrm>
          <a:prstGeom prst="ellipse">
            <a:avLst/>
          </a:prstGeom>
          <a:solidFill>
            <a:schemeClr val="bg1"/>
          </a:solidFill>
          <a:ln>
            <a:solidFill>
              <a:srgbClr val="D50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9" name="Ovál 228"/>
          <p:cNvSpPr/>
          <p:nvPr/>
        </p:nvSpPr>
        <p:spPr>
          <a:xfrm>
            <a:off x="5989396" y="4918499"/>
            <a:ext cx="324966" cy="324966"/>
          </a:xfrm>
          <a:prstGeom prst="ellipse">
            <a:avLst/>
          </a:prstGeom>
          <a:solidFill>
            <a:schemeClr val="bg1"/>
          </a:solidFill>
          <a:ln>
            <a:solidFill>
              <a:srgbClr val="477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TextovéPole 229"/>
          <p:cNvSpPr txBox="1"/>
          <p:nvPr/>
        </p:nvSpPr>
        <p:spPr>
          <a:xfrm>
            <a:off x="6007850" y="4797519"/>
            <a:ext cx="2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477B24"/>
                </a:solidFill>
              </a:rPr>
              <a:t>-</a:t>
            </a:r>
            <a:endParaRPr lang="cs-CZ" sz="2800" dirty="0">
              <a:solidFill>
                <a:srgbClr val="477B24"/>
              </a:solidFill>
            </a:endParaRPr>
          </a:p>
        </p:txBody>
      </p:sp>
      <p:sp>
        <p:nvSpPr>
          <p:cNvPr id="231" name="TextovéPole 230"/>
          <p:cNvSpPr txBox="1"/>
          <p:nvPr/>
        </p:nvSpPr>
        <p:spPr>
          <a:xfrm>
            <a:off x="7486326" y="4806923"/>
            <a:ext cx="2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D50300"/>
                </a:solidFill>
              </a:rPr>
              <a:t>+</a:t>
            </a:r>
            <a:endParaRPr lang="cs-CZ" sz="2800" dirty="0">
              <a:solidFill>
                <a:srgbClr val="D50300"/>
              </a:solidFill>
            </a:endParaRPr>
          </a:p>
        </p:txBody>
      </p:sp>
      <p:pic>
        <p:nvPicPr>
          <p:cNvPr id="232" name="Obrázek 23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37" y="5570064"/>
            <a:ext cx="485464" cy="4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0" y="1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00B003F0-EFC9-4E4D-898D-1486E9DB2E6D}" type="datetime1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80355" y="254475"/>
            <a:ext cx="593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Nejtragičtější dny prázdnin 2017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94" name="Zástupný symbol pro zápatí 13"/>
          <p:cNvSpPr txBox="1">
            <a:spLocks/>
          </p:cNvSpPr>
          <p:nvPr/>
        </p:nvSpPr>
        <p:spPr>
          <a:xfrm>
            <a:off x="1289067" y="6141040"/>
            <a:ext cx="364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4930140" y="1421384"/>
            <a:ext cx="4057622" cy="3566779"/>
            <a:chOff x="4634457" y="1421384"/>
            <a:chExt cx="4353305" cy="3848100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457" y="1421384"/>
              <a:ext cx="4353305" cy="3848100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930140" y="2657474"/>
              <a:ext cx="3308985" cy="109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neděle          16.7.2017</a:t>
              </a:r>
            </a:p>
            <a:p>
              <a:r>
                <a:rPr lang="cs-CZ" sz="2000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pátek            11.8.2017</a:t>
              </a:r>
            </a:p>
            <a:p>
              <a:r>
                <a:rPr lang="cs-CZ" sz="2000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pátek            18.8.2017</a:t>
              </a:r>
              <a:endParaRPr lang="cs-CZ" sz="2000" dirty="0">
                <a:solidFill>
                  <a:srgbClr val="F18D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273919" y="3788090"/>
              <a:ext cx="26214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800" dirty="0" smtClean="0">
                  <a:solidFill>
                    <a:srgbClr val="F18D62"/>
                  </a:solidFill>
                  <a:latin typeface="Arial Black" panose="020B0A04020102020204" pitchFamily="34" charset="0"/>
                </a:rPr>
                <a:t>6</a:t>
              </a:r>
              <a:r>
                <a:rPr lang="cs-CZ" sz="2000" dirty="0" smtClean="0">
                  <a:solidFill>
                    <a:srgbClr val="F18D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usmrcených</a:t>
              </a:r>
              <a:endParaRPr lang="cs-CZ" sz="8800" dirty="0">
                <a:solidFill>
                  <a:srgbClr val="F18D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9" name="Graf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034928"/>
              </p:ext>
            </p:extLst>
          </p:nvPr>
        </p:nvGraphicFramePr>
        <p:xfrm>
          <a:off x="240837" y="1339421"/>
          <a:ext cx="4369292" cy="420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65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-4498" y="13216"/>
            <a:ext cx="8667751" cy="6857999"/>
          </a:xfrm>
          <a:custGeom>
            <a:avLst/>
            <a:gdLst>
              <a:gd name="connsiteX0" fmla="*/ 0 w 8667751"/>
              <a:gd name="connsiteY0" fmla="*/ 0 h 6857999"/>
              <a:gd name="connsiteX1" fmla="*/ 1593183 w 8667751"/>
              <a:gd name="connsiteY1" fmla="*/ 0 h 6857999"/>
              <a:gd name="connsiteX2" fmla="*/ 8667751 w 8667751"/>
              <a:gd name="connsiteY2" fmla="*/ 6857999 h 6857999"/>
              <a:gd name="connsiteX3" fmla="*/ 0 w 866775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1" h="6857999">
                <a:moveTo>
                  <a:pt x="0" y="0"/>
                </a:moveTo>
                <a:lnTo>
                  <a:pt x="1593183" y="0"/>
                </a:lnTo>
                <a:lnTo>
                  <a:pt x="866775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7CAFD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608469" y="0"/>
            <a:ext cx="3535531" cy="1231900"/>
          </a:xfrm>
          <a:custGeom>
            <a:avLst/>
            <a:gdLst>
              <a:gd name="connsiteX0" fmla="*/ 0 w 3535531"/>
              <a:gd name="connsiteY0" fmla="*/ 0 h 1231900"/>
              <a:gd name="connsiteX1" fmla="*/ 2264728 w 3535531"/>
              <a:gd name="connsiteY1" fmla="*/ 0 h 1231900"/>
              <a:gd name="connsiteX2" fmla="*/ 3535531 w 3535531"/>
              <a:gd name="connsiteY2" fmla="*/ 1231900 h 1231900"/>
              <a:gd name="connsiteX3" fmla="*/ 1270803 w 3535531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531" h="1231900">
                <a:moveTo>
                  <a:pt x="0" y="0"/>
                </a:moveTo>
                <a:lnTo>
                  <a:pt x="2264728" y="0"/>
                </a:lnTo>
                <a:lnTo>
                  <a:pt x="3535531" y="1231900"/>
                </a:lnTo>
                <a:lnTo>
                  <a:pt x="1270803" y="1231900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" y="5901207"/>
            <a:ext cx="857248" cy="857248"/>
          </a:xfrm>
          <a:prstGeom prst="rect">
            <a:avLst/>
          </a:prstGeom>
        </p:spPr>
      </p:pic>
      <p:sp>
        <p:nvSpPr>
          <p:cNvPr id="23" name="Volný tvar 22"/>
          <p:cNvSpPr/>
          <p:nvPr/>
        </p:nvSpPr>
        <p:spPr>
          <a:xfrm>
            <a:off x="843393" y="64991"/>
            <a:ext cx="7582128" cy="840633"/>
          </a:xfrm>
          <a:custGeom>
            <a:avLst/>
            <a:gdLst>
              <a:gd name="connsiteX0" fmla="*/ 0 w 7582128"/>
              <a:gd name="connsiteY0" fmla="*/ 0 h 840633"/>
              <a:gd name="connsiteX1" fmla="*/ 6714948 w 7582128"/>
              <a:gd name="connsiteY1" fmla="*/ 0 h 840633"/>
              <a:gd name="connsiteX2" fmla="*/ 7582128 w 7582128"/>
              <a:gd name="connsiteY2" fmla="*/ 840633 h 840633"/>
              <a:gd name="connsiteX3" fmla="*/ 867180 w 7582128"/>
              <a:gd name="connsiteY3" fmla="*/ 840633 h 8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2128" h="840633">
                <a:moveTo>
                  <a:pt x="0" y="0"/>
                </a:moveTo>
                <a:lnTo>
                  <a:pt x="6714948" y="0"/>
                </a:lnTo>
                <a:lnTo>
                  <a:pt x="7582128" y="840633"/>
                </a:lnTo>
                <a:lnTo>
                  <a:pt x="867180" y="8406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7086600" y="6143524"/>
            <a:ext cx="2057400" cy="365125"/>
          </a:xfrm>
        </p:spPr>
        <p:txBody>
          <a:bodyPr/>
          <a:lstStyle/>
          <a:p>
            <a:pPr algn="r"/>
            <a:fld id="{00B003F0-EFC9-4E4D-898D-1486E9DB2E6D}" type="datetime1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26.06.2018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086600" y="6418164"/>
            <a:ext cx="2057400" cy="365125"/>
          </a:xfrm>
        </p:spPr>
        <p:txBody>
          <a:bodyPr/>
          <a:lstStyle/>
          <a:p>
            <a:fld id="{FD0DC6CA-BF13-4188-90BD-0D21523DC6BB}" type="slidenum">
              <a:rPr lang="cs-CZ" b="1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9</a:t>
            </a:fld>
            <a:endParaRPr lang="cs-CZ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65984" y="136787"/>
            <a:ext cx="593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Roboto" pitchFamily="2" charset="0"/>
              </a:rPr>
              <a:t>Nehody pod vlivem alkoholu o prázdninách 2017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  <a:ea typeface="Roboto" pitchFamily="2" charset="0"/>
            </a:endParaRPr>
          </a:p>
        </p:txBody>
      </p:sp>
      <p:sp>
        <p:nvSpPr>
          <p:cNvPr id="102" name="Zástupný symbol pro zápatí 13"/>
          <p:cNvSpPr txBox="1">
            <a:spLocks/>
          </p:cNvSpPr>
          <p:nvPr/>
        </p:nvSpPr>
        <p:spPr>
          <a:xfrm>
            <a:off x="1289067" y="6141040"/>
            <a:ext cx="364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Nehodovost o prázdninách</a:t>
            </a:r>
            <a:endParaRPr lang="cs-CZ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40" name="Skupina 239"/>
          <p:cNvGrpSpPr/>
          <p:nvPr/>
        </p:nvGrpSpPr>
        <p:grpSpPr>
          <a:xfrm>
            <a:off x="171008" y="1078515"/>
            <a:ext cx="5898055" cy="3626913"/>
            <a:chOff x="-548188" y="325933"/>
            <a:chExt cx="9920513" cy="6100458"/>
          </a:xfrm>
        </p:grpSpPr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5223" y="2281096"/>
              <a:ext cx="2231903" cy="2741683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13" y="325933"/>
              <a:ext cx="2719584" cy="2068072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945" y="1194466"/>
              <a:ext cx="2157988" cy="1872238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736" y="4001702"/>
              <a:ext cx="3224028" cy="2424689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384" y="2555469"/>
              <a:ext cx="2535941" cy="2289815"/>
            </a:xfrm>
            <a:prstGeom prst="rect">
              <a:avLst/>
            </a:prstGeom>
          </p:spPr>
        </p:pic>
        <p:pic>
          <p:nvPicPr>
            <p:cNvPr id="225" name="Obrázek 224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825" y="540336"/>
              <a:ext cx="1873762" cy="1337314"/>
            </a:xfrm>
            <a:prstGeom prst="rect">
              <a:avLst/>
            </a:prstGeom>
          </p:spPr>
        </p:pic>
        <p:pic>
          <p:nvPicPr>
            <p:cNvPr id="226" name="Obrázek 225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8188" y="1348465"/>
              <a:ext cx="1766320" cy="1290069"/>
            </a:xfrm>
            <a:prstGeom prst="rect">
              <a:avLst/>
            </a:prstGeom>
          </p:spPr>
        </p:pic>
        <p:pic>
          <p:nvPicPr>
            <p:cNvPr id="227" name="Obrázek 226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312" y="3699704"/>
              <a:ext cx="3204217" cy="2422403"/>
            </a:xfrm>
            <a:prstGeom prst="rect">
              <a:avLst/>
            </a:prstGeom>
            <a:noFill/>
          </p:spPr>
        </p:pic>
        <p:pic>
          <p:nvPicPr>
            <p:cNvPr id="228" name="Obrázek 227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447" y="1442721"/>
              <a:ext cx="3196597" cy="2545847"/>
            </a:xfrm>
            <a:prstGeom prst="rect">
              <a:avLst/>
            </a:prstGeom>
            <a:noFill/>
          </p:spPr>
        </p:pic>
        <p:pic>
          <p:nvPicPr>
            <p:cNvPr id="232" name="Obrázek 231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354" y="2398572"/>
              <a:ext cx="726950" cy="526543"/>
            </a:xfrm>
            <a:prstGeom prst="rect">
              <a:avLst/>
            </a:prstGeom>
          </p:spPr>
        </p:pic>
        <p:pic>
          <p:nvPicPr>
            <p:cNvPr id="234" name="Obrázek 233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17" y="3292063"/>
              <a:ext cx="2369063" cy="2180086"/>
            </a:xfrm>
            <a:prstGeom prst="rect">
              <a:avLst/>
            </a:prstGeom>
          </p:spPr>
        </p:pic>
        <p:pic>
          <p:nvPicPr>
            <p:cNvPr id="235" name="Obrázek 234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848" y="4410726"/>
              <a:ext cx="2067310" cy="1571247"/>
            </a:xfrm>
            <a:prstGeom prst="rect">
              <a:avLst/>
            </a:prstGeom>
          </p:spPr>
        </p:pic>
        <p:pic>
          <p:nvPicPr>
            <p:cNvPr id="237" name="Obrázek 236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022" y="2637204"/>
              <a:ext cx="2292863" cy="1516383"/>
            </a:xfrm>
            <a:prstGeom prst="rect">
              <a:avLst/>
            </a:prstGeom>
          </p:spPr>
        </p:pic>
        <p:pic>
          <p:nvPicPr>
            <p:cNvPr id="239" name="Obrázek 238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24" y="2164723"/>
              <a:ext cx="1797562" cy="2795022"/>
            </a:xfrm>
            <a:prstGeom prst="rect">
              <a:avLst/>
            </a:prstGeom>
          </p:spPr>
        </p:pic>
      </p:grpSp>
      <p:pic>
        <p:nvPicPr>
          <p:cNvPr id="241" name="Obrázek 2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25" y="3402606"/>
            <a:ext cx="462247" cy="338357"/>
          </a:xfrm>
          <a:prstGeom prst="rect">
            <a:avLst/>
          </a:prstGeom>
        </p:spPr>
      </p:pic>
      <p:pic>
        <p:nvPicPr>
          <p:cNvPr id="243" name="Obrázek 2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11" y="1806021"/>
            <a:ext cx="395827" cy="344077"/>
          </a:xfrm>
          <a:prstGeom prst="rect">
            <a:avLst/>
          </a:prstGeom>
        </p:spPr>
      </p:pic>
      <p:pic>
        <p:nvPicPr>
          <p:cNvPr id="244" name="Obrázek 2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20" y="2834018"/>
            <a:ext cx="460093" cy="330080"/>
          </a:xfrm>
          <a:prstGeom prst="rect">
            <a:avLst/>
          </a:prstGeom>
        </p:spPr>
      </p:pic>
      <p:pic>
        <p:nvPicPr>
          <p:cNvPr id="246" name="Obrázek 2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11" y="2328465"/>
            <a:ext cx="425369" cy="327186"/>
          </a:xfrm>
          <a:prstGeom prst="rect">
            <a:avLst/>
          </a:prstGeom>
        </p:spPr>
      </p:pic>
      <p:grpSp>
        <p:nvGrpSpPr>
          <p:cNvPr id="251" name="Skupina 250"/>
          <p:cNvGrpSpPr/>
          <p:nvPr/>
        </p:nvGrpSpPr>
        <p:grpSpPr>
          <a:xfrm>
            <a:off x="2390288" y="2525660"/>
            <a:ext cx="478403" cy="486742"/>
            <a:chOff x="2559293" y="3037104"/>
            <a:chExt cx="478403" cy="486742"/>
          </a:xfrm>
        </p:grpSpPr>
        <p:sp>
          <p:nvSpPr>
            <p:cNvPr id="247" name="TextovéPole 246"/>
            <p:cNvSpPr txBox="1"/>
            <p:nvPr/>
          </p:nvSpPr>
          <p:spPr>
            <a:xfrm>
              <a:off x="2559293" y="303710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7944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cs-CZ" sz="1200" dirty="0">
                <a:solidFill>
                  <a:srgbClr val="7944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9" name="Přímá spojnice 248"/>
            <p:cNvCxnSpPr/>
            <p:nvPr/>
          </p:nvCxnSpPr>
          <p:spPr>
            <a:xfrm>
              <a:off x="2589529" y="3279282"/>
              <a:ext cx="417933" cy="0"/>
            </a:xfrm>
            <a:prstGeom prst="line">
              <a:avLst/>
            </a:prstGeom>
            <a:ln w="12700">
              <a:solidFill>
                <a:srgbClr val="794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ovéPole 98"/>
            <p:cNvSpPr txBox="1"/>
            <p:nvPr/>
          </p:nvSpPr>
          <p:spPr>
            <a:xfrm>
              <a:off x="2559293" y="3246847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7944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1" name="Skupina 100"/>
          <p:cNvGrpSpPr/>
          <p:nvPr/>
        </p:nvGrpSpPr>
        <p:grpSpPr>
          <a:xfrm>
            <a:off x="5264493" y="3020504"/>
            <a:ext cx="478403" cy="486742"/>
            <a:chOff x="2559293" y="3037104"/>
            <a:chExt cx="478403" cy="486742"/>
          </a:xfrm>
        </p:grpSpPr>
        <p:sp>
          <p:nvSpPr>
            <p:cNvPr id="103" name="TextovéPole 102"/>
            <p:cNvSpPr txBox="1"/>
            <p:nvPr/>
          </p:nvSpPr>
          <p:spPr>
            <a:xfrm>
              <a:off x="2559293" y="303710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7944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</a:t>
              </a:r>
              <a:endParaRPr lang="cs-CZ" sz="1200" dirty="0">
                <a:solidFill>
                  <a:srgbClr val="7944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Přímá spojnice 103"/>
            <p:cNvCxnSpPr/>
            <p:nvPr/>
          </p:nvCxnSpPr>
          <p:spPr>
            <a:xfrm>
              <a:off x="2589529" y="3279282"/>
              <a:ext cx="417933" cy="0"/>
            </a:xfrm>
            <a:prstGeom prst="line">
              <a:avLst/>
            </a:prstGeom>
            <a:ln w="12700">
              <a:solidFill>
                <a:srgbClr val="794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ovéPole 104"/>
            <p:cNvSpPr txBox="1"/>
            <p:nvPr/>
          </p:nvSpPr>
          <p:spPr>
            <a:xfrm>
              <a:off x="2559293" y="3246847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7944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200" dirty="0">
                <a:solidFill>
                  <a:srgbClr val="7944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Skupina 105"/>
          <p:cNvGrpSpPr/>
          <p:nvPr/>
        </p:nvGrpSpPr>
        <p:grpSpPr>
          <a:xfrm>
            <a:off x="3798436" y="3840534"/>
            <a:ext cx="478403" cy="486742"/>
            <a:chOff x="2559293" y="3037104"/>
            <a:chExt cx="478403" cy="486742"/>
          </a:xfrm>
        </p:grpSpPr>
        <p:sp>
          <p:nvSpPr>
            <p:cNvPr id="107" name="TextovéPole 106"/>
            <p:cNvSpPr txBox="1"/>
            <p:nvPr/>
          </p:nvSpPr>
          <p:spPr>
            <a:xfrm>
              <a:off x="2559293" y="303710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7944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endParaRPr lang="cs-CZ" sz="1200" dirty="0">
                <a:solidFill>
                  <a:srgbClr val="7944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8" name="Přímá spojnice 107"/>
            <p:cNvCxnSpPr/>
            <p:nvPr/>
          </p:nvCxnSpPr>
          <p:spPr>
            <a:xfrm>
              <a:off x="2589529" y="3279282"/>
              <a:ext cx="417933" cy="0"/>
            </a:xfrm>
            <a:prstGeom prst="line">
              <a:avLst/>
            </a:prstGeom>
            <a:ln w="12700">
              <a:solidFill>
                <a:srgbClr val="7944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ovéPole 108"/>
            <p:cNvSpPr txBox="1"/>
            <p:nvPr/>
          </p:nvSpPr>
          <p:spPr>
            <a:xfrm>
              <a:off x="2559293" y="3246847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7944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200" dirty="0">
                <a:solidFill>
                  <a:srgbClr val="7944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2" name="Skupina 251"/>
          <p:cNvGrpSpPr/>
          <p:nvPr/>
        </p:nvGrpSpPr>
        <p:grpSpPr>
          <a:xfrm>
            <a:off x="1722113" y="3627798"/>
            <a:ext cx="417933" cy="486278"/>
            <a:chOff x="4548277" y="3606467"/>
            <a:chExt cx="417933" cy="486278"/>
          </a:xfrm>
        </p:grpSpPr>
        <p:sp>
          <p:nvSpPr>
            <p:cNvPr id="111" name="TextovéPole 110"/>
            <p:cNvSpPr txBox="1"/>
            <p:nvPr/>
          </p:nvSpPr>
          <p:spPr>
            <a:xfrm>
              <a:off x="4567537" y="3606467"/>
              <a:ext cx="374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  <a:endParaRPr lang="cs-CZ" sz="120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2" name="Přímá spojnice 111"/>
            <p:cNvCxnSpPr/>
            <p:nvPr/>
          </p:nvCxnSpPr>
          <p:spPr>
            <a:xfrm>
              <a:off x="4548277" y="3848375"/>
              <a:ext cx="417933" cy="0"/>
            </a:xfrm>
            <a:prstGeom prst="line">
              <a:avLst/>
            </a:prstGeom>
            <a:ln w="12700">
              <a:solidFill>
                <a:srgbClr val="8A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ovéPole 112"/>
            <p:cNvSpPr txBox="1"/>
            <p:nvPr/>
          </p:nvSpPr>
          <p:spPr>
            <a:xfrm>
              <a:off x="4589803" y="3815746"/>
              <a:ext cx="321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20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Skupina 113"/>
          <p:cNvGrpSpPr/>
          <p:nvPr/>
        </p:nvGrpSpPr>
        <p:grpSpPr>
          <a:xfrm>
            <a:off x="4418616" y="3141520"/>
            <a:ext cx="417933" cy="486278"/>
            <a:chOff x="4548277" y="3606467"/>
            <a:chExt cx="417933" cy="486278"/>
          </a:xfrm>
        </p:grpSpPr>
        <p:sp>
          <p:nvSpPr>
            <p:cNvPr id="115" name="TextovéPole 114"/>
            <p:cNvSpPr txBox="1"/>
            <p:nvPr/>
          </p:nvSpPr>
          <p:spPr>
            <a:xfrm>
              <a:off x="4567537" y="3606467"/>
              <a:ext cx="3748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</a:t>
              </a:r>
              <a:endParaRPr lang="cs-CZ" sz="120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Přímá spojnice 115"/>
            <p:cNvCxnSpPr/>
            <p:nvPr/>
          </p:nvCxnSpPr>
          <p:spPr>
            <a:xfrm>
              <a:off x="4548277" y="3848375"/>
              <a:ext cx="417933" cy="0"/>
            </a:xfrm>
            <a:prstGeom prst="line">
              <a:avLst/>
            </a:prstGeom>
            <a:ln w="12700">
              <a:solidFill>
                <a:srgbClr val="8A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ovéPole 116"/>
            <p:cNvSpPr txBox="1"/>
            <p:nvPr/>
          </p:nvSpPr>
          <p:spPr>
            <a:xfrm>
              <a:off x="4589803" y="3815746"/>
              <a:ext cx="321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20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Skupina 117"/>
          <p:cNvGrpSpPr/>
          <p:nvPr/>
        </p:nvGrpSpPr>
        <p:grpSpPr>
          <a:xfrm>
            <a:off x="777752" y="2706916"/>
            <a:ext cx="417933" cy="486278"/>
            <a:chOff x="4548277" y="3606467"/>
            <a:chExt cx="417933" cy="486278"/>
          </a:xfrm>
        </p:grpSpPr>
        <p:sp>
          <p:nvSpPr>
            <p:cNvPr id="119" name="TextovéPole 118"/>
            <p:cNvSpPr txBox="1"/>
            <p:nvPr/>
          </p:nvSpPr>
          <p:spPr>
            <a:xfrm>
              <a:off x="4567537" y="3606467"/>
              <a:ext cx="374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	</a:t>
              </a:r>
              <a:endParaRPr lang="cs-CZ" sz="120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Přímá spojnice 119"/>
            <p:cNvCxnSpPr/>
            <p:nvPr/>
          </p:nvCxnSpPr>
          <p:spPr>
            <a:xfrm>
              <a:off x="4548277" y="3848375"/>
              <a:ext cx="417933" cy="0"/>
            </a:xfrm>
            <a:prstGeom prst="line">
              <a:avLst/>
            </a:prstGeom>
            <a:ln w="12700">
              <a:solidFill>
                <a:srgbClr val="8A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ovéPole 120"/>
            <p:cNvSpPr txBox="1"/>
            <p:nvPr/>
          </p:nvSpPr>
          <p:spPr>
            <a:xfrm>
              <a:off x="4589803" y="3815746"/>
              <a:ext cx="321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cs-CZ" sz="120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Skupina 121"/>
          <p:cNvGrpSpPr/>
          <p:nvPr/>
        </p:nvGrpSpPr>
        <p:grpSpPr>
          <a:xfrm>
            <a:off x="2291169" y="2010651"/>
            <a:ext cx="343929" cy="415868"/>
            <a:chOff x="4887027" y="3567442"/>
            <a:chExt cx="374833" cy="560671"/>
          </a:xfrm>
        </p:grpSpPr>
        <p:sp>
          <p:nvSpPr>
            <p:cNvPr id="123" name="TextovéPole 122"/>
            <p:cNvSpPr txBox="1"/>
            <p:nvPr/>
          </p:nvSpPr>
          <p:spPr>
            <a:xfrm>
              <a:off x="4887027" y="3567442"/>
              <a:ext cx="374833" cy="560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dirty="0" smtClean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	</a:t>
              </a:r>
              <a:endParaRPr lang="cs-CZ" sz="1050" dirty="0">
                <a:solidFill>
                  <a:srgbClr val="8A7D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Přímá spojnice 123"/>
            <p:cNvCxnSpPr/>
            <p:nvPr/>
          </p:nvCxnSpPr>
          <p:spPr>
            <a:xfrm flipH="1">
              <a:off x="4966210" y="3841611"/>
              <a:ext cx="226911" cy="6764"/>
            </a:xfrm>
            <a:prstGeom prst="line">
              <a:avLst/>
            </a:prstGeom>
            <a:ln w="12700">
              <a:solidFill>
                <a:srgbClr val="8A7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ovéPole 124"/>
            <p:cNvSpPr txBox="1"/>
            <p:nvPr/>
          </p:nvSpPr>
          <p:spPr>
            <a:xfrm>
              <a:off x="4913283" y="3785785"/>
              <a:ext cx="321936" cy="34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dirty="0">
                  <a:solidFill>
                    <a:srgbClr val="8A7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255" name="Přímá spojnice se šipkou 254"/>
          <p:cNvCxnSpPr>
            <a:stCxn id="125" idx="1"/>
          </p:cNvCxnSpPr>
          <p:nvPr/>
        </p:nvCxnSpPr>
        <p:spPr>
          <a:xfrm flipH="1">
            <a:off x="2199844" y="2299562"/>
            <a:ext cx="115416" cy="173317"/>
          </a:xfrm>
          <a:prstGeom prst="straightConnector1">
            <a:avLst/>
          </a:prstGeom>
          <a:ln>
            <a:solidFill>
              <a:srgbClr val="8A7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Skupina 129"/>
          <p:cNvGrpSpPr/>
          <p:nvPr/>
        </p:nvGrpSpPr>
        <p:grpSpPr>
          <a:xfrm>
            <a:off x="1493109" y="1533151"/>
            <a:ext cx="478405" cy="514730"/>
            <a:chOff x="3120040" y="3038723"/>
            <a:chExt cx="478405" cy="514730"/>
          </a:xfrm>
        </p:grpSpPr>
        <p:sp>
          <p:nvSpPr>
            <p:cNvPr id="131" name="TextovéPole 130"/>
            <p:cNvSpPr txBox="1"/>
            <p:nvPr/>
          </p:nvSpPr>
          <p:spPr>
            <a:xfrm>
              <a:off x="3120042" y="3038723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2" name="Přímá spojnice 131"/>
            <p:cNvCxnSpPr/>
            <p:nvPr/>
          </p:nvCxnSpPr>
          <p:spPr>
            <a:xfrm>
              <a:off x="3150276" y="3288807"/>
              <a:ext cx="417933" cy="0"/>
            </a:xfrm>
            <a:prstGeom prst="line">
              <a:avLst/>
            </a:prstGeom>
            <a:ln w="12700">
              <a:solidFill>
                <a:srgbClr val="00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ovéPole 140"/>
            <p:cNvSpPr txBox="1"/>
            <p:nvPr/>
          </p:nvSpPr>
          <p:spPr>
            <a:xfrm>
              <a:off x="3120040" y="327645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Skupina 141"/>
          <p:cNvGrpSpPr/>
          <p:nvPr/>
        </p:nvGrpSpPr>
        <p:grpSpPr>
          <a:xfrm>
            <a:off x="4802021" y="3765810"/>
            <a:ext cx="478405" cy="514730"/>
            <a:chOff x="3120040" y="3038723"/>
            <a:chExt cx="478405" cy="514730"/>
          </a:xfrm>
        </p:grpSpPr>
        <p:sp>
          <p:nvSpPr>
            <p:cNvPr id="143" name="TextovéPole 142"/>
            <p:cNvSpPr txBox="1"/>
            <p:nvPr/>
          </p:nvSpPr>
          <p:spPr>
            <a:xfrm>
              <a:off x="3120042" y="3038723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8" name="Přímá spojnice 147"/>
            <p:cNvCxnSpPr/>
            <p:nvPr/>
          </p:nvCxnSpPr>
          <p:spPr>
            <a:xfrm>
              <a:off x="3150276" y="3288807"/>
              <a:ext cx="417933" cy="0"/>
            </a:xfrm>
            <a:prstGeom prst="line">
              <a:avLst/>
            </a:prstGeom>
            <a:ln w="12700">
              <a:solidFill>
                <a:srgbClr val="00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ovéPole 148"/>
            <p:cNvSpPr txBox="1"/>
            <p:nvPr/>
          </p:nvSpPr>
          <p:spPr>
            <a:xfrm>
              <a:off x="3120040" y="327645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51" name="Skupina 150"/>
          <p:cNvGrpSpPr/>
          <p:nvPr/>
        </p:nvGrpSpPr>
        <p:grpSpPr>
          <a:xfrm>
            <a:off x="2701395" y="1374246"/>
            <a:ext cx="478405" cy="514730"/>
            <a:chOff x="3120040" y="3038723"/>
            <a:chExt cx="478405" cy="514730"/>
          </a:xfrm>
        </p:grpSpPr>
        <p:sp>
          <p:nvSpPr>
            <p:cNvPr id="157" name="TextovéPole 156"/>
            <p:cNvSpPr txBox="1"/>
            <p:nvPr/>
          </p:nvSpPr>
          <p:spPr>
            <a:xfrm>
              <a:off x="3120042" y="3038723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8" name="Přímá spojnice 157"/>
            <p:cNvCxnSpPr/>
            <p:nvPr/>
          </p:nvCxnSpPr>
          <p:spPr>
            <a:xfrm>
              <a:off x="3150276" y="3288807"/>
              <a:ext cx="417933" cy="0"/>
            </a:xfrm>
            <a:prstGeom prst="line">
              <a:avLst/>
            </a:prstGeom>
            <a:ln w="12700">
              <a:solidFill>
                <a:srgbClr val="00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ovéPole 158"/>
            <p:cNvSpPr txBox="1"/>
            <p:nvPr/>
          </p:nvSpPr>
          <p:spPr>
            <a:xfrm>
              <a:off x="3120040" y="327645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Skupina 159"/>
          <p:cNvGrpSpPr/>
          <p:nvPr/>
        </p:nvGrpSpPr>
        <p:grpSpPr>
          <a:xfrm>
            <a:off x="3266037" y="1933419"/>
            <a:ext cx="478405" cy="514730"/>
            <a:chOff x="3120040" y="3038723"/>
            <a:chExt cx="478405" cy="514730"/>
          </a:xfrm>
        </p:grpSpPr>
        <p:sp>
          <p:nvSpPr>
            <p:cNvPr id="161" name="TextovéPole 160"/>
            <p:cNvSpPr txBox="1"/>
            <p:nvPr/>
          </p:nvSpPr>
          <p:spPr>
            <a:xfrm>
              <a:off x="3120042" y="3038723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2" name="Přímá spojnice 161"/>
            <p:cNvCxnSpPr/>
            <p:nvPr/>
          </p:nvCxnSpPr>
          <p:spPr>
            <a:xfrm>
              <a:off x="3150276" y="3288807"/>
              <a:ext cx="417933" cy="0"/>
            </a:xfrm>
            <a:prstGeom prst="line">
              <a:avLst/>
            </a:prstGeom>
            <a:ln w="12700">
              <a:solidFill>
                <a:srgbClr val="00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ovéPole 163"/>
            <p:cNvSpPr txBox="1"/>
            <p:nvPr/>
          </p:nvSpPr>
          <p:spPr>
            <a:xfrm>
              <a:off x="3120040" y="327645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Skupina 164"/>
          <p:cNvGrpSpPr/>
          <p:nvPr/>
        </p:nvGrpSpPr>
        <p:grpSpPr>
          <a:xfrm>
            <a:off x="3635121" y="2682014"/>
            <a:ext cx="478405" cy="514730"/>
            <a:chOff x="3120040" y="3038723"/>
            <a:chExt cx="478405" cy="514730"/>
          </a:xfrm>
        </p:grpSpPr>
        <p:sp>
          <p:nvSpPr>
            <p:cNvPr id="166" name="TextovéPole 165"/>
            <p:cNvSpPr txBox="1"/>
            <p:nvPr/>
          </p:nvSpPr>
          <p:spPr>
            <a:xfrm>
              <a:off x="3120042" y="3038723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7" name="Přímá spojnice 166"/>
            <p:cNvCxnSpPr/>
            <p:nvPr/>
          </p:nvCxnSpPr>
          <p:spPr>
            <a:xfrm>
              <a:off x="3150276" y="3288807"/>
              <a:ext cx="417933" cy="0"/>
            </a:xfrm>
            <a:prstGeom prst="line">
              <a:avLst/>
            </a:prstGeom>
            <a:ln w="12700">
              <a:solidFill>
                <a:srgbClr val="005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ovéPole 167"/>
            <p:cNvSpPr txBox="1"/>
            <p:nvPr/>
          </p:nvSpPr>
          <p:spPr>
            <a:xfrm>
              <a:off x="3120040" y="3276454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cs-CZ" sz="1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Skupina 169"/>
          <p:cNvGrpSpPr/>
          <p:nvPr/>
        </p:nvGrpSpPr>
        <p:grpSpPr>
          <a:xfrm>
            <a:off x="2990170" y="3292142"/>
            <a:ext cx="478403" cy="537746"/>
            <a:chOff x="3749676" y="3028272"/>
            <a:chExt cx="478403" cy="537746"/>
          </a:xfrm>
        </p:grpSpPr>
        <p:sp>
          <p:nvSpPr>
            <p:cNvPr id="172" name="TextovéPole 171"/>
            <p:cNvSpPr txBox="1"/>
            <p:nvPr/>
          </p:nvSpPr>
          <p:spPr>
            <a:xfrm>
              <a:off x="3749676" y="3028272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3F7A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cs-CZ" sz="1200" dirty="0">
                <a:solidFill>
                  <a:srgbClr val="3F7A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4" name="Přímá spojnice 173"/>
            <p:cNvCxnSpPr/>
            <p:nvPr/>
          </p:nvCxnSpPr>
          <p:spPr>
            <a:xfrm>
              <a:off x="3779910" y="3289019"/>
              <a:ext cx="417933" cy="0"/>
            </a:xfrm>
            <a:prstGeom prst="line">
              <a:avLst/>
            </a:prstGeom>
            <a:ln w="12700">
              <a:solidFill>
                <a:srgbClr val="3F7A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3749676" y="3289019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3F7A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cs-CZ" sz="1200" dirty="0">
                <a:solidFill>
                  <a:srgbClr val="3F7A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Skupina 175"/>
          <p:cNvGrpSpPr/>
          <p:nvPr/>
        </p:nvGrpSpPr>
        <p:grpSpPr>
          <a:xfrm>
            <a:off x="491467" y="1859288"/>
            <a:ext cx="478403" cy="537746"/>
            <a:chOff x="3749676" y="3028272"/>
            <a:chExt cx="478403" cy="537746"/>
          </a:xfrm>
        </p:grpSpPr>
        <p:sp>
          <p:nvSpPr>
            <p:cNvPr id="177" name="TextovéPole 176"/>
            <p:cNvSpPr txBox="1"/>
            <p:nvPr/>
          </p:nvSpPr>
          <p:spPr>
            <a:xfrm>
              <a:off x="3749676" y="3028272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3F7A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cs-CZ" sz="1200" dirty="0">
                <a:solidFill>
                  <a:srgbClr val="3F7A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8" name="Přímá spojnice 177"/>
            <p:cNvCxnSpPr/>
            <p:nvPr/>
          </p:nvCxnSpPr>
          <p:spPr>
            <a:xfrm>
              <a:off x="3779910" y="3289019"/>
              <a:ext cx="417933" cy="0"/>
            </a:xfrm>
            <a:prstGeom prst="line">
              <a:avLst/>
            </a:prstGeom>
            <a:ln w="12700">
              <a:solidFill>
                <a:srgbClr val="3F7A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ovéPole 178"/>
            <p:cNvSpPr txBox="1"/>
            <p:nvPr/>
          </p:nvSpPr>
          <p:spPr>
            <a:xfrm>
              <a:off x="3749676" y="3289019"/>
              <a:ext cx="47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>
                  <a:solidFill>
                    <a:srgbClr val="3F7A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cs-CZ" sz="1200" dirty="0">
                <a:solidFill>
                  <a:srgbClr val="3F7A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8162004" y="1815190"/>
            <a:ext cx="7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903</a:t>
            </a:r>
            <a:endParaRPr lang="cs-CZ" b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ovéPole 179"/>
          <p:cNvSpPr txBox="1"/>
          <p:nvPr/>
        </p:nvSpPr>
        <p:spPr>
          <a:xfrm>
            <a:off x="8162004" y="2306488"/>
            <a:ext cx="7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cs-CZ" b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ovéPole 180"/>
          <p:cNvSpPr txBox="1"/>
          <p:nvPr/>
        </p:nvSpPr>
        <p:spPr>
          <a:xfrm>
            <a:off x="8162004" y="2835522"/>
            <a:ext cx="7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cs-CZ" b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ovéPole 181"/>
          <p:cNvSpPr txBox="1"/>
          <p:nvPr/>
        </p:nvSpPr>
        <p:spPr>
          <a:xfrm>
            <a:off x="8162004" y="3386654"/>
            <a:ext cx="7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</a:t>
            </a:r>
            <a:endParaRPr lang="cs-CZ" b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římá spojnice 35"/>
          <p:cNvCxnSpPr/>
          <p:nvPr/>
        </p:nvCxnSpPr>
        <p:spPr>
          <a:xfrm>
            <a:off x="7307451" y="1742480"/>
            <a:ext cx="1580827" cy="7996"/>
          </a:xfrm>
          <a:prstGeom prst="line">
            <a:avLst/>
          </a:prstGeom>
          <a:ln w="127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ovéPole 182"/>
          <p:cNvSpPr txBox="1"/>
          <p:nvPr/>
        </p:nvSpPr>
        <p:spPr>
          <a:xfrm>
            <a:off x="7204111" y="1410388"/>
            <a:ext cx="1787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republika</a:t>
            </a:r>
            <a:endParaRPr lang="cs-CZ" sz="1600" b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" name="Graf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47535"/>
              </p:ext>
            </p:extLst>
          </p:nvPr>
        </p:nvGraphicFramePr>
        <p:xfrm>
          <a:off x="3065018" y="4136480"/>
          <a:ext cx="6167437" cy="210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pSp>
        <p:nvGrpSpPr>
          <p:cNvPr id="39" name="Skupina 38"/>
          <p:cNvGrpSpPr/>
          <p:nvPr/>
        </p:nvGrpSpPr>
        <p:grpSpPr>
          <a:xfrm>
            <a:off x="5657410" y="2221485"/>
            <a:ext cx="307116" cy="560889"/>
            <a:chOff x="5202928" y="1230510"/>
            <a:chExt cx="307116" cy="560889"/>
          </a:xfrm>
        </p:grpSpPr>
        <p:pic>
          <p:nvPicPr>
            <p:cNvPr id="185" name="Obrázek 184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025" y="1230510"/>
              <a:ext cx="267963" cy="232930"/>
            </a:xfrm>
            <a:prstGeom prst="rect">
              <a:avLst/>
            </a:prstGeom>
          </p:spPr>
        </p:pic>
        <p:pic>
          <p:nvPicPr>
            <p:cNvPr id="186" name="Obrázek 185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732" y="1569904"/>
              <a:ext cx="287962" cy="221495"/>
            </a:xfrm>
            <a:prstGeom prst="rect">
              <a:avLst/>
            </a:prstGeom>
          </p:spPr>
        </p:pic>
        <p:cxnSp>
          <p:nvCxnSpPr>
            <p:cNvPr id="187" name="Přímá spojnice 186"/>
            <p:cNvCxnSpPr/>
            <p:nvPr/>
          </p:nvCxnSpPr>
          <p:spPr>
            <a:xfrm flipV="1">
              <a:off x="5202928" y="1516496"/>
              <a:ext cx="307116" cy="634"/>
            </a:xfrm>
            <a:prstGeom prst="line">
              <a:avLst/>
            </a:prstGeom>
            <a:ln w="12700">
              <a:solidFill>
                <a:srgbClr val="D1D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7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6037</TotalTime>
  <Words>886</Words>
  <Application>Microsoft Office PowerPoint</Application>
  <PresentationFormat>Předvádění na obrazovce (4:3)</PresentationFormat>
  <Paragraphs>273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Century Gothic</vt:lpstr>
      <vt:lpstr>Roboto</vt:lpstr>
      <vt:lpstr>Roboto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STRAKA Jan</dc:creator>
  <cp:lastModifiedBy>LERCH Tomáš</cp:lastModifiedBy>
  <cp:revision>220</cp:revision>
  <dcterms:created xsi:type="dcterms:W3CDTF">2018-05-02T13:58:29Z</dcterms:created>
  <dcterms:modified xsi:type="dcterms:W3CDTF">2018-06-26T09:00:23Z</dcterms:modified>
</cp:coreProperties>
</file>