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7" r:id="rId3"/>
    <p:sldId id="261" r:id="rId4"/>
    <p:sldId id="262" r:id="rId5"/>
    <p:sldId id="265" r:id="rId6"/>
    <p:sldId id="264" r:id="rId7"/>
    <p:sldId id="269" r:id="rId8"/>
    <p:sldId id="263" r:id="rId9"/>
    <p:sldId id="268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88" y="-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7C42-9EAF-477B-AFC3-40CC9B3B69B7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C5F9-829F-4F35-AF8D-1285B5C2E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6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71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75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96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61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12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4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65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85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03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9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31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39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01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05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08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84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47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74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9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60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4CE2-0F85-4DBE-928C-C3F7B01664F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7F01-E414-443C-90AD-29726F29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5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053984"/>
            <a:ext cx="12192000" cy="1751280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56448" y="4237126"/>
            <a:ext cx="608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b="1" dirty="0">
                <a:solidFill>
                  <a:prstClr val="white"/>
                </a:solidFill>
              </a:rPr>
              <a:t>Mgr. Tomáš </a:t>
            </a:r>
            <a:r>
              <a:rPr lang="cs-CZ" sz="3600" b="1" dirty="0" err="1">
                <a:solidFill>
                  <a:prstClr val="white"/>
                </a:solidFill>
              </a:rPr>
              <a:t>Neřold</a:t>
            </a:r>
            <a:r>
              <a:rPr lang="cs-CZ" sz="3600" b="1" dirty="0">
                <a:solidFill>
                  <a:prstClr val="white"/>
                </a:solidFill>
              </a:rPr>
              <a:t> M.A.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Vedoucí Samostatného oddělení BESIP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dopravy</a:t>
            </a:r>
            <a:endParaRPr lang="cs-CZ" sz="1400" dirty="0">
              <a:solidFill>
                <a:prstClr val="white"/>
              </a:solidFill>
            </a:endParaRPr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392" y="476672"/>
            <a:ext cx="2016224" cy="1799481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3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0" y="-1"/>
            <a:ext cx="12201450" cy="1405467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Cíle kampaně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256233"/>
            <a:ext cx="7351897" cy="49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>
              <a:solidFill>
                <a:srgbClr val="00B0F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16468" y="1894087"/>
            <a:ext cx="10567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osílit vzájemný respekt a ohleduplnost</a:t>
            </a:r>
          </a:p>
          <a:p>
            <a:endParaRPr lang="cs-CZ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výšit informovanost veřejnosti o bezpečném chování a pravidlech silničního provozu  </a:t>
            </a:r>
            <a:endParaRPr lang="cs-CZ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43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0" y="-1"/>
            <a:ext cx="12201450" cy="1405467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Témata komunikace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256233"/>
            <a:ext cx="7351897" cy="49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>
              <a:solidFill>
                <a:srgbClr val="00B0F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16468" y="1894087"/>
            <a:ext cx="10567168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Řidiči</a:t>
            </a:r>
          </a:p>
          <a:p>
            <a:endParaRPr lang="cs-CZ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nepřiměřená rychlost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nedání přednosti - křižovatky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rizikové kolizní situace s cyklistou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bezpečné předjíždění a bezpečná odstup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nepozornost</a:t>
            </a:r>
          </a:p>
          <a:p>
            <a:endParaRPr lang="cs-CZ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výšit informovanost veřejnosti o bezpečném chování a pravidlech silničního provozu  </a:t>
            </a:r>
            <a:endParaRPr lang="cs-CZ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23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0" y="-1"/>
            <a:ext cx="12201450" cy="1405467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Témata komunikace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256233"/>
            <a:ext cx="7351897" cy="49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>
              <a:solidFill>
                <a:srgbClr val="00B0F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91068" y="1894087"/>
            <a:ext cx="105671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Cyklisté</a:t>
            </a:r>
          </a:p>
          <a:p>
            <a:endParaRPr lang="cs-CZ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iditelnost (osvětlení, povinná výbava kola)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32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ykloznačení</a:t>
            </a:r>
            <a:endParaRPr lang="cs-CZ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izikové kolizní situace – odbočování, křižovatky, jízda ve skupině apod.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řilby a alkohol</a:t>
            </a:r>
          </a:p>
          <a:p>
            <a:endParaRPr lang="cs-CZ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3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9065" y="1116530"/>
            <a:ext cx="3205213" cy="2935705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798" y="1116531"/>
            <a:ext cx="4238730" cy="31166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005" y="5043638"/>
            <a:ext cx="3359217" cy="10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140045"/>
            <a:ext cx="12201450" cy="1396278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65219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Počet usmrcených cyklistů neklesl ani v době </a:t>
            </a:r>
            <a:r>
              <a:rPr lang="cs-CZ" sz="3200" b="1" dirty="0" err="1" smtClean="0">
                <a:solidFill>
                  <a:schemeClr val="bg1"/>
                </a:solidFill>
              </a:rPr>
              <a:t>COVIDu</a:t>
            </a: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41" y="1562472"/>
            <a:ext cx="11078364" cy="4561237"/>
          </a:xfrm>
          <a:prstGeom prst="rect">
            <a:avLst/>
          </a:prstGeom>
        </p:spPr>
      </p:pic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256233"/>
            <a:ext cx="7351897" cy="49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140045"/>
            <a:ext cx="12201450" cy="1396278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Viníci? Cyklisté i řidiči. Nebo řidiči i cyklisté? My…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256233"/>
            <a:ext cx="7351897" cy="49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>
              <a:solidFill>
                <a:srgbClr val="00B0F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172" y="1570939"/>
            <a:ext cx="8412481" cy="44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140045"/>
            <a:ext cx="12201450" cy="1396278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Viníci? Cyklisté i </a:t>
            </a:r>
            <a:r>
              <a:rPr lang="cs-CZ" sz="3200" b="1" dirty="0">
                <a:solidFill>
                  <a:schemeClr val="bg1"/>
                </a:solidFill>
              </a:rPr>
              <a:t>ř</a:t>
            </a:r>
            <a:r>
              <a:rPr lang="cs-CZ" sz="3200" b="1" dirty="0" smtClean="0">
                <a:solidFill>
                  <a:schemeClr val="bg1"/>
                </a:solidFill>
              </a:rPr>
              <a:t>idiči? Nebo řidiči i cyklisté? My …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256233"/>
            <a:ext cx="7351897" cy="49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>
              <a:solidFill>
                <a:srgbClr val="00B0F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94" y="1538459"/>
            <a:ext cx="8473138" cy="44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140045"/>
            <a:ext cx="12201450" cy="1396278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Nejzávažnější nehody cyklistů dle zavinění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426665"/>
            <a:ext cx="10196824" cy="4756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 smtClean="0">
                <a:solidFill>
                  <a:srgbClr val="00B0F0"/>
                </a:solidFill>
              </a:rPr>
              <a:t>Cyklisté</a:t>
            </a:r>
            <a:r>
              <a:rPr lang="cs-CZ" sz="4000" dirty="0" smtClean="0">
                <a:solidFill>
                  <a:srgbClr val="00B0F0"/>
                </a:solidFill>
              </a:rPr>
              <a:t>  </a:t>
            </a:r>
            <a:r>
              <a:rPr lang="cs-CZ" sz="4000" b="1" dirty="0" smtClean="0">
                <a:solidFill>
                  <a:srgbClr val="C00000"/>
                </a:solidFill>
              </a:rPr>
              <a:t>47 %</a:t>
            </a:r>
            <a:r>
              <a:rPr lang="cs-CZ" sz="4000" b="1" dirty="0" smtClean="0">
                <a:solidFill>
                  <a:srgbClr val="00B0F0"/>
                </a:solidFill>
              </a:rPr>
              <a:t> </a:t>
            </a:r>
            <a:r>
              <a:rPr lang="cs-CZ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(56 % TZ)</a:t>
            </a:r>
          </a:p>
          <a:p>
            <a:pPr marL="0" indent="0">
              <a:buNone/>
            </a:pPr>
            <a:endParaRPr lang="cs-CZ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Řidič osobního auta </a:t>
            </a:r>
            <a:r>
              <a:rPr lang="cs-CZ" sz="4000" dirty="0" smtClean="0">
                <a:solidFill>
                  <a:srgbClr val="C00000"/>
                </a:solidFill>
              </a:rPr>
              <a:t>33 %</a:t>
            </a:r>
            <a:r>
              <a:rPr lang="cs-CZ" sz="4000" dirty="0" smtClean="0">
                <a:solidFill>
                  <a:srgbClr val="00B0F0"/>
                </a:solidFill>
              </a:rPr>
              <a:t>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(32 % TZ)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Řidič ujel </a:t>
            </a:r>
            <a:r>
              <a:rPr lang="cs-CZ" sz="4000" dirty="0" smtClean="0">
                <a:solidFill>
                  <a:srgbClr val="C00000"/>
                </a:solidFill>
              </a:rPr>
              <a:t>7 %</a:t>
            </a:r>
            <a:r>
              <a:rPr lang="cs-CZ" sz="4000" dirty="0" smtClean="0">
                <a:solidFill>
                  <a:srgbClr val="00B0F0"/>
                </a:solidFill>
              </a:rPr>
              <a:t>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(2% TZ)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Řidič nákladního auta </a:t>
            </a:r>
            <a:r>
              <a:rPr lang="cs-CZ" sz="4000" dirty="0" smtClean="0">
                <a:solidFill>
                  <a:srgbClr val="C00000"/>
                </a:solidFill>
              </a:rPr>
              <a:t>5 %</a:t>
            </a:r>
            <a:r>
              <a:rPr lang="cs-CZ" sz="4000" dirty="0" smtClean="0">
                <a:solidFill>
                  <a:srgbClr val="00B0F0"/>
                </a:solidFill>
              </a:rPr>
              <a:t>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(5% TZ)</a:t>
            </a:r>
          </a:p>
          <a:p>
            <a:pPr marL="0" indent="0">
              <a:buNone/>
            </a:pPr>
            <a:endParaRPr lang="cs-CZ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4000" b="1" dirty="0" smtClean="0">
                <a:solidFill>
                  <a:srgbClr val="00B0F0"/>
                </a:solidFill>
              </a:rPr>
              <a:t>Řidiči</a:t>
            </a:r>
            <a:r>
              <a:rPr lang="cs-CZ" sz="4000" dirty="0" smtClean="0">
                <a:solidFill>
                  <a:srgbClr val="00B0F0"/>
                </a:solidFill>
              </a:rPr>
              <a:t> </a:t>
            </a:r>
            <a:r>
              <a:rPr lang="cs-CZ" sz="4000" b="1" dirty="0" smtClean="0">
                <a:solidFill>
                  <a:srgbClr val="C00000"/>
                </a:solidFill>
              </a:rPr>
              <a:t>45%</a:t>
            </a:r>
            <a:r>
              <a:rPr lang="cs-CZ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(39 %)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sz="4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140046"/>
            <a:ext cx="12201450" cy="1429831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Příčiny nehod s účastí cyklistů 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5" y="1426666"/>
            <a:ext cx="9582669" cy="48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0" y="-1"/>
            <a:ext cx="12201450" cy="1405467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Nejtragičtější scénáře – odbočování a náraz zezadu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256233"/>
            <a:ext cx="7351897" cy="49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>
              <a:solidFill>
                <a:srgbClr val="00B0F0"/>
              </a:solidFill>
            </a:endParaRPr>
          </a:p>
        </p:txBody>
      </p:sp>
      <p:pic>
        <p:nvPicPr>
          <p:cNvPr id="1026" name="obrázek 1" descr="Obsah obrázku text, obloha, světlo&#10;&#10;Popis byl vytvořen automatic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06" y="2017944"/>
            <a:ext cx="4224866" cy="34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16468" y="1894087"/>
            <a:ext cx="53678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áraz vozidla zezadu do cyklisty</a:t>
            </a:r>
            <a:endParaRPr lang="cs-CZ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nehody na křižovatkách</a:t>
            </a:r>
          </a:p>
          <a:p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polovině </a:t>
            </a: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případů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lehké zranění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smrtelné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zranění cyklisty</a:t>
            </a:r>
            <a:endParaRPr 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19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140045"/>
            <a:ext cx="12201450" cy="1396278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356752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Cyklisté a přilba 2021  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10"/>
          <p:cNvSpPr txBox="1">
            <a:spLocks/>
          </p:cNvSpPr>
          <p:nvPr/>
        </p:nvSpPr>
        <p:spPr>
          <a:xfrm>
            <a:off x="133990" y="1426665"/>
            <a:ext cx="10196824" cy="4756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sz="4000" dirty="0" smtClean="0">
              <a:solidFill>
                <a:srgbClr val="00B0F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573" y="1986681"/>
            <a:ext cx="4773432" cy="3869357"/>
          </a:xfrm>
          <a:prstGeom prst="rect">
            <a:avLst/>
          </a:prstGeom>
        </p:spPr>
      </p:pic>
      <p:sp>
        <p:nvSpPr>
          <p:cNvPr id="11" name="Zástupný symbol pro obsah 10"/>
          <p:cNvSpPr txBox="1">
            <a:spLocks/>
          </p:cNvSpPr>
          <p:nvPr/>
        </p:nvSpPr>
        <p:spPr>
          <a:xfrm>
            <a:off x="286390" y="1507067"/>
            <a:ext cx="5921369" cy="4828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4000" b="1" dirty="0" smtClean="0">
                <a:solidFill>
                  <a:srgbClr val="00B0F0"/>
                </a:solidFill>
              </a:rPr>
              <a:t>Bez přilby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56% dospělých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21% dětí!</a:t>
            </a:r>
            <a:endParaRPr lang="cs-CZ" sz="4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rgbClr val="C00000"/>
                </a:solidFill>
              </a:rPr>
              <a:t>Usmrcení cyklisté 72%</a:t>
            </a:r>
            <a:endParaRPr lang="cs-CZ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Cyklisté bez zranění 55%</a:t>
            </a:r>
            <a:endParaRPr lang="cs-CZ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sz="4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291</Words>
  <Application>Microsoft Office PowerPoint</Application>
  <PresentationFormat>Širokoúhlá obrazovka</PresentationFormat>
  <Paragraphs>87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Neřold Tomáš Mgr. M.A.</dc:creator>
  <cp:lastModifiedBy>Neřold Tomáš Mgr. M.A.</cp:lastModifiedBy>
  <cp:revision>40</cp:revision>
  <dcterms:created xsi:type="dcterms:W3CDTF">2022-04-05T18:16:48Z</dcterms:created>
  <dcterms:modified xsi:type="dcterms:W3CDTF">2022-04-06T06:37:24Z</dcterms:modified>
</cp:coreProperties>
</file>