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4" r:id="rId3"/>
    <p:sldId id="263" r:id="rId4"/>
    <p:sldId id="267" r:id="rId5"/>
    <p:sldId id="268" r:id="rId6"/>
    <p:sldId id="266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63C64-822A-438D-BBC5-1D0CBC0C252D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58CB7-268F-4029-80CA-2BBAEA1A4B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45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D1B18-5C64-48F3-8BBB-8A3943634AB2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73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NEDOSTATEK ZKUŠENOSTÍ</a:t>
            </a:r>
            <a:r>
              <a:rPr lang="cs-CZ" baseline="0" dirty="0" smtClean="0"/>
              <a:t> </a:t>
            </a:r>
          </a:p>
          <a:p>
            <a:endParaRPr lang="cs-CZ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jedna věc je pořídit si řidičský průkaz, druhá ale je, kdy získám vozidlo a začnu pravidelně jezdit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často u začínajících řidičů dochází k tomu, že nemají řidičskou praxi, setkávají se s ní například až v zaměstnání a mnohdy i několik let potom, kdy získají </a:t>
            </a:r>
            <a:r>
              <a:rPr lang="cs-CZ" baseline="0" dirty="0" err="1" smtClean="0"/>
              <a:t>řid</a:t>
            </a:r>
            <a:r>
              <a:rPr lang="cs-CZ" baseline="0" dirty="0" smtClean="0"/>
              <a:t> oprávnění</a:t>
            </a:r>
          </a:p>
          <a:p>
            <a:endParaRPr lang="cs-CZ" baseline="0" dirty="0" smtClean="0"/>
          </a:p>
          <a:p>
            <a:r>
              <a:rPr lang="cs-CZ" baseline="0" dirty="0" smtClean="0"/>
              <a:t>NEDOSTATEČNÉ POVĚDOMÍ O NÁSLEDCÍCH NEHOD</a:t>
            </a:r>
          </a:p>
          <a:p>
            <a:endParaRPr lang="cs-CZ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neznají limity auta, nikdy si nevyzkoušeli hranice, až při první nehodě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nedochází jim, že pokud například způsobí nehodou těžší zranění, tak si následky nesou řadu let, nejen psychicky, ale i tím, že splácí odškodné a mohou nést i trestní odpovědnost</a:t>
            </a:r>
          </a:p>
          <a:p>
            <a:endParaRPr lang="cs-CZ" baseline="0" dirty="0" smtClean="0"/>
          </a:p>
          <a:p>
            <a:r>
              <a:rPr lang="cs-CZ" baseline="0" dirty="0" smtClean="0"/>
              <a:t>PODCENĚNÍ DOPRAVNÍ SITUACE</a:t>
            </a:r>
          </a:p>
          <a:p>
            <a:endParaRPr lang="cs-CZ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typické nehody jsou na komunikacích druhých třetích tříd, nepřiměřená rychlost, zatáčka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špatný odhad toho, jak se vozidlo zachová na mokru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technický stav silné vozidlo, ale staré z 90 let, kdy vozidlo již nemá stejné vlastnosti jako nové</a:t>
            </a:r>
          </a:p>
          <a:p>
            <a:endParaRPr lang="cs-CZ" baseline="0" dirty="0" smtClean="0"/>
          </a:p>
          <a:p>
            <a:r>
              <a:rPr lang="cs-CZ" baseline="0" dirty="0" smtClean="0"/>
              <a:t>PŘECEŇOVÁNÍ SCHOPNOSTÍ</a:t>
            </a:r>
          </a:p>
          <a:p>
            <a:endParaRPr lang="cs-CZ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hraje roli to, že se chci předvést ať už před kamarády nebo sám sebou,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baseline="0" dirty="0" smtClean="0"/>
              <a:t>sociální sítě, prezentace sebe sama, toho co na silnici dokážu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054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677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065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5964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D1B18-5C64-48F3-8BBB-8A3943634AB2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741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51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43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816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898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169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366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1074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923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299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3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858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965CB-E207-4394-93C3-136DEE282676}" type="datetimeFigureOut">
              <a:rPr lang="cs-CZ" smtClean="0"/>
              <a:t>29.08.2019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FD98C-716E-4B9A-A049-C2BAECD79D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5076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524000" y="3933056"/>
            <a:ext cx="9144000" cy="1872208"/>
          </a:xfrm>
          <a:prstGeom prst="rect">
            <a:avLst/>
          </a:prstGeom>
          <a:solidFill>
            <a:srgbClr val="00AD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847528" y="2996952"/>
            <a:ext cx="8568952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rgbClr val="00ADEA"/>
                </a:solidFill>
              </a:rPr>
              <a:t>Mladí řidiči</a:t>
            </a:r>
            <a:endParaRPr lang="cs-CZ" sz="2800" dirty="0">
              <a:solidFill>
                <a:srgbClr val="FF0066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394361" y="4038163"/>
            <a:ext cx="608416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3600" b="1" dirty="0">
                <a:solidFill>
                  <a:prstClr val="white"/>
                </a:solidFill>
              </a:rPr>
              <a:t>Mgr. </a:t>
            </a:r>
            <a:r>
              <a:rPr lang="cs-CZ" sz="3600" b="1" dirty="0">
                <a:solidFill>
                  <a:prstClr val="white"/>
                </a:solidFill>
              </a:rPr>
              <a:t>Tomáš Neřold M.A.</a:t>
            </a:r>
          </a:p>
          <a:p>
            <a:pPr lvl="0"/>
            <a:r>
              <a:rPr lang="cs-CZ" sz="2400" dirty="0" smtClean="0">
                <a:solidFill>
                  <a:prstClr val="white"/>
                </a:solidFill>
              </a:rPr>
              <a:t>Vedoucí - Samostatné </a:t>
            </a:r>
            <a:r>
              <a:rPr lang="cs-CZ" sz="2400" dirty="0">
                <a:solidFill>
                  <a:prstClr val="white"/>
                </a:solidFill>
              </a:rPr>
              <a:t>oddělení BESIP</a:t>
            </a:r>
          </a:p>
          <a:p>
            <a:pPr lvl="0"/>
            <a:r>
              <a:rPr lang="cs-CZ" sz="2400" dirty="0">
                <a:solidFill>
                  <a:prstClr val="white"/>
                </a:solidFill>
              </a:rPr>
              <a:t>Ministerstvo dopravy</a:t>
            </a:r>
            <a:endParaRPr lang="cs-CZ" sz="1400" dirty="0">
              <a:solidFill>
                <a:prstClr val="white"/>
              </a:solidFill>
            </a:endParaRPr>
          </a:p>
          <a:p>
            <a:endParaRPr lang="cs-CZ" dirty="0"/>
          </a:p>
        </p:txBody>
      </p:sp>
      <p:pic>
        <p:nvPicPr>
          <p:cNvPr id="6" name="Zástupný symbol pro obsah 5" descr="BESI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96200" y="404665"/>
            <a:ext cx="2016224" cy="1799481"/>
          </a:xfrm>
          <a:prstGeom prst="rect">
            <a:avLst/>
          </a:prstGeom>
          <a:effectLst>
            <a:outerShdw blurRad="228600" dist="76200" dir="294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Obrázek 6" descr="FIA_TAG_CJ_CMYK_FIN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61144" y="4581129"/>
            <a:ext cx="2500885" cy="2500885"/>
          </a:xfrm>
          <a:prstGeom prst="rect">
            <a:avLst/>
          </a:prstGeom>
          <a:effectLst>
            <a:outerShdw blurRad="292100" dist="889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13800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152400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152400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524000" y="548681"/>
            <a:ext cx="7020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600" b="1" dirty="0">
                <a:solidFill>
                  <a:schemeClr val="bg1"/>
                </a:solidFill>
              </a:rPr>
              <a:t>Mladí </a:t>
            </a:r>
            <a:r>
              <a:rPr lang="cs-CZ" sz="3600" b="1" dirty="0" smtClean="0">
                <a:solidFill>
                  <a:schemeClr val="bg1"/>
                </a:solidFill>
              </a:rPr>
              <a:t>řidiči – bilance 2018, 2019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1981200" y="1600200"/>
            <a:ext cx="8363272" cy="4609079"/>
          </a:xfrm>
        </p:spPr>
        <p:txBody>
          <a:bodyPr>
            <a:normAutofit fontScale="32500" lnSpcReduction="20000"/>
          </a:bodyPr>
          <a:lstStyle/>
          <a:p>
            <a:endParaRPr lang="cs-CZ" sz="7400" b="1" dirty="0" smtClean="0">
              <a:solidFill>
                <a:srgbClr val="00B0F0"/>
              </a:solidFill>
              <a:effectLst/>
              <a:cs typeface="Arial" panose="020B0604020202020204" pitchFamily="34" charset="0"/>
            </a:endParaRPr>
          </a:p>
          <a:p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v roce 2018 bylo evidováno </a:t>
            </a:r>
            <a:r>
              <a:rPr lang="cs-CZ" sz="74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10 051 nehod </a:t>
            </a:r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zaviněných mladými řidiči</a:t>
            </a:r>
          </a:p>
          <a:p>
            <a:r>
              <a:rPr lang="cs-CZ" sz="74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usmrceno 94 osob </a:t>
            </a:r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z nehod zaviněných mladými řidiči</a:t>
            </a:r>
            <a:endParaRPr lang="cs-CZ" sz="7400" b="1" dirty="0">
              <a:solidFill>
                <a:srgbClr val="00B0F0"/>
              </a:solidFill>
              <a:cs typeface="Arial" panose="020B0604020202020204" pitchFamily="34" charset="0"/>
            </a:endParaRPr>
          </a:p>
          <a:p>
            <a:r>
              <a:rPr lang="cs-CZ" sz="74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l</a:t>
            </a:r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oni historicky nejnižší podíl usmrcených u nehod zaviněných mladými řidiči (16,6 %), nicméně to odpovídá </a:t>
            </a:r>
            <a:r>
              <a:rPr lang="cs-CZ" sz="74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přibližně každé 6. usmrcené osobě</a:t>
            </a:r>
          </a:p>
          <a:p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NSBSP předpokládala, že v roce 2018 nebude usmrceno více než 90 osob a zároveň těžce zraněno více než 397 osob z nehod zaviněných mladými řidiči</a:t>
            </a:r>
          </a:p>
          <a:p>
            <a:r>
              <a:rPr lang="cs-CZ" sz="7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leden – červenec 2019 usmrceno vinou mladých řidičů 40 lidí </a:t>
            </a:r>
            <a:r>
              <a:rPr lang="cs-CZ" sz="74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(stejný trend jako loni), těžce zraněno 136 (pozitivní trend meziročně o 35 procent méně)</a:t>
            </a:r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/>
            </a:r>
            <a:b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</a:br>
            <a:endParaRPr lang="cs-CZ" sz="7400" b="1" dirty="0" smtClean="0">
              <a:solidFill>
                <a:srgbClr val="00B0F0"/>
              </a:solidFill>
              <a:effectLst/>
              <a:cs typeface="Arial" panose="020B0604020202020204" pitchFamily="34" charset="0"/>
            </a:endParaRPr>
          </a:p>
          <a:p>
            <a:pPr algn="just"/>
            <a:endParaRPr lang="cs-CZ" sz="2400" b="1" dirty="0">
              <a:solidFill>
                <a:srgbClr val="00AD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372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15"/>
          <p:cNvGrpSpPr/>
          <p:nvPr/>
        </p:nvGrpSpPr>
        <p:grpSpPr>
          <a:xfrm>
            <a:off x="152400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152400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524000" y="548681"/>
            <a:ext cx="7020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600" b="1" dirty="0" smtClean="0">
                <a:solidFill>
                  <a:schemeClr val="bg1"/>
                </a:solidFill>
              </a:rPr>
              <a:t>Mladí řidiči - typy nehod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1981200" y="1600200"/>
            <a:ext cx="8363272" cy="4609079"/>
          </a:xfrm>
        </p:spPr>
        <p:txBody>
          <a:bodyPr>
            <a:normAutofit fontScale="25000" lnSpcReduction="20000"/>
          </a:bodyPr>
          <a:lstStyle/>
          <a:p>
            <a:endParaRPr lang="cs-CZ" sz="8800" b="1" dirty="0" smtClean="0">
              <a:solidFill>
                <a:srgbClr val="00B0F0"/>
              </a:solidFill>
              <a:effectLst/>
              <a:cs typeface="Arial" panose="020B0604020202020204" pitchFamily="34" charset="0"/>
            </a:endParaRPr>
          </a:p>
          <a:p>
            <a:r>
              <a:rPr lang="cs-CZ" sz="8800" b="1" dirty="0" smtClean="0">
                <a:solidFill>
                  <a:srgbClr val="00B0F0"/>
                </a:solidFill>
                <a:effectLst/>
              </a:rPr>
              <a:t>nehody zaviněné mladými řidiči vykazují každoročně přibližně </a:t>
            </a:r>
            <a:r>
              <a:rPr lang="cs-CZ" sz="8800" b="1" dirty="0" smtClean="0">
                <a:solidFill>
                  <a:srgbClr val="FF0000"/>
                </a:solidFill>
                <a:effectLst/>
              </a:rPr>
              <a:t>dvojnásobně vyšší závažnost </a:t>
            </a:r>
            <a:r>
              <a:rPr lang="cs-CZ" sz="8800" b="1" dirty="0" smtClean="0">
                <a:solidFill>
                  <a:srgbClr val="00B0F0"/>
                </a:solidFill>
                <a:effectLst/>
              </a:rPr>
              <a:t>oproti všem evidovaným nehodám</a:t>
            </a:r>
            <a:endParaRPr lang="cs-CZ" sz="8800" b="1" dirty="0">
              <a:solidFill>
                <a:srgbClr val="00B0F0"/>
              </a:solidFill>
              <a:cs typeface="Arial" panose="020B0604020202020204" pitchFamily="34" charset="0"/>
            </a:endParaRPr>
          </a:p>
          <a:p>
            <a:r>
              <a:rPr lang="cs-CZ" sz="88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nejvíce osob (37) bylo usmrceno mladými řidiči ve </a:t>
            </a:r>
            <a:r>
              <a:rPr lang="cs-CZ" sz="88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věkové kategorii 19-20 let</a:t>
            </a:r>
          </a:p>
          <a:p>
            <a:r>
              <a:rPr lang="cs-CZ" sz="96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nejvíce (82) osob usmrtili mladí </a:t>
            </a:r>
            <a:r>
              <a:rPr lang="cs-CZ" sz="96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řidiči osobních vozidel</a:t>
            </a:r>
            <a:r>
              <a:rPr lang="cs-CZ" sz="96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, z toho </a:t>
            </a:r>
            <a:r>
              <a:rPr lang="cs-CZ" sz="96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v 70 případech se jednalo o muže</a:t>
            </a:r>
            <a:r>
              <a:rPr lang="cs-CZ" sz="96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 a ve zbylých 12 událostí o ženy</a:t>
            </a:r>
          </a:p>
          <a:p>
            <a:r>
              <a:rPr lang="cs-CZ" sz="96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nejvíce osob bylo mladými řidiči usmrceno </a:t>
            </a:r>
            <a:r>
              <a:rPr lang="cs-CZ" sz="96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na přímém úseku </a:t>
            </a:r>
            <a:r>
              <a:rPr lang="cs-CZ" sz="96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(35 usmrcených, 37% podíl z nehod mladých řidičů)</a:t>
            </a:r>
          </a:p>
          <a:p>
            <a:r>
              <a:rPr lang="cs-CZ" sz="96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nejvíce osob (14) u nehod zaviněných mladými řidiči bylo usmrceno </a:t>
            </a:r>
            <a:r>
              <a:rPr lang="cs-CZ" sz="96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mezi sobotou 23h a nedělí 4h</a:t>
            </a:r>
            <a:r>
              <a:rPr lang="cs-CZ" sz="9600" b="1" dirty="0" smtClean="0">
                <a:effectLst/>
                <a:cs typeface="Arial" panose="020B0604020202020204" pitchFamily="34" charset="0"/>
              </a:rPr>
              <a:t>;</a:t>
            </a:r>
            <a:br>
              <a:rPr lang="cs-CZ" sz="9600" b="1" dirty="0" smtClean="0">
                <a:effectLst/>
                <a:cs typeface="Arial" panose="020B0604020202020204" pitchFamily="34" charset="0"/>
              </a:rPr>
            </a:br>
            <a:r>
              <a:rPr lang="cs-CZ" sz="96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/>
            </a:r>
            <a:br>
              <a:rPr lang="cs-CZ" sz="96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</a:br>
            <a:r>
              <a:rPr lang="cs-CZ" sz="5600" dirty="0" smtClean="0">
                <a:effectLst/>
                <a:cs typeface="Arial" panose="020B0604020202020204" pitchFamily="34" charset="0"/>
              </a:rPr>
              <a:t/>
            </a:r>
            <a:br>
              <a:rPr lang="cs-CZ" sz="5600" dirty="0" smtClean="0">
                <a:effectLst/>
                <a:cs typeface="Arial" panose="020B0604020202020204" pitchFamily="34" charset="0"/>
              </a:rPr>
            </a:br>
            <a:r>
              <a:rPr lang="cs-CZ" sz="2400" dirty="0" smtClean="0">
                <a:effectLst/>
              </a:rPr>
              <a:t> </a:t>
            </a:r>
            <a:endParaRPr lang="cs-CZ" sz="2400" b="1" dirty="0" smtClean="0">
              <a:solidFill>
                <a:srgbClr val="00ADEA"/>
              </a:solidFill>
            </a:endParaRPr>
          </a:p>
          <a:p>
            <a:pPr algn="just"/>
            <a:endParaRPr lang="cs-CZ" b="1" dirty="0">
              <a:solidFill>
                <a:srgbClr val="00ADEA"/>
              </a:solidFill>
            </a:endParaRPr>
          </a:p>
          <a:p>
            <a:pPr algn="just"/>
            <a:endParaRPr lang="cs-C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462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15"/>
          <p:cNvGrpSpPr/>
          <p:nvPr/>
        </p:nvGrpSpPr>
        <p:grpSpPr>
          <a:xfrm>
            <a:off x="152400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152400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524000" y="548681"/>
            <a:ext cx="7020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600" b="1" dirty="0" smtClean="0">
                <a:solidFill>
                  <a:schemeClr val="bg1"/>
                </a:solidFill>
              </a:rPr>
              <a:t>Mladí řidiči - příčiny nehod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1981200" y="1600200"/>
            <a:ext cx="8363272" cy="4609079"/>
          </a:xfrm>
        </p:spPr>
        <p:txBody>
          <a:bodyPr>
            <a:normAutofit fontScale="25000" lnSpcReduction="20000"/>
          </a:bodyPr>
          <a:lstStyle/>
          <a:p>
            <a:endParaRPr lang="cs-CZ" sz="8800" b="1" dirty="0" smtClean="0">
              <a:solidFill>
                <a:srgbClr val="00B0F0"/>
              </a:solidFill>
              <a:effectLst/>
              <a:cs typeface="Arial" panose="020B0604020202020204" pitchFamily="34" charset="0"/>
            </a:endParaRPr>
          </a:p>
          <a:p>
            <a:r>
              <a:rPr lang="cs-CZ" sz="7400" b="1" dirty="0" smtClean="0">
                <a:solidFill>
                  <a:srgbClr val="FF0000"/>
                </a:solidFill>
              </a:rPr>
              <a:t>pětinu </a:t>
            </a:r>
            <a:r>
              <a:rPr lang="cs-CZ" sz="7400" b="1" dirty="0">
                <a:solidFill>
                  <a:srgbClr val="FF0000"/>
                </a:solidFill>
              </a:rPr>
              <a:t>všech </a:t>
            </a:r>
            <a:r>
              <a:rPr lang="cs-CZ" sz="7400" b="1" dirty="0" smtClean="0">
                <a:solidFill>
                  <a:srgbClr val="FF0000"/>
                </a:solidFill>
              </a:rPr>
              <a:t>obětí </a:t>
            </a:r>
            <a:r>
              <a:rPr lang="cs-CZ" sz="7400" b="1" dirty="0" smtClean="0">
                <a:solidFill>
                  <a:srgbClr val="00B0F0"/>
                </a:solidFill>
              </a:rPr>
              <a:t>(celkem </a:t>
            </a:r>
            <a:r>
              <a:rPr lang="cs-CZ" sz="7400" b="1" dirty="0">
                <a:solidFill>
                  <a:srgbClr val="00B0F0"/>
                </a:solidFill>
              </a:rPr>
              <a:t>19) usmrtili mladí řidiči </a:t>
            </a:r>
            <a:r>
              <a:rPr lang="cs-CZ" sz="7400" b="1" dirty="0">
                <a:solidFill>
                  <a:srgbClr val="FF0000"/>
                </a:solidFill>
              </a:rPr>
              <a:t>pod vlivem alkoholu nebo návykových látek</a:t>
            </a:r>
            <a:r>
              <a:rPr lang="cs-CZ" sz="7400" b="1" dirty="0">
                <a:solidFill>
                  <a:srgbClr val="00B0F0"/>
                </a:solidFill>
              </a:rPr>
              <a:t>, meziročně o 12 </a:t>
            </a:r>
            <a:r>
              <a:rPr lang="cs-CZ" sz="7400" b="1" dirty="0" smtClean="0">
                <a:solidFill>
                  <a:srgbClr val="00B0F0"/>
                </a:solidFill>
              </a:rPr>
              <a:t>více</a:t>
            </a:r>
            <a:endParaRPr lang="cs-CZ" sz="7400" b="1" dirty="0">
              <a:solidFill>
                <a:srgbClr val="00B0F0"/>
              </a:solidFill>
            </a:endParaRPr>
          </a:p>
          <a:p>
            <a:r>
              <a:rPr lang="cs-CZ" sz="7400" b="1" dirty="0">
                <a:solidFill>
                  <a:srgbClr val="00B0F0"/>
                </a:solidFill>
              </a:rPr>
              <a:t>m</a:t>
            </a:r>
            <a:r>
              <a:rPr lang="cs-CZ" sz="7400" b="1" dirty="0" smtClean="0">
                <a:solidFill>
                  <a:srgbClr val="00B0F0"/>
                </a:solidFill>
              </a:rPr>
              <a:t>ladí </a:t>
            </a:r>
            <a:r>
              <a:rPr lang="cs-CZ" sz="7400" b="1" dirty="0">
                <a:solidFill>
                  <a:srgbClr val="00B0F0"/>
                </a:solidFill>
              </a:rPr>
              <a:t>řidiči </a:t>
            </a:r>
            <a:r>
              <a:rPr lang="cs-CZ" sz="7400" b="1" dirty="0">
                <a:solidFill>
                  <a:srgbClr val="FF0000"/>
                </a:solidFill>
              </a:rPr>
              <a:t>pod vlivem drog </a:t>
            </a:r>
            <a:r>
              <a:rPr lang="cs-CZ" sz="7400" b="1" dirty="0">
                <a:solidFill>
                  <a:srgbClr val="00B0F0"/>
                </a:solidFill>
              </a:rPr>
              <a:t>usmrtili v uplynulém roce </a:t>
            </a:r>
            <a:r>
              <a:rPr lang="cs-CZ" sz="7400" b="1" dirty="0">
                <a:solidFill>
                  <a:srgbClr val="FF0000"/>
                </a:solidFill>
              </a:rPr>
              <a:t>7 </a:t>
            </a:r>
            <a:r>
              <a:rPr lang="cs-CZ" sz="7400" b="1" dirty="0" smtClean="0">
                <a:solidFill>
                  <a:srgbClr val="FF0000"/>
                </a:solidFill>
              </a:rPr>
              <a:t>lidí</a:t>
            </a:r>
            <a:r>
              <a:rPr lang="cs-CZ" sz="7400" b="1" dirty="0" smtClean="0">
                <a:solidFill>
                  <a:srgbClr val="00B0F0"/>
                </a:solidFill>
              </a:rPr>
              <a:t>, </a:t>
            </a:r>
            <a:r>
              <a:rPr lang="cs-CZ" sz="7400" b="1" dirty="0">
                <a:solidFill>
                  <a:srgbClr val="00B0F0"/>
                </a:solidFill>
              </a:rPr>
              <a:t>tj. polovina ze všech usmrcených osob vinou všech řidičů pod vlivem </a:t>
            </a:r>
            <a:r>
              <a:rPr lang="cs-CZ" sz="7400" b="1" dirty="0" smtClean="0">
                <a:solidFill>
                  <a:srgbClr val="00B0F0"/>
                </a:solidFill>
              </a:rPr>
              <a:t>drog</a:t>
            </a:r>
            <a:endParaRPr lang="cs-CZ" sz="7400" b="1" dirty="0">
              <a:solidFill>
                <a:srgbClr val="00B0F0"/>
              </a:solidFill>
              <a:cs typeface="Arial" panose="020B0604020202020204" pitchFamily="34" charset="0"/>
            </a:endParaRPr>
          </a:p>
          <a:p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nejvíce nehod (306), usmrcených (3), těžce (5) i lehce zraněných (123) osob jde na vrub mladým řidičům </a:t>
            </a:r>
            <a:r>
              <a:rPr lang="cs-CZ" sz="74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pod vlivem alkoholu 1,5 ‰ a vyšší</a:t>
            </a:r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/>
            </a:r>
            <a:b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</a:br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/>
            </a:r>
            <a:b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</a:br>
            <a:r>
              <a:rPr lang="cs-CZ" sz="7400" b="1" u="sng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Nejčastější příčiny fatálních nehod</a:t>
            </a:r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74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nepřiměřená rychlost vůči stavu vozovky </a:t>
            </a:r>
            <a:r>
              <a:rPr lang="cs-CZ" sz="7400" b="1" dirty="0" smtClean="0">
                <a:solidFill>
                  <a:srgbClr val="00B0F0"/>
                </a:solidFill>
                <a:effectLst/>
                <a:cs typeface="Arial" panose="020B0604020202020204" pitchFamily="34" charset="0"/>
              </a:rPr>
              <a:t>(zatáčka, klesání, stoupání, šířka apod.)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7400" b="1" dirty="0" smtClean="0">
                <a:solidFill>
                  <a:srgbClr val="FF0000"/>
                </a:solidFill>
                <a:effectLst/>
                <a:cs typeface="Arial" panose="020B0604020202020204" pitchFamily="34" charset="0"/>
              </a:rPr>
              <a:t>vjetí do protisměru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7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nezkušenost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7400" b="1" dirty="0">
                <a:solidFill>
                  <a:srgbClr val="FF0000"/>
                </a:solidFill>
                <a:cs typeface="Arial" panose="020B0604020202020204" pitchFamily="34" charset="0"/>
              </a:rPr>
              <a:t>r</a:t>
            </a:r>
            <a:r>
              <a:rPr lang="cs-CZ" sz="7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eakce v panice </a:t>
            </a:r>
            <a:r>
              <a:rPr lang="cs-CZ" sz="5600" dirty="0" smtClean="0">
                <a:effectLst/>
                <a:cs typeface="Arial" panose="020B0604020202020204" pitchFamily="34" charset="0"/>
              </a:rPr>
              <a:t/>
            </a:r>
            <a:br>
              <a:rPr lang="cs-CZ" sz="5600" dirty="0" smtClean="0">
                <a:effectLst/>
                <a:cs typeface="Arial" panose="020B0604020202020204" pitchFamily="34" charset="0"/>
              </a:rPr>
            </a:br>
            <a:r>
              <a:rPr lang="cs-CZ" sz="2400" dirty="0" smtClean="0">
                <a:effectLst/>
              </a:rPr>
              <a:t> </a:t>
            </a:r>
            <a:endParaRPr lang="cs-CZ" sz="2400" b="1" dirty="0" smtClean="0">
              <a:solidFill>
                <a:srgbClr val="00ADEA"/>
              </a:solidFill>
            </a:endParaRPr>
          </a:p>
          <a:p>
            <a:pPr algn="just"/>
            <a:endParaRPr lang="cs-CZ" b="1" dirty="0">
              <a:solidFill>
                <a:srgbClr val="00ADEA"/>
              </a:solidFill>
            </a:endParaRPr>
          </a:p>
          <a:p>
            <a:pPr algn="just"/>
            <a:endParaRPr lang="cs-C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935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15"/>
          <p:cNvGrpSpPr/>
          <p:nvPr/>
        </p:nvGrpSpPr>
        <p:grpSpPr>
          <a:xfrm>
            <a:off x="152400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152400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524000" y="548681"/>
            <a:ext cx="7020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600" b="1" dirty="0" smtClean="0">
                <a:solidFill>
                  <a:schemeClr val="bg1"/>
                </a:solidFill>
              </a:rPr>
              <a:t>Aktivity BESIP k mladým řidičům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1981200" y="1600200"/>
            <a:ext cx="8363272" cy="460907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cs-CZ" sz="2400" b="1" dirty="0">
              <a:solidFill>
                <a:srgbClr val="00B0F0"/>
              </a:solidFill>
            </a:endParaRPr>
          </a:p>
          <a:p>
            <a:pPr algn="just"/>
            <a:r>
              <a:rPr lang="cs-CZ" sz="2400" b="1" dirty="0">
                <a:solidFill>
                  <a:srgbClr val="00B0F0"/>
                </a:solidFill>
              </a:rPr>
              <a:t>k</a:t>
            </a:r>
            <a:r>
              <a:rPr lang="cs-CZ" sz="2400" b="1" dirty="0" smtClean="0">
                <a:solidFill>
                  <a:srgbClr val="00B0F0"/>
                </a:solidFill>
              </a:rPr>
              <a:t>emp BESIP pro mladé řidiče – květnový kurz bezpečné jízdy na polygonu v Hradci Králové</a:t>
            </a:r>
          </a:p>
          <a:p>
            <a:pPr algn="just"/>
            <a:r>
              <a:rPr lang="cs-CZ" sz="2400" b="1" dirty="0">
                <a:solidFill>
                  <a:srgbClr val="00B0F0"/>
                </a:solidFill>
              </a:rPr>
              <a:t>s</a:t>
            </a:r>
            <a:r>
              <a:rPr lang="cs-CZ" sz="2400" b="1" dirty="0" smtClean="0">
                <a:solidFill>
                  <a:srgbClr val="00B0F0"/>
                </a:solidFill>
              </a:rPr>
              <a:t>polupráce na projektech pro mladé řidiče (Ford </a:t>
            </a:r>
            <a:r>
              <a:rPr lang="cs-CZ" sz="2400" b="1" dirty="0" err="1" smtClean="0">
                <a:solidFill>
                  <a:srgbClr val="00B0F0"/>
                </a:solidFill>
              </a:rPr>
              <a:t>Driving</a:t>
            </a:r>
            <a:r>
              <a:rPr lang="cs-CZ" sz="2400" b="1" dirty="0" smtClean="0">
                <a:solidFill>
                  <a:srgbClr val="00B0F0"/>
                </a:solidFill>
              </a:rPr>
              <a:t> </a:t>
            </a:r>
            <a:r>
              <a:rPr lang="cs-CZ" sz="2400" b="1" dirty="0" err="1" smtClean="0">
                <a:solidFill>
                  <a:srgbClr val="00B0F0"/>
                </a:solidFill>
              </a:rPr>
              <a:t>Skills</a:t>
            </a:r>
            <a:r>
              <a:rPr lang="cs-CZ" sz="2400" b="1" dirty="0" smtClean="0">
                <a:solidFill>
                  <a:srgbClr val="00B0F0"/>
                </a:solidFill>
              </a:rPr>
              <a:t> </a:t>
            </a:r>
            <a:r>
              <a:rPr lang="cs-CZ" sz="2400" b="1" dirty="0" err="1" smtClean="0">
                <a:solidFill>
                  <a:srgbClr val="00B0F0"/>
                </a:solidFill>
              </a:rPr>
              <a:t>for</a:t>
            </a:r>
            <a:r>
              <a:rPr lang="cs-CZ" sz="2400" b="1" dirty="0" smtClean="0">
                <a:solidFill>
                  <a:srgbClr val="00B0F0"/>
                </a:solidFill>
              </a:rPr>
              <a:t> </a:t>
            </a:r>
            <a:r>
              <a:rPr lang="cs-CZ" sz="2400" b="1" dirty="0" err="1" smtClean="0">
                <a:solidFill>
                  <a:srgbClr val="00B0F0"/>
                </a:solidFill>
              </a:rPr>
              <a:t>Life</a:t>
            </a:r>
            <a:r>
              <a:rPr lang="cs-CZ" sz="2400" b="1" dirty="0" smtClean="0">
                <a:solidFill>
                  <a:srgbClr val="00B0F0"/>
                </a:solidFill>
              </a:rPr>
              <a:t>, Start </a:t>
            </a:r>
            <a:r>
              <a:rPr lang="cs-CZ" sz="2400" b="1" dirty="0" err="1" smtClean="0">
                <a:solidFill>
                  <a:srgbClr val="00B0F0"/>
                </a:solidFill>
              </a:rPr>
              <a:t>Driving</a:t>
            </a:r>
            <a:r>
              <a:rPr lang="cs-CZ" sz="2400" b="1" dirty="0" smtClean="0">
                <a:solidFill>
                  <a:srgbClr val="00B0F0"/>
                </a:solidFill>
              </a:rPr>
              <a:t> – Asociace autoškol a autodrom Sosnová)</a:t>
            </a:r>
          </a:p>
          <a:p>
            <a:pPr algn="just"/>
            <a:r>
              <a:rPr lang="cs-CZ" sz="2400" b="1" dirty="0">
                <a:solidFill>
                  <a:srgbClr val="00B0F0"/>
                </a:solidFill>
              </a:rPr>
              <a:t>p</a:t>
            </a:r>
            <a:r>
              <a:rPr lang="cs-CZ" sz="2400" b="1" dirty="0" smtClean="0">
                <a:solidFill>
                  <a:srgbClr val="00B0F0"/>
                </a:solidFill>
              </a:rPr>
              <a:t>odpora zavedení prvků rakouského modelu řidičského průkazu na zkoušku</a:t>
            </a:r>
          </a:p>
          <a:p>
            <a:pPr algn="just"/>
            <a:r>
              <a:rPr lang="cs-CZ" sz="2400" b="1" dirty="0" smtClean="0">
                <a:solidFill>
                  <a:srgbClr val="00B0F0"/>
                </a:solidFill>
              </a:rPr>
              <a:t>setkání s </a:t>
            </a:r>
            <a:r>
              <a:rPr lang="cs-CZ" sz="2400" b="1" dirty="0" smtClean="0">
                <a:solidFill>
                  <a:srgbClr val="00B0F0"/>
                </a:solidFill>
              </a:rPr>
              <a:t>krizovou situací na cvičné ploše, učit ohleduplnosti a předvídavosti</a:t>
            </a:r>
          </a:p>
          <a:p>
            <a:pPr algn="just"/>
            <a:r>
              <a:rPr lang="cs-CZ" sz="2400" b="1" dirty="0" smtClean="0">
                <a:solidFill>
                  <a:srgbClr val="00B0F0"/>
                </a:solidFill>
              </a:rPr>
              <a:t>BESIP garantem výzkumného projektu, který ověří dopad prvků rakouského modelu na řidiče</a:t>
            </a:r>
          </a:p>
          <a:p>
            <a:pPr algn="just"/>
            <a:r>
              <a:rPr lang="cs-CZ" sz="2400" b="1" dirty="0">
                <a:solidFill>
                  <a:srgbClr val="00B0F0"/>
                </a:solidFill>
              </a:rPr>
              <a:t>p</a:t>
            </a:r>
            <a:r>
              <a:rPr lang="cs-CZ" sz="2400" b="1" dirty="0" smtClean="0">
                <a:solidFill>
                  <a:srgbClr val="00B0F0"/>
                </a:solidFill>
              </a:rPr>
              <a:t>říprava rehabilitačních programů pro řidiče s recidivou závažných přestupků a řízení pod vlivem </a:t>
            </a:r>
            <a:endParaRPr lang="cs-CZ" sz="2400" b="1" dirty="0" smtClean="0">
              <a:solidFill>
                <a:srgbClr val="00B0F0"/>
              </a:solidFill>
            </a:endParaRPr>
          </a:p>
          <a:p>
            <a:pPr algn="just"/>
            <a:r>
              <a:rPr lang="cs-CZ" sz="2400" b="1" dirty="0" smtClean="0">
                <a:solidFill>
                  <a:srgbClr val="00B0F0"/>
                </a:solidFill>
              </a:rPr>
              <a:t>připravujeme spot a kampaň na téma alkohol a drogy u mladých řidičů </a:t>
            </a:r>
            <a:endParaRPr lang="cs-CZ" sz="2400" b="1" dirty="0" smtClean="0">
              <a:solidFill>
                <a:srgbClr val="00B0F0"/>
              </a:solidFill>
            </a:endParaRPr>
          </a:p>
          <a:p>
            <a:pPr algn="just"/>
            <a:endParaRPr lang="cs-CZ" sz="2400" b="1" dirty="0" smtClean="0">
              <a:solidFill>
                <a:srgbClr val="00B0F0"/>
              </a:solidFill>
            </a:endParaRPr>
          </a:p>
          <a:p>
            <a:pPr algn="just"/>
            <a:endParaRPr lang="cs-CZ" sz="2400" b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800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524000" y="3933056"/>
            <a:ext cx="9144000" cy="1872208"/>
          </a:xfrm>
          <a:prstGeom prst="rect">
            <a:avLst/>
          </a:prstGeom>
          <a:solidFill>
            <a:srgbClr val="00AD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51176" y="4077073"/>
            <a:ext cx="550912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cs-CZ" sz="3600" b="1" dirty="0">
                <a:solidFill>
                  <a:prstClr val="white"/>
                </a:solidFill>
              </a:rPr>
              <a:t>Mgr. Tomáš Neřold M.A.</a:t>
            </a:r>
            <a:endParaRPr lang="en-US" sz="3600" b="1" dirty="0">
              <a:solidFill>
                <a:prstClr val="white"/>
              </a:solidFill>
            </a:endParaRPr>
          </a:p>
          <a:p>
            <a:pPr lvl="0" algn="ctr"/>
            <a:r>
              <a:rPr lang="cs-CZ" sz="2400" dirty="0">
                <a:solidFill>
                  <a:prstClr val="white"/>
                </a:solidFill>
              </a:rPr>
              <a:t>+420 602 632 176</a:t>
            </a:r>
            <a:endParaRPr lang="cs-CZ" sz="1400" dirty="0">
              <a:solidFill>
                <a:prstClr val="white"/>
              </a:solidFill>
            </a:endParaRPr>
          </a:p>
          <a:p>
            <a:pPr lvl="0" algn="ctr"/>
            <a:r>
              <a:rPr lang="cs-CZ" sz="2400" dirty="0">
                <a:solidFill>
                  <a:prstClr val="white"/>
                </a:solidFill>
              </a:rPr>
              <a:t>tomas.nerold@mdcr.cz</a:t>
            </a:r>
            <a:endParaRPr lang="en-US" sz="2400" dirty="0">
              <a:solidFill>
                <a:prstClr val="white"/>
              </a:solidFill>
            </a:endParaRPr>
          </a:p>
          <a:p>
            <a:endParaRPr lang="cs-CZ" dirty="0"/>
          </a:p>
        </p:txBody>
      </p:sp>
      <p:pic>
        <p:nvPicPr>
          <p:cNvPr id="6" name="Zástupný symbol pro obsah 5" descr="BESI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43872" y="1124745"/>
            <a:ext cx="2016224" cy="1799481"/>
          </a:xfrm>
          <a:prstGeom prst="rect">
            <a:avLst/>
          </a:prstGeom>
          <a:effectLst>
            <a:outerShdw blurRad="228600" dist="76200" dir="294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Obrázek 7" descr="FIA_TAG_CJ_CMYK_FIN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28249" y="4581129"/>
            <a:ext cx="2500885" cy="2500885"/>
          </a:xfrm>
          <a:prstGeom prst="rect">
            <a:avLst/>
          </a:prstGeom>
          <a:effectLst>
            <a:outerShdw blurRad="292100" dist="889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19122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476</Words>
  <Application>Microsoft Office PowerPoint</Application>
  <PresentationFormat>Širokoúhlá obrazovka</PresentationFormat>
  <Paragraphs>72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Motiv Office</vt:lpstr>
      <vt:lpstr>Prezentace aplikace PowerPoint</vt:lpstr>
      <vt:lpstr>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Neřold Tomáš Mgr. M.A.</dc:creator>
  <cp:lastModifiedBy>Neřold Tomáš Mgr. M.A.</cp:lastModifiedBy>
  <cp:revision>17</cp:revision>
  <dcterms:created xsi:type="dcterms:W3CDTF">2019-08-29T06:28:47Z</dcterms:created>
  <dcterms:modified xsi:type="dcterms:W3CDTF">2019-08-29T07:42:46Z</dcterms:modified>
</cp:coreProperties>
</file>