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63" r:id="rId3"/>
    <p:sldId id="275" r:id="rId4"/>
    <p:sldId id="264" r:id="rId5"/>
    <p:sldId id="273" r:id="rId6"/>
    <p:sldId id="267" r:id="rId7"/>
    <p:sldId id="272" r:id="rId8"/>
    <p:sldId id="277" r:id="rId9"/>
    <p:sldId id="268" r:id="rId10"/>
    <p:sldId id="276" r:id="rId11"/>
    <p:sldId id="270" r:id="rId12"/>
    <p:sldId id="279" r:id="rId13"/>
    <p:sldId id="265" r:id="rId14"/>
  </p:sldIdLst>
  <p:sldSz cx="12192000" cy="6858000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B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4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oleObject" Target="file:///D:\Users\Kadula\BESIP\2019\1%20-%20zdrojov&#233;%20excely\Chodci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usmrcených chodců ve dne a v noci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7.5872981155133384E-2"/>
          <c:y val="8.8765765750801057E-2"/>
          <c:w val="0.84120092627310472"/>
          <c:h val="0.737948993577168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'Den-noc'!$B$1</c:f>
              <c:strCache>
                <c:ptCount val="1"/>
                <c:pt idx="0">
                  <c:v>ve dne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'Den-noc'!$A$14:$A$27</c:f>
              <c:numCache>
                <c:formatCode>General</c:formatCode>
                <c:ptCount val="14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</c:numCache>
            </c:numRef>
          </c:cat>
          <c:val>
            <c:numRef>
              <c:f>'Den-noc'!$B$14:$B$27</c:f>
              <c:numCache>
                <c:formatCode>#,##0</c:formatCode>
                <c:ptCount val="14"/>
                <c:pt idx="0">
                  <c:v>105</c:v>
                </c:pt>
                <c:pt idx="1">
                  <c:v>75</c:v>
                </c:pt>
                <c:pt idx="2">
                  <c:v>64</c:v>
                </c:pt>
                <c:pt idx="3">
                  <c:v>81</c:v>
                </c:pt>
                <c:pt idx="4">
                  <c:v>52</c:v>
                </c:pt>
                <c:pt idx="5">
                  <c:v>67</c:v>
                </c:pt>
                <c:pt idx="6">
                  <c:v>62</c:v>
                </c:pt>
                <c:pt idx="7">
                  <c:v>60</c:v>
                </c:pt>
                <c:pt idx="8">
                  <c:v>54</c:v>
                </c:pt>
                <c:pt idx="9">
                  <c:v>47</c:v>
                </c:pt>
                <c:pt idx="10">
                  <c:v>59</c:v>
                </c:pt>
                <c:pt idx="11">
                  <c:v>45</c:v>
                </c:pt>
                <c:pt idx="12">
                  <c:v>48</c:v>
                </c:pt>
                <c:pt idx="13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53-4EEB-90BE-414AEDBFA2E5}"/>
            </c:ext>
          </c:extLst>
        </c:ser>
        <c:ser>
          <c:idx val="1"/>
          <c:order val="1"/>
          <c:tx>
            <c:strRef>
              <c:f>'Den-noc'!$C$1</c:f>
              <c:strCache>
                <c:ptCount val="1"/>
                <c:pt idx="0">
                  <c:v>v noci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'Den-noc'!$A$14:$A$27</c:f>
              <c:numCache>
                <c:formatCode>General</c:formatCode>
                <c:ptCount val="14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</c:numCache>
            </c:numRef>
          </c:cat>
          <c:val>
            <c:numRef>
              <c:f>'Den-noc'!$C$14:$C$27</c:f>
              <c:numCache>
                <c:formatCode>#,##0</c:formatCode>
                <c:ptCount val="14"/>
                <c:pt idx="0">
                  <c:v>139</c:v>
                </c:pt>
                <c:pt idx="1">
                  <c:v>96</c:v>
                </c:pt>
                <c:pt idx="2">
                  <c:v>128</c:v>
                </c:pt>
                <c:pt idx="3">
                  <c:v>122</c:v>
                </c:pt>
                <c:pt idx="4">
                  <c:v>99</c:v>
                </c:pt>
                <c:pt idx="5">
                  <c:v>74</c:v>
                </c:pt>
                <c:pt idx="6">
                  <c:v>94</c:v>
                </c:pt>
                <c:pt idx="7">
                  <c:v>86</c:v>
                </c:pt>
                <c:pt idx="8">
                  <c:v>80</c:v>
                </c:pt>
                <c:pt idx="9">
                  <c:v>65</c:v>
                </c:pt>
                <c:pt idx="10">
                  <c:v>72</c:v>
                </c:pt>
                <c:pt idx="11">
                  <c:v>66</c:v>
                </c:pt>
                <c:pt idx="12">
                  <c:v>53</c:v>
                </c:pt>
                <c:pt idx="13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153-4EEB-90BE-414AEDBFA2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20897936"/>
        <c:axId val="520898328"/>
      </c:barChart>
      <c:lineChart>
        <c:grouping val="standard"/>
        <c:varyColors val="0"/>
        <c:ser>
          <c:idx val="2"/>
          <c:order val="2"/>
          <c:tx>
            <c:v>podíl chodců usmrcených v noci</c:v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'Den-noc'!$E$14:$E$27</c:f>
              <c:numCache>
                <c:formatCode>0%</c:formatCode>
                <c:ptCount val="14"/>
                <c:pt idx="0">
                  <c:v>0.56967213114754101</c:v>
                </c:pt>
                <c:pt idx="1">
                  <c:v>0.56140350877192979</c:v>
                </c:pt>
                <c:pt idx="2">
                  <c:v>0.66666666666666663</c:v>
                </c:pt>
                <c:pt idx="3">
                  <c:v>0.60098522167487689</c:v>
                </c:pt>
                <c:pt idx="4">
                  <c:v>0.6556291390728477</c:v>
                </c:pt>
                <c:pt idx="5">
                  <c:v>0.52482269503546097</c:v>
                </c:pt>
                <c:pt idx="6">
                  <c:v>0.60256410256410253</c:v>
                </c:pt>
                <c:pt idx="7">
                  <c:v>0.58904109589041098</c:v>
                </c:pt>
                <c:pt idx="8">
                  <c:v>0.59701492537313428</c:v>
                </c:pt>
                <c:pt idx="9">
                  <c:v>0.5803571428571429</c:v>
                </c:pt>
                <c:pt idx="10">
                  <c:v>0.54961832061068705</c:v>
                </c:pt>
                <c:pt idx="11">
                  <c:v>0.59459459459459463</c:v>
                </c:pt>
                <c:pt idx="12">
                  <c:v>0.52475247524752477</c:v>
                </c:pt>
                <c:pt idx="13">
                  <c:v>0.51327433628318586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153-4EEB-90BE-414AEDBFA2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0891272"/>
        <c:axId val="520890880"/>
      </c:lineChart>
      <c:catAx>
        <c:axId val="5208979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Rok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20898328"/>
        <c:crosses val="autoZero"/>
        <c:auto val="1"/>
        <c:lblAlgn val="ctr"/>
        <c:lblOffset val="100"/>
        <c:noMultiLvlLbl val="0"/>
      </c:catAx>
      <c:valAx>
        <c:axId val="520898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Počet usmrcených chodců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20897936"/>
        <c:crosses val="autoZero"/>
        <c:crossBetween val="between"/>
      </c:valAx>
      <c:valAx>
        <c:axId val="520890880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Podíl chodců usmrcených v noci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20891272"/>
        <c:crosses val="max"/>
        <c:crossBetween val="between"/>
      </c:valAx>
      <c:catAx>
        <c:axId val="520891272"/>
        <c:scaling>
          <c:orientation val="minMax"/>
        </c:scaling>
        <c:delete val="1"/>
        <c:axPos val="b"/>
        <c:majorTickMark val="out"/>
        <c:minorTickMark val="none"/>
        <c:tickLblPos val="nextTo"/>
        <c:crossAx val="52089088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0.69562</cdr:x>
      <cdr:y>0.97101</cdr:y>
    </cdr:from>
    <cdr:to>
      <cdr:x>1</cdr:x>
      <cdr:y>1</cdr:y>
    </cdr:to>
    <cdr:sp macro="" textlink="">
      <cdr:nvSpPr>
        <cdr:cNvPr id="3" name="TextovéPole 1"/>
        <cdr:cNvSpPr txBox="1"/>
      </cdr:nvSpPr>
      <cdr:spPr>
        <a:xfrm xmlns:a="http://schemas.openxmlformats.org/drawingml/2006/main">
          <a:off x="4007272" y="4251958"/>
          <a:ext cx="1753448" cy="1269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cs-CZ" sz="900" b="0" i="1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Zdroj vstupních dat: ŘSDP PP ČR</a:t>
          </a:r>
          <a:r>
            <a:rPr lang="cs-CZ" sz="900" b="0" i="1" baseline="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; </a:t>
          </a:r>
          <a:r>
            <a:rPr lang="cs-CZ" sz="900" b="0" i="1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Copyright © BESIP/CDV</a:t>
          </a:r>
          <a:endParaRPr lang="cs-CZ" sz="900" b="0" i="1" dirty="0">
            <a:solidFill>
              <a:schemeClr val="bg1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0.87319</cdr:x>
      <cdr:y>0.10396</cdr:y>
    </cdr:from>
    <cdr:to>
      <cdr:x>0.90561</cdr:x>
      <cdr:y>0.16376</cdr:y>
    </cdr:to>
    <cdr:pic>
      <cdr:nvPicPr>
        <cdr:cNvPr id="4" name="Obrázek 3"/>
        <cdr:cNvPicPr/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5030181" y="386856"/>
          <a:ext cx="186763" cy="222522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A916A0-1978-4162-A286-129C02A6B154}" type="datetimeFigureOut">
              <a:rPr lang="cs-CZ" smtClean="0"/>
              <a:t>19.11.2019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1A169D-9C1F-412F-9C48-29FF5672B0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9729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7B958C-7D88-4C4A-B58B-CD0A721188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C5282D8-41E1-47A7-AD71-C5E1DD0CED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2C03021-DE60-4D2D-84E3-AB679DF85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AA827-B975-4299-B34B-4F1BBDA1DE3C}" type="datetime1">
              <a:rPr lang="cs-CZ" smtClean="0"/>
              <a:t>19.11.2019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3B9A434-E17E-4718-9413-D89BDE041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560DEAD-068B-4266-8D35-A705799F2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3BF72-7970-49A8-9B46-C529AAD63A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0460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2060C4-B053-4EA9-A435-37906E7F3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9DC53F3-5EC8-4A5D-B211-FA7AA81115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706BA70-3DDB-4D4F-AD77-B09531B7B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51CD5-AE33-49F9-A53F-002F1F616E89}" type="datetime1">
              <a:rPr lang="cs-CZ" smtClean="0"/>
              <a:t>19.11.2019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7FCE166-4AB4-4651-BE9B-C1D5CEE82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A9A51EF-0E6D-405C-BC4A-9B4D8E1C2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3BF72-7970-49A8-9B46-C529AAD63A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9000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E6F95B7-F407-426C-BCC5-775BB4B0AD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17F44D3-2AC1-4A12-8028-17C020BA3B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B31D7E5-6135-4150-BEC8-D74961A4C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65D50-B5C5-46DF-8FDD-26CC0B66490C}" type="datetime1">
              <a:rPr lang="cs-CZ" smtClean="0"/>
              <a:t>19.11.2019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6F03871-A565-417A-B120-593211178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480153B-DF30-48FF-A702-9C0829FAC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3BF72-7970-49A8-9B46-C529AAD63A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8022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9D78BB-D470-4826-AE5F-1B7B3AEF9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4669289-B01A-4C86-B168-923FCF59C4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8C333EE-1E0B-47BE-9DEC-45F0BEB8F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29530-0AFB-40A6-BEBE-311B3D0DDEFC}" type="datetime1">
              <a:rPr lang="cs-CZ" smtClean="0"/>
              <a:t>19.11.2019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88E3FD0-7CD9-4D20-972C-27072DF66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E0A03E6-F022-4FD8-A599-2966B8BD1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3BF72-7970-49A8-9B46-C529AAD63A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4083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2C9196-DC73-4859-8609-0C30E03B4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E7D5A1C-B8F0-4795-8D64-B84EE67C20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B7C997C-D4F7-4346-B9BC-368625C30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A82DF-2702-446E-8282-8D1AD2C494E5}" type="datetime1">
              <a:rPr lang="cs-CZ" smtClean="0"/>
              <a:t>19.11.2019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7010CCE-AE6C-418A-9F20-24891709F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3CFCE9C-38C6-41E6-BC9E-07BC4E421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3BF72-7970-49A8-9B46-C529AAD63A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372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B40E79-3095-412F-A3D0-339A0DC8D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2489E1-0DB2-4FCA-A112-5C0E06A26F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CDA7D27-A6EE-47BD-A113-4D17A303E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F7FB740-0F89-413D-A62E-D9E077BE7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56D9B-F86A-47C9-8338-B0200B77F83D}" type="datetime1">
              <a:rPr lang="cs-CZ" smtClean="0"/>
              <a:t>19.11.2019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BAA6157-AAA4-4E82-BFDF-585342D81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EA07FBE-EAC3-4367-AA84-0AFED302C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3BF72-7970-49A8-9B46-C529AAD63A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0111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223D2F-7A8A-4758-BD17-E06B3C453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B99D846-CB8C-457E-8D77-5017E43BE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5069EE9-4668-48D9-B146-F602E62BE4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C9F98CA-E8BD-466C-AF26-6F13A99A1B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4D05932-74A4-47D6-AC47-1C182C6904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801D1EC-0B36-4116-BDE7-A8CF3A631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26F0-EBF3-4571-BB2F-24C89A130029}" type="datetime1">
              <a:rPr lang="cs-CZ" smtClean="0"/>
              <a:t>19.11.2019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B280EC4-05D3-49BE-88CD-E801431E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9E9C8E1-1F9B-40B1-AF97-0BE0C9E8B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3BF72-7970-49A8-9B46-C529AAD63A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61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DDEB11-D2F7-40E4-B4AC-9F5048CB7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3C7D1E9-8BE7-4D2B-BA9A-1FABB2D56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D9CC2-6D0A-4F43-9F2B-DC29320E5929}" type="datetime1">
              <a:rPr lang="cs-CZ" smtClean="0"/>
              <a:t>19.11.2019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5EA0B96-D4DE-4119-A328-A4D6A7523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C793374-999B-4F74-81C2-16AF6AC1E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3BF72-7970-49A8-9B46-C529AAD63A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4778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BEFC9D0-DCDA-4814-948D-35C3576D8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5FAEE-65A6-4369-9B48-CE7794C3199F}" type="datetime1">
              <a:rPr lang="cs-CZ" smtClean="0"/>
              <a:t>19.11.2019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EBC5815-6040-4DD9-A4D9-A25139182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ED6767E-7382-479B-A8A5-7EEF850A5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3BF72-7970-49A8-9B46-C529AAD63A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9386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DE6E1F-567E-48F4-AACE-1494EFF4D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0F188F-EF18-490D-8C9B-2CC69895C1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D207B4A-E1BE-4E66-A40E-8E8F19E89F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0CAC67B-0772-4107-B768-CA87A212A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13595-3161-4315-B2E3-897BA9B8F001}" type="datetime1">
              <a:rPr lang="cs-CZ" smtClean="0"/>
              <a:t>19.11.2019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841FC84-1F06-4E6B-BF02-54BDB56F8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DD430CD-881A-4F11-ABA5-F55CA2A02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3BF72-7970-49A8-9B46-C529AAD63A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6727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FBABB3-5A27-44D9-B21D-A3430750B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1030395-EC45-40A9-BD5C-6D16B7FD1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1199E4D-D6F6-444F-ACC6-7E10AB2481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A6D2C54-1BC2-4394-BB6A-AC1DDFCE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22D5-9962-443D-AE73-EC8E60ADE75F}" type="datetime1">
              <a:rPr lang="cs-CZ" smtClean="0"/>
              <a:t>19.11.2019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277669B-A906-4D87-9093-3D5E7FDD5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EC8F251-DD49-4FC0-9DDF-EFB090908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3BF72-7970-49A8-9B46-C529AAD63A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5042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313EDBA9-1E62-4631-BF3E-37F1F3A23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1A268E2-1040-411D-9E7F-0A0E871402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52EC750-A94A-44D2-97AC-348ABB5A55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F96A1B-A3CC-4E38-8DC7-8F830D96DF48}" type="datetime1">
              <a:rPr lang="cs-CZ" smtClean="0"/>
              <a:t>19.11.2019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169F190-10E6-415C-BF3F-471FC74883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E075C71-34CE-4753-AB94-BD06E32D2C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3BF72-7970-49A8-9B46-C529AAD63A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9358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www.ibesip.cz/Akce-a-kampane/Kampane/VIDIS-SKVELE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4.jpe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40CB4BD6-7C9B-4BC7-968C-0922B655D4E5}"/>
              </a:ext>
            </a:extLst>
          </p:cNvPr>
          <p:cNvSpPr txBox="1">
            <a:spLocks/>
          </p:cNvSpPr>
          <p:nvPr/>
        </p:nvSpPr>
        <p:spPr>
          <a:xfrm>
            <a:off x="1515762" y="1099827"/>
            <a:ext cx="9144000" cy="3167373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cs-CZ" sz="14400" b="1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Závěrečná</a:t>
            </a:r>
          </a:p>
          <a:p>
            <a:pPr algn="ctr">
              <a:lnSpc>
                <a:spcPct val="150000"/>
              </a:lnSpc>
            </a:pPr>
            <a:r>
              <a:rPr lang="cs-CZ" sz="14400" b="1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Tisková konference</a:t>
            </a:r>
            <a:r>
              <a:rPr lang="cs-CZ" sz="14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/>
            </a:r>
            <a:br>
              <a:rPr lang="cs-CZ" sz="14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cs-CZ" sz="14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 projektu</a:t>
            </a:r>
            <a:br>
              <a:rPr lang="cs-CZ" sz="14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cs-CZ" sz="14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„</a:t>
            </a:r>
            <a:r>
              <a:rPr lang="cs-CZ" sz="14400" b="1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Vidíš skvěle?“</a:t>
            </a:r>
          </a:p>
          <a:p>
            <a:pPr algn="ctr">
              <a:lnSpc>
                <a:spcPct val="150000"/>
              </a:lnSpc>
            </a:pPr>
            <a:endParaRPr lang="cs-CZ" sz="55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cs-CZ" sz="5500" b="1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Mgr. Tomáš Neřold, M. A.</a:t>
            </a:r>
          </a:p>
          <a:p>
            <a:pPr algn="ctr">
              <a:lnSpc>
                <a:spcPct val="150000"/>
              </a:lnSpc>
            </a:pPr>
            <a:r>
              <a:rPr lang="cs-CZ" sz="5500" b="1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Vedoucí SO BESIP</a:t>
            </a:r>
            <a:endParaRPr lang="cs-CZ" sz="55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Zástupný symbol pro číslo snímku 2">
            <a:extLst>
              <a:ext uri="{FF2B5EF4-FFF2-40B4-BE49-F238E27FC236}">
                <a16:creationId xmlns:a16="http://schemas.microsoft.com/office/drawing/2014/main" id="{D1B9F916-939D-4558-9D7F-1E4758C87870}"/>
              </a:ext>
            </a:extLst>
          </p:cNvPr>
          <p:cNvSpPr txBox="1">
            <a:spLocks/>
          </p:cNvSpPr>
          <p:nvPr/>
        </p:nvSpPr>
        <p:spPr>
          <a:xfrm>
            <a:off x="4020064" y="5948392"/>
            <a:ext cx="44237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dirty="0" smtClean="0"/>
              <a:t>SO BESIP, Ministerstvo dopravy, 19. </a:t>
            </a:r>
            <a:r>
              <a:rPr lang="cs-CZ" smtClean="0"/>
              <a:t>listopadu </a:t>
            </a:r>
            <a:r>
              <a:rPr lang="cs-CZ" dirty="0" smtClean="0"/>
              <a:t>2019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1215" y="1567"/>
            <a:ext cx="2800326" cy="685643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67"/>
            <a:ext cx="2590357" cy="685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97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40CB4BD6-7C9B-4BC7-968C-0922B655D4E5}"/>
              </a:ext>
            </a:extLst>
          </p:cNvPr>
          <p:cNvSpPr txBox="1">
            <a:spLocks/>
          </p:cNvSpPr>
          <p:nvPr/>
        </p:nvSpPr>
        <p:spPr>
          <a:xfrm>
            <a:off x="1524000" y="465513"/>
            <a:ext cx="9144000" cy="451288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endParaRPr lang="cs-CZ" sz="55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896424" y="4197854"/>
            <a:ext cx="1078482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000" b="1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Doporučujeme chodcům, kteří patří k nejzranitelnějším účastníkům silničního provozu, aby tyto prvky používali bez ohledu na to, zda-</a:t>
            </a:r>
            <a:r>
              <a:rPr lang="cs-CZ" altLang="cs-CZ" sz="2000" b="1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</a:t>
            </a:r>
            <a:r>
              <a:rPr lang="cs-CZ" altLang="cs-CZ" sz="2000" b="1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se pohybují v obci nebo mimo ni. Viditelnost zásadním způsobem zvyšuje bezpečnost – chodec vybavený </a:t>
            </a:r>
            <a:r>
              <a:rPr lang="cs-CZ" altLang="cs-CZ" sz="2000" b="1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relfexním</a:t>
            </a:r>
            <a:r>
              <a:rPr lang="cs-CZ" altLang="cs-CZ" sz="2000" b="1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prvkem je řidiči motorových vozidel viděn až na 200 m</a:t>
            </a:r>
            <a:r>
              <a:rPr lang="cs-CZ" altLang="cs-CZ" sz="2000" b="1" i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což </a:t>
            </a:r>
            <a:r>
              <a:rPr lang="cs-CZ" altLang="cs-CZ" sz="2000" b="1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je dostatečná vzdálenost pro adekvátní reakci. Je nutné si uvědomit, že tak triviální věc, jakou je např. </a:t>
            </a:r>
            <a:r>
              <a:rPr lang="cs-CZ" altLang="cs-CZ" sz="2000" b="1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retroreflexní</a:t>
            </a:r>
            <a:r>
              <a:rPr lang="cs-CZ" altLang="cs-CZ" sz="2000" b="1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páska v hodnotě několika desetikorun, může zachránit život!“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z="3600" dirty="0">
              <a:latin typeface="Arial" panose="020B0604020202020204" pitchFamily="34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21276" y="70653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3738197" y="1163737"/>
            <a:ext cx="661676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i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Novela </a:t>
            </a:r>
            <a:r>
              <a:rPr lang="cs-CZ" altLang="cs-CZ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účinná od 20. 2. 2016 – viz § 53 odst. 9 zákona č. 361/200 Sb.: Pohybuje-li se chodec mimo obec za snížené viditelnosti po krajnici nebo po okraji vozovky v místě, které není osvětleno veřejným osvětlením, je povinen mít na sobě prvky z </a:t>
            </a:r>
            <a:r>
              <a:rPr lang="cs-CZ" altLang="cs-CZ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retroreflexního</a:t>
            </a:r>
            <a:r>
              <a:rPr lang="cs-CZ" altLang="cs-CZ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materiálu umístěné tak, aby byly viditelné pro ostatní účastníky provozu na pozemních komunikacích.</a:t>
            </a:r>
            <a:endParaRPr lang="cs-CZ" altLang="cs-CZ" sz="11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z="3200" dirty="0">
              <a:latin typeface="Arial" panose="020B0604020202020204" pitchFamily="34" charset="0"/>
            </a:endParaRPr>
          </a:p>
        </p:txBody>
      </p:sp>
      <p:sp>
        <p:nvSpPr>
          <p:cNvPr id="14" name="Zástupný symbol pro číslo snímku 2">
            <a:extLst>
              <a:ext uri="{FF2B5EF4-FFF2-40B4-BE49-F238E27FC236}">
                <a16:creationId xmlns:a16="http://schemas.microsoft.com/office/drawing/2014/main" id="{D1B9F916-939D-4558-9D7F-1E4758C87870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982663" y="5584825"/>
            <a:ext cx="10185400" cy="11414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dirty="0" smtClean="0"/>
              <a:t>19. 11. 2019 • </a:t>
            </a:r>
            <a:fld id="{BF1C8729-C951-4224-BEF2-57C8358A6402}" type="slidenum">
              <a:rPr lang="cs-CZ" smtClean="0"/>
              <a:t>10</a:t>
            </a:fld>
            <a:r>
              <a:rPr lang="cs-CZ" dirty="0"/>
              <a:t>/13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241" y="639820"/>
            <a:ext cx="2066197" cy="298626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685241" y="216693"/>
            <a:ext cx="1404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Vidíš skvěle?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260" y="5852625"/>
            <a:ext cx="1083504" cy="1025494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783" y="5852625"/>
            <a:ext cx="1083504" cy="102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28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2">
            <a:extLst>
              <a:ext uri="{FF2B5EF4-FFF2-40B4-BE49-F238E27FC236}">
                <a16:creationId xmlns:a16="http://schemas.microsoft.com/office/drawing/2014/main" id="{D1B9F916-939D-4558-9D7F-1E4758C87870}"/>
              </a:ext>
            </a:extLst>
          </p:cNvPr>
          <p:cNvSpPr txBox="1">
            <a:spLocks/>
          </p:cNvSpPr>
          <p:nvPr/>
        </p:nvSpPr>
        <p:spPr>
          <a:xfrm>
            <a:off x="5132174" y="6492875"/>
            <a:ext cx="17299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dirty="0" smtClean="0"/>
              <a:t>19. 11. 2019 • </a:t>
            </a:r>
            <a:fld id="{BF1C8729-C951-4224-BEF2-57C8358A6402}" type="slidenum">
              <a:rPr lang="cs-CZ" smtClean="0"/>
              <a:t>11</a:t>
            </a:fld>
            <a:r>
              <a:rPr lang="cs-CZ" dirty="0"/>
              <a:t>/13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069421" y="1005790"/>
            <a:ext cx="1071510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000" dirty="0" smtClean="0"/>
          </a:p>
          <a:p>
            <a:endParaRPr lang="cs-CZ" altLang="cs-CZ" sz="1400" b="1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2000" dirty="0" smtClean="0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21276" y="70653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321276" y="979071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2" name="Graf 11"/>
          <p:cNvGraphicFramePr/>
          <p:nvPr>
            <p:extLst>
              <p:ext uri="{D42A27DB-BD31-4B8C-83A1-F6EECF244321}">
                <p14:modId xmlns:p14="http://schemas.microsoft.com/office/powerpoint/2010/main" val="1189421479"/>
              </p:ext>
            </p:extLst>
          </p:nvPr>
        </p:nvGraphicFramePr>
        <p:xfrm>
          <a:off x="2769717" y="1462990"/>
          <a:ext cx="5760720" cy="43788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41910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" name="Obdélník 1"/>
          <p:cNvSpPr/>
          <p:nvPr/>
        </p:nvSpPr>
        <p:spPr>
          <a:xfrm>
            <a:off x="1365678" y="459084"/>
            <a:ext cx="1404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Vidíš skvěle?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661" y="5649943"/>
            <a:ext cx="1083504" cy="1025494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336" y="5746087"/>
            <a:ext cx="1083504" cy="102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01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3BF72-7970-49A8-9B46-C529AAD63A5A}" type="slidenum">
              <a:rPr lang="cs-CZ" smtClean="0"/>
              <a:t>12</a:t>
            </a:fld>
            <a:endParaRPr lang="cs-CZ"/>
          </a:p>
        </p:txBody>
      </p:sp>
      <p:sp>
        <p:nvSpPr>
          <p:cNvPr id="7" name="Zástupný symbol pro číslo snímku 2">
            <a:extLst>
              <a:ext uri="{FF2B5EF4-FFF2-40B4-BE49-F238E27FC236}">
                <a16:creationId xmlns:a16="http://schemas.microsoft.com/office/drawing/2014/main" id="{D1B9F916-939D-4558-9D7F-1E4758C87870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3742038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dirty="0" smtClean="0"/>
              <a:t>19. 11. 2019 • </a:t>
            </a:r>
            <a:fld id="{BF1C8729-C951-4224-BEF2-57C8358A6402}" type="slidenum">
              <a:rPr lang="cs-CZ" smtClean="0"/>
              <a:t>12</a:t>
            </a:fld>
            <a:r>
              <a:rPr lang="cs-CZ" dirty="0"/>
              <a:t>/13</a:t>
            </a:r>
          </a:p>
        </p:txBody>
      </p:sp>
      <p:sp>
        <p:nvSpPr>
          <p:cNvPr id="2" name="Obdélník 1"/>
          <p:cNvSpPr/>
          <p:nvPr/>
        </p:nvSpPr>
        <p:spPr>
          <a:xfrm>
            <a:off x="558369" y="435231"/>
            <a:ext cx="1404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Vidíš skvěle?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698" y="975154"/>
            <a:ext cx="2847975" cy="44958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2398" y="2470579"/>
            <a:ext cx="2828925" cy="300037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6335" y="641007"/>
            <a:ext cx="3609975" cy="18288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7999" y="3142790"/>
            <a:ext cx="3264887" cy="2164952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661" y="5649943"/>
            <a:ext cx="1083504" cy="1025494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310" y="5649943"/>
            <a:ext cx="1083504" cy="102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38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/>
          <p:cNvSpPr txBox="1"/>
          <p:nvPr/>
        </p:nvSpPr>
        <p:spPr>
          <a:xfrm>
            <a:off x="748145" y="299253"/>
            <a:ext cx="10715106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Vidíš skvěle?</a:t>
            </a:r>
          </a:p>
          <a:p>
            <a:endParaRPr lang="cs-CZ" sz="2800" dirty="0" smtClean="0"/>
          </a:p>
          <a:p>
            <a:r>
              <a:rPr lang="cs-CZ" sz="2800" b="1" dirty="0" smtClean="0"/>
              <a:t>Partneři:</a:t>
            </a:r>
          </a:p>
          <a:p>
            <a:endParaRPr lang="cs-CZ" sz="2800" b="1" dirty="0" smtClean="0"/>
          </a:p>
          <a:p>
            <a:endParaRPr lang="cs-CZ" sz="2800" b="1" dirty="0" smtClean="0"/>
          </a:p>
          <a:p>
            <a:endParaRPr lang="cs-CZ" sz="2800" b="1" dirty="0"/>
          </a:p>
          <a:p>
            <a:endParaRPr lang="cs-CZ" sz="2800" b="1" dirty="0" smtClean="0"/>
          </a:p>
          <a:p>
            <a:endParaRPr lang="cs-CZ" sz="2800" b="1" dirty="0"/>
          </a:p>
          <a:p>
            <a:r>
              <a:rPr lang="cs-CZ" sz="2800" b="1" dirty="0" smtClean="0"/>
              <a:t>Více </a:t>
            </a:r>
            <a:r>
              <a:rPr lang="cs-CZ" sz="2800" b="1" dirty="0"/>
              <a:t>informací o </a:t>
            </a:r>
            <a:r>
              <a:rPr lang="cs-CZ" sz="2800" b="1" dirty="0" smtClean="0"/>
              <a:t>projektu  </a:t>
            </a:r>
            <a:endParaRPr lang="cs-CZ" sz="2800" b="1" dirty="0"/>
          </a:p>
          <a:p>
            <a:r>
              <a:rPr lang="cs-CZ" sz="2000" b="1" i="1" u="sng" dirty="0">
                <a:hlinkClick r:id="rId2"/>
              </a:rPr>
              <a:t>www.ibesip.cz/Akce-a-kampane/Kampane/VIDIS-SKVELE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 smtClean="0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40CB4BD6-7C9B-4BC7-968C-0922B655D4E5}"/>
              </a:ext>
            </a:extLst>
          </p:cNvPr>
          <p:cNvSpPr txBox="1">
            <a:spLocks/>
          </p:cNvSpPr>
          <p:nvPr/>
        </p:nvSpPr>
        <p:spPr>
          <a:xfrm>
            <a:off x="1524000" y="465513"/>
            <a:ext cx="9144000" cy="451288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endParaRPr lang="cs-CZ" sz="55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6" descr="msoo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682" y="2592188"/>
            <a:ext cx="1580863" cy="677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ázek 1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019" y="2102654"/>
            <a:ext cx="2330023" cy="152199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Zástupný symbol pro číslo snímku 2">
            <a:extLst>
              <a:ext uri="{FF2B5EF4-FFF2-40B4-BE49-F238E27FC236}">
                <a16:creationId xmlns:a16="http://schemas.microsoft.com/office/drawing/2014/main" id="{D1B9F916-939D-4558-9D7F-1E4758C87870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982663" y="5584825"/>
            <a:ext cx="10185400" cy="11414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dirty="0" smtClean="0"/>
              <a:t>19. 11. 2019 • </a:t>
            </a:r>
            <a:fld id="{BF1C8729-C951-4224-BEF2-57C8358A6402}" type="slidenum">
              <a:rPr lang="cs-CZ" smtClean="0"/>
              <a:t>13</a:t>
            </a:fld>
            <a:r>
              <a:rPr lang="cs-CZ" smtClean="0"/>
              <a:t>/13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661" y="5649943"/>
            <a:ext cx="1083504" cy="102549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191" y="5584825"/>
            <a:ext cx="1083504" cy="102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46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40CB4BD6-7C9B-4BC7-968C-0922B655D4E5}"/>
              </a:ext>
            </a:extLst>
          </p:cNvPr>
          <p:cNvSpPr txBox="1">
            <a:spLocks/>
          </p:cNvSpPr>
          <p:nvPr/>
        </p:nvSpPr>
        <p:spPr>
          <a:xfrm>
            <a:off x="1524000" y="465513"/>
            <a:ext cx="9144000" cy="451288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endParaRPr lang="cs-CZ" sz="55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748145" y="299253"/>
            <a:ext cx="10715106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Vidíš skvěle?</a:t>
            </a:r>
          </a:p>
          <a:p>
            <a:endParaRPr lang="cs-CZ" sz="2000" dirty="0" smtClean="0"/>
          </a:p>
          <a:p>
            <a:r>
              <a:rPr lang="cs-CZ" sz="2000" dirty="0" smtClean="0"/>
              <a:t>• preventivně osvětová kampaň (</a:t>
            </a:r>
            <a:r>
              <a:rPr lang="cs-CZ" sz="2000" dirty="0"/>
              <a:t>financována z Fondu zábrany </a:t>
            </a:r>
            <a:r>
              <a:rPr lang="cs-CZ" sz="2000" dirty="0" smtClean="0"/>
              <a:t>škod spravovaný </a:t>
            </a:r>
            <a:r>
              <a:rPr lang="cs-CZ" sz="2000" dirty="0"/>
              <a:t>Českou kanceláří  </a:t>
            </a:r>
            <a:r>
              <a:rPr lang="cs-CZ" sz="2000" dirty="0" smtClean="0"/>
              <a:t>   pojistitelů)</a:t>
            </a:r>
            <a:endParaRPr lang="cs-CZ" sz="2000" dirty="0"/>
          </a:p>
          <a:p>
            <a:r>
              <a:rPr lang="cs-CZ" sz="2000" dirty="0" smtClean="0"/>
              <a:t>• bezplatné testování ostrosti zraku řidičů</a:t>
            </a:r>
          </a:p>
          <a:p>
            <a:r>
              <a:rPr lang="cs-CZ" sz="2000" dirty="0"/>
              <a:t>• od 2/2 srpna do ½ listopadu 2019 veřejné akce (28) ve všech krajích ČR včetně </a:t>
            </a:r>
            <a:r>
              <a:rPr lang="cs-CZ" sz="2000" dirty="0" smtClean="0"/>
              <a:t>Prahy</a:t>
            </a:r>
          </a:p>
          <a:p>
            <a:r>
              <a:rPr lang="cs-CZ" sz="2000" dirty="0"/>
              <a:t>• </a:t>
            </a:r>
            <a:r>
              <a:rPr lang="cs-CZ" sz="2000" dirty="0" smtClean="0"/>
              <a:t>otestováno </a:t>
            </a:r>
            <a:r>
              <a:rPr lang="cs-CZ" sz="2000" dirty="0"/>
              <a:t>3319 osob</a:t>
            </a:r>
          </a:p>
          <a:p>
            <a:r>
              <a:rPr lang="cs-CZ" sz="2000" dirty="0"/>
              <a:t>• </a:t>
            </a:r>
            <a:r>
              <a:rPr lang="cs-CZ" sz="2000" dirty="0" smtClean="0"/>
              <a:t>vysílání </a:t>
            </a:r>
            <a:r>
              <a:rPr lang="cs-CZ" sz="2000" dirty="0"/>
              <a:t>preventivních televizních a rozhlasových spotů od 2/2 října do 1/2 prosince</a:t>
            </a:r>
          </a:p>
          <a:p>
            <a:r>
              <a:rPr lang="cs-CZ" sz="2000" dirty="0"/>
              <a:t> </a:t>
            </a:r>
          </a:p>
          <a:p>
            <a:endParaRPr lang="cs-CZ" sz="900" dirty="0"/>
          </a:p>
        </p:txBody>
      </p:sp>
      <p:pic>
        <p:nvPicPr>
          <p:cNvPr id="11" name="Obrázek 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336" y="1474972"/>
            <a:ext cx="1639328" cy="85673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Zástupný symbol pro číslo snímku 2">
            <a:extLst>
              <a:ext uri="{FF2B5EF4-FFF2-40B4-BE49-F238E27FC236}">
                <a16:creationId xmlns:a16="http://schemas.microsoft.com/office/drawing/2014/main" id="{D1B9F916-939D-4558-9D7F-1E4758C87870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982663" y="5584825"/>
            <a:ext cx="10185400" cy="11414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dirty="0" smtClean="0"/>
              <a:t>19. 11. 2019 • </a:t>
            </a:r>
            <a:fld id="{BF1C8729-C951-4224-BEF2-57C8358A6402}" type="slidenum">
              <a:rPr lang="cs-CZ" smtClean="0"/>
              <a:t>2</a:t>
            </a:fld>
            <a:r>
              <a:rPr lang="cs-CZ" dirty="0" smtClean="0"/>
              <a:t>/13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661" y="5649943"/>
            <a:ext cx="1083504" cy="102549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747" y="5649943"/>
            <a:ext cx="1083504" cy="102549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3159" y="2992258"/>
            <a:ext cx="2887062" cy="259256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7841" y="2938131"/>
            <a:ext cx="3402024" cy="272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42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40CB4BD6-7C9B-4BC7-968C-0922B655D4E5}"/>
              </a:ext>
            </a:extLst>
          </p:cNvPr>
          <p:cNvSpPr txBox="1">
            <a:spLocks/>
          </p:cNvSpPr>
          <p:nvPr/>
        </p:nvSpPr>
        <p:spPr>
          <a:xfrm>
            <a:off x="1524000" y="465513"/>
            <a:ext cx="9144000" cy="451288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endParaRPr lang="cs-CZ" sz="55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748145" y="299253"/>
            <a:ext cx="10715106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Vidíš skvěle?</a:t>
            </a:r>
          </a:p>
          <a:p>
            <a:endParaRPr lang="cs-CZ" sz="2800" b="1" dirty="0" smtClean="0"/>
          </a:p>
          <a:p>
            <a:endParaRPr lang="cs-CZ" sz="900" dirty="0" smtClean="0"/>
          </a:p>
          <a:p>
            <a:r>
              <a:rPr lang="cs-CZ" sz="2000" dirty="0" smtClean="0"/>
              <a:t>• </a:t>
            </a:r>
            <a:r>
              <a:rPr lang="cs-CZ" sz="2000" b="1" dirty="0" smtClean="0"/>
              <a:t>zrak</a:t>
            </a:r>
            <a:r>
              <a:rPr lang="cs-CZ" sz="2000" dirty="0" smtClean="0"/>
              <a:t> a </a:t>
            </a:r>
            <a:r>
              <a:rPr lang="cs-CZ" sz="2000" b="1" dirty="0" smtClean="0"/>
              <a:t>sluch</a:t>
            </a:r>
            <a:r>
              <a:rPr lang="cs-CZ" sz="2000" dirty="0" smtClean="0"/>
              <a:t> se </a:t>
            </a:r>
            <a:r>
              <a:rPr lang="cs-CZ" sz="2000" b="1" dirty="0" smtClean="0"/>
              <a:t>zhoršují</a:t>
            </a:r>
            <a:r>
              <a:rPr lang="cs-CZ" sz="2000" dirty="0" smtClean="0"/>
              <a:t> postupně s časem a </a:t>
            </a:r>
            <a:r>
              <a:rPr lang="cs-CZ" sz="2000" b="1" dirty="0" smtClean="0"/>
              <a:t>s rostoucím věkem</a:t>
            </a:r>
          </a:p>
          <a:p>
            <a:r>
              <a:rPr lang="cs-CZ" sz="2000" dirty="0" smtClean="0"/>
              <a:t>• bez přeměření od odborného specialisty </a:t>
            </a:r>
            <a:r>
              <a:rPr lang="cs-CZ" sz="2000" b="1" dirty="0" smtClean="0"/>
              <a:t>nezaznamenáte rozdíl </a:t>
            </a:r>
            <a:r>
              <a:rPr lang="cs-CZ" sz="2000" dirty="0" smtClean="0"/>
              <a:t>oproti původnímu zdravému smyslu</a:t>
            </a:r>
          </a:p>
          <a:p>
            <a:r>
              <a:rPr lang="cs-CZ" sz="2000" dirty="0" smtClean="0"/>
              <a:t>• dospělí </a:t>
            </a:r>
            <a:r>
              <a:rPr lang="cs-CZ" sz="2000" dirty="0"/>
              <a:t>(bez existence problémů či jejich tušení) by si měli nechávat vyšetřit svůj zrak pravidelně: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sz="2000" dirty="0"/>
              <a:t>ve věku mezi 20 a 39 lety alespoň třikrát za tuto </a:t>
            </a:r>
            <a:r>
              <a:rPr lang="cs-CZ" sz="2000" dirty="0" smtClean="0"/>
              <a:t>dobu;</a:t>
            </a:r>
            <a:endParaRPr lang="cs-CZ" sz="2000" dirty="0"/>
          </a:p>
          <a:p>
            <a:pPr marL="800100" lvl="1" indent="-342900">
              <a:buFont typeface="+mj-lt"/>
              <a:buAutoNum type="alphaLcParenR"/>
            </a:pPr>
            <a:r>
              <a:rPr lang="cs-CZ" sz="2000" dirty="0"/>
              <a:t>od 40. roku: jednou za 2-3 </a:t>
            </a:r>
            <a:r>
              <a:rPr lang="cs-CZ" sz="2000" dirty="0" smtClean="0"/>
              <a:t>roky;</a:t>
            </a:r>
            <a:endParaRPr lang="cs-CZ" sz="2000" dirty="0"/>
          </a:p>
          <a:p>
            <a:pPr marL="800100" lvl="1" indent="-342900">
              <a:buFont typeface="+mj-lt"/>
              <a:buAutoNum type="alphaLcParenR"/>
            </a:pPr>
            <a:r>
              <a:rPr lang="cs-CZ" sz="2000" dirty="0"/>
              <a:t>od 65. roku: jednou za 1-2 </a:t>
            </a:r>
            <a:r>
              <a:rPr lang="cs-CZ" sz="2000" dirty="0" smtClean="0"/>
              <a:t>roky.</a:t>
            </a:r>
            <a:endParaRPr lang="cs-CZ" sz="2000" dirty="0"/>
          </a:p>
          <a:p>
            <a:endParaRPr lang="cs-CZ" sz="900" dirty="0" smtClean="0"/>
          </a:p>
          <a:p>
            <a:r>
              <a:rPr lang="cs-CZ" sz="2000" dirty="0" smtClean="0"/>
              <a:t>• přes 100 osob každý rok zemře z důvodu špatné viditelnosti, což je okolo 20 % všech obětí</a:t>
            </a:r>
          </a:p>
          <a:p>
            <a:r>
              <a:rPr lang="cs-CZ" sz="2000" dirty="0"/>
              <a:t>• Test německého ADAC ukázal, že </a:t>
            </a:r>
            <a:r>
              <a:rPr lang="cs-CZ" sz="2000" b="1" dirty="0"/>
              <a:t>podíl</a:t>
            </a:r>
            <a:r>
              <a:rPr lang="cs-CZ" sz="2000" dirty="0"/>
              <a:t> automobilových </a:t>
            </a:r>
            <a:r>
              <a:rPr lang="cs-CZ" sz="2000" b="1" dirty="0"/>
              <a:t>nehod</a:t>
            </a:r>
            <a:r>
              <a:rPr lang="cs-CZ" sz="2000" dirty="0"/>
              <a:t> způsobených </a:t>
            </a:r>
            <a:r>
              <a:rPr lang="cs-CZ" sz="2000" b="1" dirty="0"/>
              <a:t>špatnou</a:t>
            </a:r>
            <a:r>
              <a:rPr lang="cs-CZ" sz="2000" dirty="0"/>
              <a:t> zrakovou </a:t>
            </a:r>
            <a:r>
              <a:rPr lang="cs-CZ" sz="2000" b="1" dirty="0"/>
              <a:t>ostrostí</a:t>
            </a:r>
            <a:r>
              <a:rPr lang="cs-CZ" sz="2000" dirty="0"/>
              <a:t> je </a:t>
            </a:r>
            <a:r>
              <a:rPr lang="cs-CZ" sz="2000" b="1" dirty="0"/>
              <a:t>srovnatelný</a:t>
            </a:r>
            <a:r>
              <a:rPr lang="cs-CZ" sz="2000" dirty="0"/>
              <a:t> s počtem nehod </a:t>
            </a:r>
            <a:r>
              <a:rPr lang="cs-CZ" sz="2000" b="1" dirty="0"/>
              <a:t>zapříčiněných alkoholem</a:t>
            </a:r>
            <a:r>
              <a:rPr lang="cs-CZ" sz="2000" dirty="0"/>
              <a:t>. </a:t>
            </a:r>
            <a:endParaRPr lang="cs-CZ" sz="2000" dirty="0" smtClean="0"/>
          </a:p>
          <a:p>
            <a:endParaRPr lang="cs-CZ" sz="2000" dirty="0" smtClean="0"/>
          </a:p>
          <a:p>
            <a:endParaRPr lang="cs-CZ" sz="2000" dirty="0"/>
          </a:p>
          <a:p>
            <a:r>
              <a:rPr lang="cs-CZ" sz="2000" b="1" dirty="0" smtClean="0"/>
              <a:t>Rozhlasový </a:t>
            </a:r>
            <a:r>
              <a:rPr lang="cs-CZ" sz="2000" b="1" dirty="0" err="1" smtClean="0"/>
              <a:t>audiospot</a:t>
            </a:r>
            <a:r>
              <a:rPr lang="cs-CZ" sz="2000" b="1" dirty="0" smtClean="0"/>
              <a:t>:</a:t>
            </a:r>
            <a:endParaRPr lang="cs-CZ" sz="2000" b="1" dirty="0"/>
          </a:p>
          <a:p>
            <a:endParaRPr lang="cs-CZ" sz="900" dirty="0"/>
          </a:p>
        </p:txBody>
      </p:sp>
      <p:sp>
        <p:nvSpPr>
          <p:cNvPr id="12" name="Zástupný symbol pro číslo snímku 2">
            <a:extLst>
              <a:ext uri="{FF2B5EF4-FFF2-40B4-BE49-F238E27FC236}">
                <a16:creationId xmlns:a16="http://schemas.microsoft.com/office/drawing/2014/main" id="{D1B9F916-939D-4558-9D7F-1E4758C87870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982663" y="5584825"/>
            <a:ext cx="10185400" cy="11414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dirty="0" smtClean="0"/>
              <a:t>19. 11. 2019 • </a:t>
            </a:r>
            <a:fld id="{BF1C8729-C951-4224-BEF2-57C8358A6402}" type="slidenum">
              <a:rPr lang="cs-CZ" smtClean="0"/>
              <a:t>3</a:t>
            </a:fld>
            <a:r>
              <a:rPr lang="cs-CZ" dirty="0" smtClean="0"/>
              <a:t>/1</a:t>
            </a:r>
            <a:r>
              <a:rPr lang="cs-CZ" dirty="0"/>
              <a:t>3</a:t>
            </a:r>
          </a:p>
        </p:txBody>
      </p:sp>
      <p:pic>
        <p:nvPicPr>
          <p:cNvPr id="2" name="0C4C71C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80738" y="4554405"/>
            <a:ext cx="609600" cy="6096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008" y="5575433"/>
            <a:ext cx="1083504" cy="102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1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40CB4BD6-7C9B-4BC7-968C-0922B655D4E5}"/>
              </a:ext>
            </a:extLst>
          </p:cNvPr>
          <p:cNvSpPr txBox="1">
            <a:spLocks/>
          </p:cNvSpPr>
          <p:nvPr/>
        </p:nvSpPr>
        <p:spPr>
          <a:xfrm>
            <a:off x="1524000" y="465513"/>
            <a:ext cx="9144000" cy="451288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endParaRPr lang="cs-CZ" sz="55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748145" y="299253"/>
            <a:ext cx="10715106" cy="5370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Vidíš skvěle?</a:t>
            </a:r>
          </a:p>
          <a:p>
            <a:endParaRPr lang="cs-CZ" sz="900" dirty="0" smtClean="0"/>
          </a:p>
          <a:p>
            <a:r>
              <a:rPr lang="cs-CZ" sz="2000" dirty="0" smtClean="0"/>
              <a:t>• 53 % řidičů si subjektivně myslí, že má zrak v pořádku </a:t>
            </a:r>
            <a:r>
              <a:rPr lang="cs-CZ" sz="2000" baseline="30000" dirty="0" smtClean="0"/>
              <a:t>(*)</a:t>
            </a:r>
            <a:endParaRPr lang="cs-CZ" sz="2000" dirty="0" smtClean="0"/>
          </a:p>
          <a:p>
            <a:r>
              <a:rPr lang="cs-CZ" sz="2000" dirty="0" smtClean="0"/>
              <a:t>• 36 </a:t>
            </a:r>
            <a:r>
              <a:rPr lang="cs-CZ" sz="2000" dirty="0"/>
              <a:t>% osob by nemělo vyjíždět do silničního provozu bez oční korekce, </a:t>
            </a:r>
            <a:endParaRPr lang="cs-CZ" sz="2000" dirty="0" smtClean="0"/>
          </a:p>
          <a:p>
            <a:r>
              <a:rPr lang="cs-CZ" sz="2000" dirty="0" smtClean="0"/>
              <a:t>             tj</a:t>
            </a:r>
            <a:r>
              <a:rPr lang="cs-CZ" sz="2000" dirty="0"/>
              <a:t>. bez použití brýlí či očních </a:t>
            </a:r>
            <a:r>
              <a:rPr lang="cs-CZ" sz="2000" dirty="0" smtClean="0"/>
              <a:t>čoček</a:t>
            </a:r>
          </a:p>
          <a:p>
            <a:r>
              <a:rPr lang="cs-CZ" sz="2000" dirty="0" smtClean="0"/>
              <a:t>•   </a:t>
            </a:r>
            <a:r>
              <a:rPr lang="cs-CZ" sz="2000" dirty="0"/>
              <a:t>8 % řidičů (s ostrostí pod 50 %) by vůbec nemělo usednout za volant nebo řídítka</a:t>
            </a:r>
            <a:endParaRPr lang="cs-CZ" sz="2000" dirty="0" smtClean="0"/>
          </a:p>
          <a:p>
            <a:r>
              <a:rPr lang="cs-CZ" sz="2000" dirty="0" smtClean="0"/>
              <a:t>• 65 % řidičů nebylo za poslední rok na kontrole zraku </a:t>
            </a:r>
          </a:p>
          <a:p>
            <a:endParaRPr lang="cs-CZ" altLang="cs-CZ" sz="9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altLang="cs-CZ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altLang="cs-CZ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Kvalita </a:t>
            </a:r>
            <a:r>
              <a:rPr lang="cs-CZ" alt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ostrosti </a:t>
            </a:r>
            <a:r>
              <a:rPr lang="cs-CZ" altLang="cs-CZ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zraku u měřeného vzorku:</a:t>
            </a:r>
            <a:endParaRPr lang="cs-CZ" sz="2000" dirty="0" smtClean="0"/>
          </a:p>
          <a:p>
            <a:endParaRPr lang="cs-CZ" sz="2000" dirty="0"/>
          </a:p>
          <a:p>
            <a:endParaRPr lang="cs-CZ" sz="2000" dirty="0" smtClean="0"/>
          </a:p>
          <a:p>
            <a:endParaRPr lang="cs-CZ" sz="2000" dirty="0"/>
          </a:p>
          <a:p>
            <a:endParaRPr lang="cs-CZ" sz="2000" dirty="0" smtClean="0"/>
          </a:p>
          <a:p>
            <a:endParaRPr lang="cs-CZ" sz="2000" dirty="0" smtClean="0"/>
          </a:p>
          <a:p>
            <a:r>
              <a:rPr lang="cs-CZ" sz="2000" dirty="0" smtClean="0"/>
              <a:t>Měřením </a:t>
            </a:r>
            <a:r>
              <a:rPr lang="cs-CZ" sz="2000" dirty="0"/>
              <a:t>ostrosti zraku se zjistí, zda je třeba korekce zraku. </a:t>
            </a:r>
          </a:p>
          <a:p>
            <a:endParaRPr lang="cs-CZ" altLang="cs-CZ" sz="1400" b="1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1400" dirty="0" smtClean="0"/>
              <a:t>(*) dle dotazování v rámci projektu „Slepí vrazi“</a:t>
            </a:r>
          </a:p>
        </p:txBody>
      </p:sp>
      <p:graphicFrame>
        <p:nvGraphicFramePr>
          <p:cNvPr id="9" name="Tabulk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6027942"/>
              </p:ext>
            </p:extLst>
          </p:nvPr>
        </p:nvGraphicFramePr>
        <p:xfrm>
          <a:off x="859434" y="3145573"/>
          <a:ext cx="3012478" cy="12692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06239">
                  <a:extLst>
                    <a:ext uri="{9D8B030D-6E8A-4147-A177-3AD203B41FA5}">
                      <a16:colId xmlns:a16="http://schemas.microsoft.com/office/drawing/2014/main" val="2185613531"/>
                    </a:ext>
                  </a:extLst>
                </a:gridCol>
                <a:gridCol w="1506239">
                  <a:extLst>
                    <a:ext uri="{9D8B030D-6E8A-4147-A177-3AD203B41FA5}">
                      <a16:colId xmlns:a16="http://schemas.microsoft.com/office/drawing/2014/main" val="1308948743"/>
                    </a:ext>
                  </a:extLst>
                </a:gridCol>
              </a:tblGrid>
              <a:tr h="2115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 smtClean="0">
                          <a:effectLst/>
                        </a:rPr>
                        <a:t>100-91 </a:t>
                      </a:r>
                      <a:r>
                        <a:rPr lang="cs-CZ" sz="1100" dirty="0">
                          <a:effectLst/>
                        </a:rPr>
                        <a:t>%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 smtClean="0">
                          <a:effectLst/>
                        </a:rPr>
                        <a:t>56 </a:t>
                      </a:r>
                      <a:r>
                        <a:rPr lang="cs-CZ" sz="1100" dirty="0">
                          <a:effectLst/>
                        </a:rPr>
                        <a:t>%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6598468"/>
                  </a:ext>
                </a:extLst>
              </a:tr>
              <a:tr h="2115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 smtClean="0">
                          <a:effectLst/>
                        </a:rPr>
                        <a:t>90-81 %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2 %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4574593"/>
                  </a:ext>
                </a:extLst>
              </a:tr>
              <a:tr h="2115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 smtClean="0">
                          <a:effectLst/>
                        </a:rPr>
                        <a:t>80-71 </a:t>
                      </a:r>
                      <a:r>
                        <a:rPr lang="cs-CZ" sz="1100" dirty="0">
                          <a:effectLst/>
                        </a:rPr>
                        <a:t>%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 smtClean="0">
                          <a:effectLst/>
                        </a:rPr>
                        <a:t>22 </a:t>
                      </a:r>
                      <a:r>
                        <a:rPr lang="cs-CZ" sz="1100" dirty="0">
                          <a:effectLst/>
                        </a:rPr>
                        <a:t>%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50362609"/>
                  </a:ext>
                </a:extLst>
              </a:tr>
              <a:tr h="2115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 smtClean="0">
                          <a:effectLst/>
                        </a:rPr>
                        <a:t>70-61 </a:t>
                      </a:r>
                      <a:r>
                        <a:rPr lang="cs-CZ" sz="1100" dirty="0">
                          <a:effectLst/>
                        </a:rPr>
                        <a:t>%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 smtClean="0">
                          <a:effectLst/>
                        </a:rPr>
                        <a:t>4 </a:t>
                      </a:r>
                      <a:r>
                        <a:rPr lang="cs-CZ" sz="1100" dirty="0">
                          <a:effectLst/>
                        </a:rPr>
                        <a:t>%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75187039"/>
                  </a:ext>
                </a:extLst>
              </a:tr>
              <a:tr h="2115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 smtClean="0">
                          <a:effectLst/>
                        </a:rPr>
                        <a:t>60-51 </a:t>
                      </a:r>
                      <a:r>
                        <a:rPr lang="cs-CZ" sz="1100" dirty="0">
                          <a:effectLst/>
                        </a:rPr>
                        <a:t>%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8 %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35583105"/>
                  </a:ext>
                </a:extLst>
              </a:tr>
              <a:tr h="2115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50 a méně %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b="1" dirty="0">
                          <a:solidFill>
                            <a:srgbClr val="FF0000"/>
                          </a:solidFill>
                          <a:effectLst/>
                        </a:rPr>
                        <a:t>8</a:t>
                      </a:r>
                      <a:r>
                        <a:rPr lang="cs-CZ" sz="1100" b="1" dirty="0" smtClean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cs-CZ" sz="1100" b="1" dirty="0">
                          <a:solidFill>
                            <a:srgbClr val="FF0000"/>
                          </a:solidFill>
                          <a:effectLst/>
                        </a:rPr>
                        <a:t>%</a:t>
                      </a:r>
                      <a:endParaRPr lang="cs-CZ" sz="11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10784126"/>
                  </a:ext>
                </a:extLst>
              </a:tr>
            </a:tbl>
          </a:graphicData>
        </a:graphic>
      </p:graphicFrame>
      <p:sp>
        <p:nvSpPr>
          <p:cNvPr id="11" name="Zástupný symbol pro číslo snímku 2">
            <a:extLst>
              <a:ext uri="{FF2B5EF4-FFF2-40B4-BE49-F238E27FC236}">
                <a16:creationId xmlns:a16="http://schemas.microsoft.com/office/drawing/2014/main" id="{D1B9F916-939D-4558-9D7F-1E4758C87870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982663" y="5584825"/>
            <a:ext cx="10185400" cy="11414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dirty="0" smtClean="0"/>
              <a:t>19.11.2019 • </a:t>
            </a:r>
            <a:fld id="{BF1C8729-C951-4224-BEF2-57C8358A6402}" type="slidenum">
              <a:rPr lang="cs-CZ" smtClean="0"/>
              <a:t>4</a:t>
            </a:fld>
            <a:r>
              <a:rPr lang="cs-CZ" dirty="0" smtClean="0"/>
              <a:t>/1</a:t>
            </a:r>
            <a:r>
              <a:rPr lang="cs-CZ" dirty="0"/>
              <a:t>3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661" y="5649943"/>
            <a:ext cx="1083504" cy="1025494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5905" y="3145577"/>
            <a:ext cx="4244160" cy="243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3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192235" y="644185"/>
            <a:ext cx="80813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 smtClean="0">
              <a:solidFill>
                <a:srgbClr val="1F497D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cs-CZ" dirty="0" smtClean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Držitelé </a:t>
            </a:r>
            <a:r>
              <a:rPr lang="cs-CZ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platného řidičského průkazu  – 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5 947 </a:t>
            </a:r>
            <a:r>
              <a:rPr lang="cs-CZ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108 osob</a:t>
            </a:r>
          </a:p>
          <a:p>
            <a:endParaRPr lang="cs-CZ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1252148" y="4503805"/>
            <a:ext cx="9572371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Což značí </a:t>
            </a:r>
            <a:r>
              <a:rPr lang="cs-CZ" b="1" dirty="0" smtClean="0"/>
              <a:t>22,21 % z celkového počtu řidičů</a:t>
            </a:r>
            <a:r>
              <a:rPr lang="cs-CZ" dirty="0" smtClean="0"/>
              <a:t>, kteří mají podchycenu oční vadu.</a:t>
            </a:r>
          </a:p>
          <a:p>
            <a:endParaRPr lang="cs-CZ" dirty="0"/>
          </a:p>
          <a:p>
            <a:r>
              <a:rPr lang="cs-CZ" b="1" dirty="0" smtClean="0"/>
              <a:t>Z výsledků </a:t>
            </a:r>
            <a:r>
              <a:rPr lang="cs-CZ" dirty="0" smtClean="0"/>
              <a:t>terénního měření však </a:t>
            </a:r>
            <a:r>
              <a:rPr lang="cs-CZ" b="1" dirty="0" smtClean="0"/>
              <a:t>vyplývá</a:t>
            </a:r>
            <a:r>
              <a:rPr lang="cs-CZ" dirty="0" smtClean="0"/>
              <a:t>, </a:t>
            </a:r>
            <a:r>
              <a:rPr lang="cs-CZ" dirty="0" smtClean="0"/>
              <a:t>že </a:t>
            </a:r>
            <a:r>
              <a:rPr lang="cs-CZ" dirty="0"/>
              <a:t>oční korekci má </a:t>
            </a:r>
            <a:r>
              <a:rPr lang="cs-CZ" b="1" dirty="0"/>
              <a:t>nesprávnou nebo </a:t>
            </a:r>
            <a:r>
              <a:rPr lang="cs-CZ" b="1" dirty="0" smtClean="0"/>
              <a:t>žádnou</a:t>
            </a:r>
            <a:r>
              <a:rPr lang="cs-CZ" dirty="0"/>
              <a:t> </a:t>
            </a:r>
            <a:r>
              <a:rPr lang="cs-CZ" sz="3200" b="1" dirty="0" smtClean="0"/>
              <a:t>44</a:t>
            </a:r>
            <a:r>
              <a:rPr lang="cs-CZ" sz="3200" b="1" dirty="0"/>
              <a:t>%</a:t>
            </a:r>
            <a:r>
              <a:rPr lang="cs-CZ" b="1" dirty="0"/>
              <a:t>.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/>
              <a:t>Tj. 22% nemá změnu/vadu zraku a tudíž neužívá korekční pomůcky (brýle, kontaktní</a:t>
            </a:r>
          </a:p>
          <a:p>
            <a:r>
              <a:rPr lang="cs-CZ" dirty="0" smtClean="0"/>
              <a:t>čočky či jiné) v ŘP podchycenu! A s největší pravděpodobností netuší, že špatně vidí.</a:t>
            </a:r>
            <a:endParaRPr lang="cs-CZ" dirty="0"/>
          </a:p>
        </p:txBody>
      </p:sp>
      <p:sp>
        <p:nvSpPr>
          <p:cNvPr id="7" name="Zástupný symbol pro číslo snímku 2">
            <a:extLst>
              <a:ext uri="{FF2B5EF4-FFF2-40B4-BE49-F238E27FC236}">
                <a16:creationId xmlns:a16="http://schemas.microsoft.com/office/drawing/2014/main" id="{D1B9F916-939D-4558-9D7F-1E4758C87870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dirty="0" smtClean="0"/>
              <a:t>19.11.2019 • </a:t>
            </a:r>
            <a:fld id="{BF1C8729-C951-4224-BEF2-57C8358A6402}" type="slidenum">
              <a:rPr lang="cs-CZ" smtClean="0"/>
              <a:t>5</a:t>
            </a:fld>
            <a:r>
              <a:rPr lang="cs-CZ" dirty="0" smtClean="0"/>
              <a:t>/1</a:t>
            </a:r>
            <a:r>
              <a:rPr lang="cs-CZ" dirty="0"/>
              <a:t>3</a:t>
            </a:r>
          </a:p>
        </p:txBody>
      </p:sp>
      <p:sp>
        <p:nvSpPr>
          <p:cNvPr id="2" name="Obdélník 1"/>
          <p:cNvSpPr/>
          <p:nvPr/>
        </p:nvSpPr>
        <p:spPr>
          <a:xfrm>
            <a:off x="1252148" y="3867567"/>
            <a:ext cx="69007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	 </a:t>
            </a:r>
            <a:r>
              <a:rPr lang="cs-CZ" dirty="0" smtClean="0"/>
              <a:t>            Celkem </a:t>
            </a:r>
            <a:r>
              <a:rPr lang="cs-CZ" dirty="0"/>
              <a:t>korekce zraku - 1 320 864 (započítáno všechno)</a:t>
            </a:r>
            <a:endParaRPr lang="cs-CZ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148" y="1323202"/>
            <a:ext cx="5181603" cy="2307126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1192235" y="459519"/>
            <a:ext cx="1404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/>
              <a:t>Vidíš skvěle?</a:t>
            </a:r>
            <a:endParaRPr lang="cs-CZ" b="1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621" y="319161"/>
            <a:ext cx="1083504" cy="102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85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40CB4BD6-7C9B-4BC7-968C-0922B655D4E5}"/>
              </a:ext>
            </a:extLst>
          </p:cNvPr>
          <p:cNvSpPr txBox="1">
            <a:spLocks/>
          </p:cNvSpPr>
          <p:nvPr/>
        </p:nvSpPr>
        <p:spPr>
          <a:xfrm>
            <a:off x="1524000" y="465513"/>
            <a:ext cx="9144000" cy="451288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endParaRPr lang="cs-CZ" sz="55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738447" y="1147750"/>
            <a:ext cx="10715106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 </a:t>
            </a:r>
            <a:endParaRPr lang="cs-CZ" altLang="cs-CZ" sz="2000" b="1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Rychlé orientační samo přezkoušení </a:t>
            </a:r>
            <a:r>
              <a:rPr lang="cs-CZ" altLang="cs-CZ" sz="20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zrakové ostrosti pro řidiče</a:t>
            </a:r>
            <a:r>
              <a:rPr lang="cs-CZ" altLang="cs-CZ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cs-CZ" altLang="cs-CZ" sz="2000" dirty="0">
              <a:latin typeface="Arial" panose="020B0604020202020204" pitchFamily="34" charset="0"/>
            </a:endParaRPr>
          </a:p>
          <a:p>
            <a:r>
              <a:rPr lang="cs-CZ" sz="2000" dirty="0"/>
              <a:t>Ve vzdálenosti přibližně 25 metrů sledujte jiné vozidlo a pokuste </a:t>
            </a:r>
            <a:r>
              <a:rPr lang="cs-CZ" sz="2000" dirty="0" smtClean="0"/>
              <a:t>se</a:t>
            </a:r>
          </a:p>
          <a:p>
            <a:r>
              <a:rPr lang="cs-CZ" sz="2000" dirty="0" smtClean="0"/>
              <a:t>přečíst </a:t>
            </a:r>
            <a:r>
              <a:rPr lang="cs-CZ" sz="2000" dirty="0"/>
              <a:t>poznávací značku. Pokud nemůžete přesně rozeznat </a:t>
            </a:r>
            <a:r>
              <a:rPr lang="cs-CZ" sz="2000" dirty="0" smtClean="0"/>
              <a:t>písmena</a:t>
            </a:r>
          </a:p>
          <a:p>
            <a:r>
              <a:rPr lang="cs-CZ" sz="2000" dirty="0" smtClean="0"/>
              <a:t>a </a:t>
            </a:r>
            <a:r>
              <a:rPr lang="cs-CZ" sz="2000" dirty="0"/>
              <a:t>číslice, doporučujeme urgentně navštívit odborného lékaře nebo </a:t>
            </a:r>
            <a:endParaRPr lang="cs-CZ" sz="2000" dirty="0" smtClean="0"/>
          </a:p>
          <a:p>
            <a:r>
              <a:rPr lang="cs-CZ" sz="2000" dirty="0" smtClean="0"/>
              <a:t>očního </a:t>
            </a:r>
            <a:r>
              <a:rPr lang="cs-CZ" sz="2000" dirty="0"/>
              <a:t>optika</a:t>
            </a:r>
            <a:r>
              <a:rPr lang="cs-CZ" sz="2000" dirty="0" smtClean="0"/>
              <a:t>.</a:t>
            </a:r>
          </a:p>
          <a:p>
            <a:endParaRPr lang="cs-CZ" sz="2000" dirty="0" smtClean="0"/>
          </a:p>
          <a:p>
            <a:endParaRPr lang="cs-CZ" sz="2000" dirty="0" smtClean="0"/>
          </a:p>
          <a:p>
            <a:r>
              <a:rPr lang="cs-CZ" b="1" dirty="0" smtClean="0"/>
              <a:t>Oční jóga</a:t>
            </a:r>
            <a:endParaRPr lang="cs-CZ" b="1" dirty="0"/>
          </a:p>
          <a:p>
            <a:endParaRPr lang="cs-CZ" b="1" dirty="0" smtClean="0"/>
          </a:p>
          <a:p>
            <a:r>
              <a:rPr lang="cs-CZ" dirty="0" smtClean="0"/>
              <a:t>Před </a:t>
            </a:r>
            <a:r>
              <a:rPr lang="cs-CZ" dirty="0"/>
              <a:t>řízením za šera a ve tmě </a:t>
            </a:r>
            <a:r>
              <a:rPr lang="cs-CZ" dirty="0" smtClean="0"/>
              <a:t>párkrát protočte očima - nahoru</a:t>
            </a:r>
            <a:r>
              <a:rPr lang="cs-CZ" dirty="0"/>
              <a:t>, dolů, </a:t>
            </a:r>
            <a:r>
              <a:rPr lang="cs-CZ" dirty="0" smtClean="0"/>
              <a:t>vlevo, vpravo, čímž </a:t>
            </a:r>
            <a:r>
              <a:rPr lang="cs-CZ" dirty="0"/>
              <a:t>si </a:t>
            </a:r>
            <a:r>
              <a:rPr lang="cs-CZ" dirty="0" smtClean="0"/>
              <a:t>procvičíte </a:t>
            </a:r>
            <a:r>
              <a:rPr lang="cs-CZ" dirty="0"/>
              <a:t>prostorové </a:t>
            </a:r>
            <a:r>
              <a:rPr lang="cs-CZ" dirty="0" smtClean="0"/>
              <a:t>vidění.</a:t>
            </a:r>
            <a:r>
              <a:rPr lang="cs-CZ" sz="1400" dirty="0"/>
              <a:t/>
            </a:r>
            <a:br>
              <a:rPr lang="cs-CZ" sz="1400" dirty="0"/>
            </a:br>
            <a:endParaRPr lang="cs-CZ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2000" dirty="0" smtClean="0"/>
          </a:p>
        </p:txBody>
      </p:sp>
      <p:sp>
        <p:nvSpPr>
          <p:cNvPr id="11" name="Zástupný symbol pro číslo snímku 2">
            <a:extLst>
              <a:ext uri="{FF2B5EF4-FFF2-40B4-BE49-F238E27FC236}">
                <a16:creationId xmlns:a16="http://schemas.microsoft.com/office/drawing/2014/main" id="{D1B9F916-939D-4558-9D7F-1E4758C87870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579009" y="5660638"/>
            <a:ext cx="10185400" cy="11414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dirty="0" smtClean="0"/>
              <a:t>19.11.2019 • </a:t>
            </a:r>
            <a:fld id="{BF1C8729-C951-4224-BEF2-57C8358A6402}" type="slidenum">
              <a:rPr lang="cs-CZ" smtClean="0"/>
              <a:t>6</a:t>
            </a:fld>
            <a:r>
              <a:rPr lang="cs-CZ" dirty="0" smtClean="0"/>
              <a:t>/1</a:t>
            </a:r>
            <a:r>
              <a:rPr lang="cs-CZ" dirty="0"/>
              <a:t>3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3912" y="1678845"/>
            <a:ext cx="3183578" cy="2316506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738447" y="621966"/>
            <a:ext cx="1404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Vidíš skvěle?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661" y="5649943"/>
            <a:ext cx="1083504" cy="102549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861" y="5649943"/>
            <a:ext cx="1083504" cy="102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61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432262" y="961082"/>
            <a:ext cx="1107255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cs-CZ" b="1" dirty="0">
                <a:latin typeface="Calibri" panose="020F0502020204030204" pitchFamily="34" charset="0"/>
              </a:rPr>
              <a:t>PŘÍPADOVÁ </a:t>
            </a:r>
            <a:r>
              <a:rPr lang="cs-CZ" b="1" dirty="0" smtClean="0">
                <a:latin typeface="Calibri" panose="020F0502020204030204" pitchFamily="34" charset="0"/>
              </a:rPr>
              <a:t>STUDIE</a:t>
            </a:r>
          </a:p>
          <a:p>
            <a:pPr fontAlgn="base"/>
            <a:endParaRPr lang="cs-CZ" dirty="0"/>
          </a:p>
          <a:p>
            <a:pPr fontAlgn="base"/>
            <a:r>
              <a:rPr lang="cs-CZ" dirty="0"/>
              <a:t>K dopravní nehodě došlo na stykové křižovatce (křižovatka tvaru T), v květnu v </a:t>
            </a:r>
            <a:endParaRPr lang="cs-CZ" dirty="0" smtClean="0"/>
          </a:p>
          <a:p>
            <a:pPr fontAlgn="base"/>
            <a:r>
              <a:rPr lang="cs-CZ" dirty="0" smtClean="0"/>
              <a:t>odpoledních </a:t>
            </a:r>
            <a:r>
              <a:rPr lang="cs-CZ" dirty="0"/>
              <a:t>hodinách. V době nehody byla vozovka suchá. Počasí v době nehody bylo slunečné, viditelnost dobrá - nezhoršená vlivem povětrnostních podmínek. </a:t>
            </a:r>
          </a:p>
          <a:p>
            <a:pPr fontAlgn="base"/>
            <a:endParaRPr lang="cs-CZ" dirty="0" smtClean="0"/>
          </a:p>
          <a:p>
            <a:pPr fontAlgn="base"/>
            <a:r>
              <a:rPr lang="cs-CZ" b="1" dirty="0" smtClean="0"/>
              <a:t>Řidič</a:t>
            </a:r>
            <a:r>
              <a:rPr lang="cs-CZ" dirty="0" smtClean="0"/>
              <a:t> </a:t>
            </a:r>
            <a:r>
              <a:rPr lang="cs-CZ" dirty="0"/>
              <a:t>osobního vozidla (muž, 68 let) chtěl odbočit vlevo na hlavní silnici. Při vjíždění na hlavní silnici </a:t>
            </a:r>
            <a:r>
              <a:rPr lang="cs-CZ" b="1" dirty="0"/>
              <a:t>přehlédl</a:t>
            </a:r>
            <a:r>
              <a:rPr lang="cs-CZ" dirty="0"/>
              <a:t> zleva přijíždějící osobní </a:t>
            </a:r>
            <a:r>
              <a:rPr lang="cs-CZ" b="1" dirty="0"/>
              <a:t>vozidlo</a:t>
            </a:r>
            <a:r>
              <a:rPr lang="cs-CZ" dirty="0"/>
              <a:t>. Došlo ke </a:t>
            </a:r>
            <a:r>
              <a:rPr lang="cs-CZ" b="1" dirty="0"/>
              <a:t>střet</a:t>
            </a:r>
            <a:r>
              <a:rPr lang="cs-CZ" dirty="0"/>
              <a:t>u vozidel.  </a:t>
            </a:r>
          </a:p>
          <a:p>
            <a:pPr fontAlgn="base"/>
            <a:r>
              <a:rPr lang="cs-CZ" dirty="0" smtClean="0"/>
              <a:t>Ve druhém </a:t>
            </a:r>
            <a:r>
              <a:rPr lang="cs-CZ" dirty="0"/>
              <a:t>osobním vozidle byli celkem 4 cestující - řidič (muž, 63 let) a spolujezdkyně - 3 ženy, 58, 36 a 13 let.   </a:t>
            </a:r>
          </a:p>
          <a:p>
            <a:pPr fontAlgn="base"/>
            <a:r>
              <a:rPr lang="cs-CZ" dirty="0"/>
              <a:t>Při nehodě došlo ke </a:t>
            </a:r>
            <a:r>
              <a:rPr lang="cs-CZ" b="1" dirty="0"/>
              <a:t>zranění řidiče </a:t>
            </a:r>
            <a:r>
              <a:rPr lang="cs-CZ" dirty="0"/>
              <a:t>vozidla jedoucího po hlavní silnici (zhmoždění zad, tíže poranění vyjádřena ISS 1) a </a:t>
            </a:r>
            <a:r>
              <a:rPr lang="cs-CZ" b="1" dirty="0"/>
              <a:t>dvou spolujezdkyní </a:t>
            </a:r>
            <a:r>
              <a:rPr lang="cs-CZ" dirty="0"/>
              <a:t>z tohoto vozidla (první spolujezdkyně na předním sedadle -  zhmoždění hrudníku v oblasti hrudní kosti, povrchová odřenina dolní části paže. </a:t>
            </a:r>
            <a:r>
              <a:rPr lang="cs-CZ" dirty="0" smtClean="0"/>
              <a:t>Druhá </a:t>
            </a:r>
            <a:r>
              <a:rPr lang="cs-CZ" dirty="0"/>
              <a:t>spolujezdkyně na zadním sedadle vlevo - zhmoždění brady. </a:t>
            </a:r>
          </a:p>
          <a:p>
            <a:pPr fontAlgn="base"/>
            <a:r>
              <a:rPr lang="cs-CZ" dirty="0"/>
              <a:t>Absolvovaná </a:t>
            </a:r>
            <a:r>
              <a:rPr lang="cs-CZ" b="1" dirty="0"/>
              <a:t>trasa</a:t>
            </a:r>
            <a:r>
              <a:rPr lang="cs-CZ" dirty="0"/>
              <a:t> byla </a:t>
            </a:r>
            <a:r>
              <a:rPr lang="cs-CZ" b="1" dirty="0"/>
              <a:t>pro řidiče </a:t>
            </a:r>
            <a:r>
              <a:rPr lang="cs-CZ" dirty="0"/>
              <a:t>prvního z vozidel </a:t>
            </a:r>
            <a:r>
              <a:rPr lang="cs-CZ" b="1" dirty="0"/>
              <a:t>známá</a:t>
            </a:r>
            <a:r>
              <a:rPr lang="cs-CZ" dirty="0"/>
              <a:t>. Vozidlo, se kterým došlo k nehodě, měl vypůjčené od syna. Běžně je však zvyklý řídit svoje osobní vozidlo, řídí pravidelně, avšak většinou na krátké vzdálenosti.  </a:t>
            </a:r>
          </a:p>
          <a:p>
            <a:pPr fontAlgn="base"/>
            <a:endParaRPr lang="cs-CZ" b="1" u="sng" dirty="0" smtClean="0"/>
          </a:p>
          <a:p>
            <a:pPr fontAlgn="base"/>
            <a:r>
              <a:rPr lang="cs-CZ" b="1" u="sng" dirty="0" smtClean="0"/>
              <a:t>Přispívajícím </a:t>
            </a:r>
            <a:r>
              <a:rPr lang="cs-CZ" b="1" u="sng" dirty="0"/>
              <a:t>faktorem </a:t>
            </a:r>
            <a:r>
              <a:rPr lang="cs-CZ" u="sng" dirty="0"/>
              <a:t>vzniku nehody mohla být mj. </a:t>
            </a:r>
            <a:r>
              <a:rPr lang="cs-CZ" b="1" u="sng" dirty="0"/>
              <a:t>přítomnost katarakty (šedý zákal) na jednom </a:t>
            </a:r>
            <a:r>
              <a:rPr lang="cs-CZ" b="1" u="sng" dirty="0" smtClean="0"/>
              <a:t>oku, </a:t>
            </a:r>
            <a:r>
              <a:rPr lang="cs-CZ" u="sng" dirty="0"/>
              <a:t>a s tím související </a:t>
            </a:r>
            <a:r>
              <a:rPr lang="cs-CZ" b="1" u="sng" dirty="0"/>
              <a:t>pokles zrakové ostrosti</a:t>
            </a:r>
            <a:r>
              <a:rPr lang="cs-CZ" b="1" u="sng" dirty="0" smtClean="0"/>
              <a:t>.</a:t>
            </a:r>
            <a:endParaRPr lang="cs-CZ" b="1" i="0" dirty="0">
              <a:effectLst/>
            </a:endParaRPr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D1B9F916-939D-4558-9D7F-1E4758C87870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dirty="0" smtClean="0"/>
              <a:t>19.11.2019 • </a:t>
            </a:r>
            <a:fld id="{BF1C8729-C951-4224-BEF2-57C8358A6402}" type="slidenum">
              <a:rPr lang="cs-CZ" smtClean="0"/>
              <a:t>7</a:t>
            </a:fld>
            <a:r>
              <a:rPr lang="cs-CZ" dirty="0" smtClean="0"/>
              <a:t>/1</a:t>
            </a:r>
            <a:r>
              <a:rPr lang="cs-CZ" dirty="0"/>
              <a:t>3</a:t>
            </a:r>
          </a:p>
        </p:txBody>
      </p:sp>
      <p:sp>
        <p:nvSpPr>
          <p:cNvPr id="2" name="Obdélník 1"/>
          <p:cNvSpPr/>
          <p:nvPr/>
        </p:nvSpPr>
        <p:spPr>
          <a:xfrm>
            <a:off x="432262" y="430508"/>
            <a:ext cx="1404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Vidíš skvěle?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5376" y="269266"/>
            <a:ext cx="3074516" cy="154936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634" y="5705717"/>
            <a:ext cx="1083504" cy="102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53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3BF72-7970-49A8-9B46-C529AAD63A5A}" type="slidenum">
              <a:rPr lang="cs-CZ" smtClean="0"/>
              <a:t>8</a:t>
            </a:fld>
            <a:endParaRPr lang="cs-CZ"/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D1B9F916-939D-4558-9D7F-1E4758C87870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dirty="0" smtClean="0"/>
              <a:t>19.11.2019 • </a:t>
            </a:r>
            <a:fld id="{BF1C8729-C951-4224-BEF2-57C8358A6402}" type="slidenum">
              <a:rPr lang="cs-CZ" smtClean="0"/>
              <a:t>8</a:t>
            </a:fld>
            <a:r>
              <a:rPr lang="cs-CZ" dirty="0" smtClean="0"/>
              <a:t>/1</a:t>
            </a:r>
            <a:r>
              <a:rPr lang="cs-CZ" dirty="0"/>
              <a:t>3</a:t>
            </a:r>
          </a:p>
        </p:txBody>
      </p:sp>
      <p:sp>
        <p:nvSpPr>
          <p:cNvPr id="2" name="Obdélník 1"/>
          <p:cNvSpPr/>
          <p:nvPr/>
        </p:nvSpPr>
        <p:spPr>
          <a:xfrm>
            <a:off x="1169773" y="591750"/>
            <a:ext cx="28507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Vidíš skvěle</a:t>
            </a:r>
            <a:r>
              <a:rPr lang="cs-CZ" b="1" dirty="0" smtClean="0"/>
              <a:t>? - televizní spot</a:t>
            </a:r>
            <a:endParaRPr lang="cs-CZ" b="1" dirty="0"/>
          </a:p>
        </p:txBody>
      </p:sp>
      <p:pic>
        <p:nvPicPr>
          <p:cNvPr id="6" name="VIDIS SKVE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6711" y="1153297"/>
            <a:ext cx="10697089" cy="479648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045" y="79003"/>
            <a:ext cx="1083504" cy="102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76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40CB4BD6-7C9B-4BC7-968C-0922B655D4E5}"/>
              </a:ext>
            </a:extLst>
          </p:cNvPr>
          <p:cNvSpPr txBox="1">
            <a:spLocks/>
          </p:cNvSpPr>
          <p:nvPr/>
        </p:nvSpPr>
        <p:spPr>
          <a:xfrm>
            <a:off x="1524000" y="465513"/>
            <a:ext cx="9144000" cy="451288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endParaRPr lang="cs-CZ" sz="55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21276" y="70653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783382" y="47978"/>
            <a:ext cx="11087341" cy="338554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b="1" dirty="0"/>
              <a:t>Vidíš skvěle?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b="1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b="1" i="0" u="none" strike="noStrike" cap="none" normalizeH="0" baseline="0" dirty="0" smtClean="0">
                <a:ln>
                  <a:noFill/>
                </a:ln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Většina chodců stále umírá v noci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b="1" i="0" u="none" strike="noStrike" cap="none" normalizeH="0" baseline="0" dirty="0" smtClean="0">
              <a:ln>
                <a:noFill/>
              </a:ln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 období let 2005-2018 bylo usmrceno 58 % chodců právě v noci.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 roce 2018 bylo v noci usmrceno 58 chodců (tj. 51 %), zatímco ve dne 55 chodců. Nejvyšší podíl usmrcených chodců v noci byl evidován v roce 2007 (67 %), naopak nejnižší v roce 2018 (51 %).</a:t>
            </a:r>
            <a:endParaRPr kumimoji="0" lang="cs-CZ" altLang="cs-CZ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cs-CZ" altLang="cs-CZ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Při </a:t>
            </a:r>
            <a:r>
              <a:rPr kumimoji="0" lang="cs-CZ" altLang="cs-CZ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zhoršené viditelnosti</a:t>
            </a:r>
            <a:r>
              <a:rPr kumimoji="0" lang="cs-CZ" altLang="cs-CZ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v roce 2018 </a:t>
            </a:r>
            <a:r>
              <a:rPr lang="cs-CZ" altLang="cs-CZ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bylo:</a:t>
            </a:r>
          </a:p>
          <a:p>
            <a:pPr marL="685800" lvl="1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usmrceno </a:t>
            </a:r>
            <a:r>
              <a:rPr kumimoji="0" lang="cs-CZ" altLang="cs-CZ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18 chodců (9 v noci), tj. 16% podíl na všech usmrcených chodcích.</a:t>
            </a:r>
          </a:p>
          <a:p>
            <a:pPr marL="685800" lvl="1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cs-CZ" altLang="cs-CZ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těžce zraněno 83 chodců (32 v noci), tj. 16% podíl na všech těžce zraněných chodcích. 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cs-CZ" altLang="cs-CZ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Nejvíce chodců bylo v roce 2018 usmrceno na silnicích I. tříd (26), těžce zraněno (183) pak na místních komunikacích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altLang="cs-CZ" sz="11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4" name="Zástupný symbol pro číslo snímku 2">
            <a:extLst>
              <a:ext uri="{FF2B5EF4-FFF2-40B4-BE49-F238E27FC236}">
                <a16:creationId xmlns:a16="http://schemas.microsoft.com/office/drawing/2014/main" id="{D1B9F916-939D-4558-9D7F-1E4758C87870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1003300" y="5906101"/>
            <a:ext cx="10185400" cy="11414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dirty="0" smtClean="0"/>
              <a:t>19. 11. 2019 • </a:t>
            </a:r>
            <a:fld id="{BF1C8729-C951-4224-BEF2-57C8358A6402}" type="slidenum">
              <a:rPr lang="cs-CZ" smtClean="0"/>
              <a:t>9</a:t>
            </a:fld>
            <a:r>
              <a:rPr lang="cs-CZ" dirty="0" smtClean="0"/>
              <a:t>/1</a:t>
            </a:r>
            <a:r>
              <a:rPr lang="cs-CZ" dirty="0"/>
              <a:t>3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924" y="3315756"/>
            <a:ext cx="5200650" cy="295275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661" y="5649943"/>
            <a:ext cx="1083504" cy="102549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258" y="5755759"/>
            <a:ext cx="1083504" cy="102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21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2521</TotalTime>
  <Words>817</Words>
  <Application>Microsoft Office PowerPoint</Application>
  <PresentationFormat>Širokoúhlá obrazovka</PresentationFormat>
  <Paragraphs>143</Paragraphs>
  <Slides>13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Verdana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Karolína Stonjeková</dc:creator>
  <cp:lastModifiedBy>Nejedlo Tomáš Ing.</cp:lastModifiedBy>
  <cp:revision>83</cp:revision>
  <cp:lastPrinted>2019-11-19T08:23:17Z</cp:lastPrinted>
  <dcterms:created xsi:type="dcterms:W3CDTF">2019-09-27T10:17:01Z</dcterms:created>
  <dcterms:modified xsi:type="dcterms:W3CDTF">2019-11-19T08:32:47Z</dcterms:modified>
</cp:coreProperties>
</file>