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7" r:id="rId2"/>
    <p:sldId id="377" r:id="rId3"/>
    <p:sldId id="389" r:id="rId4"/>
    <p:sldId id="402" r:id="rId5"/>
    <p:sldId id="397" r:id="rId6"/>
    <p:sldId id="398" r:id="rId7"/>
    <p:sldId id="401" r:id="rId8"/>
    <p:sldId id="406" r:id="rId9"/>
    <p:sldId id="405" r:id="rId10"/>
    <p:sldId id="404" r:id="rId11"/>
    <p:sldId id="396" r:id="rId12"/>
    <p:sldId id="368" r:id="rId13"/>
  </p:sldIdLst>
  <p:sldSz cx="9144000" cy="6858000" type="screen4x3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l.panek" initials="K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C5F"/>
    <a:srgbClr val="FF0066"/>
    <a:srgbClr val="00ADEA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939" autoAdjust="0"/>
  </p:normalViewPr>
  <p:slideViewPr>
    <p:cSldViewPr>
      <p:cViewPr varScale="1">
        <p:scale>
          <a:sx n="100" d="100"/>
          <a:sy n="100" d="100"/>
        </p:scale>
        <p:origin x="195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N&#225;rodn&#237;%20strategie%202018.xlsx" TargetMode="External"/><Relationship Id="rId1" Type="http://schemas.openxmlformats.org/officeDocument/2006/relationships/image" Target="../media/image7.jp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7.xlsx" TargetMode="External"/><Relationship Id="rId1" Type="http://schemas.openxmlformats.org/officeDocument/2006/relationships/image" Target="../media/image7.jp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7.xlsx" TargetMode="External"/><Relationship Id="rId1" Type="http://schemas.openxmlformats.org/officeDocument/2006/relationships/image" Target="../media/image7.jp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Motocyklist&#233;.xlsx" TargetMode="External"/><Relationship Id="rId1" Type="http://schemas.openxmlformats.org/officeDocument/2006/relationships/image" Target="../media/image7.jp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Motocyklist&#233;.xlsx" TargetMode="External"/><Relationship Id="rId1" Type="http://schemas.openxmlformats.org/officeDocument/2006/relationships/image" Target="../media/image7.jpg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Kadula\BESIP\2018\1%20-%20zdrojov&#233;%20excely\EVROP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Data!$B$14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Data!$C$14:$L$14</c:f>
              <c:numCache>
                <c:formatCode>General</c:formatCode>
                <c:ptCount val="10"/>
                <c:pt idx="0">
                  <c:v>88</c:v>
                </c:pt>
                <c:pt idx="1">
                  <c:v>96</c:v>
                </c:pt>
                <c:pt idx="2">
                  <c:v>78</c:v>
                </c:pt>
                <c:pt idx="3">
                  <c:v>90</c:v>
                </c:pt>
                <c:pt idx="4">
                  <c:v>66</c:v>
                </c:pt>
                <c:pt idx="5">
                  <c:v>89</c:v>
                </c:pt>
                <c:pt idx="6">
                  <c:v>90</c:v>
                </c:pt>
                <c:pt idx="7">
                  <c:v>60</c:v>
                </c:pt>
                <c:pt idx="8">
                  <c:v>64</c:v>
                </c:pt>
                <c:pt idx="9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1737512"/>
        <c:axId val="391736336"/>
      </c:barChart>
      <c:lineChart>
        <c:grouping val="standard"/>
        <c:varyColors val="0"/>
        <c:ser>
          <c:idx val="1"/>
          <c:order val="1"/>
          <c:tx>
            <c:strRef>
              <c:f>Data!$B$15</c:f>
              <c:strCache>
                <c:ptCount val="1"/>
                <c:pt idx="0">
                  <c:v>Usmrcení (předpoklad NSBSP)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Data!$C$15:$N$15</c:f>
              <c:numCache>
                <c:formatCode>#,##0</c:formatCode>
                <c:ptCount val="12"/>
                <c:pt idx="0">
                  <c:v>88</c:v>
                </c:pt>
                <c:pt idx="1">
                  <c:v>82.453415909902333</c:v>
                </c:pt>
                <c:pt idx="2">
                  <c:v>77.256429491037892</c:v>
                </c:pt>
                <c:pt idx="3">
                  <c:v>72.387005824302179</c:v>
                </c:pt>
                <c:pt idx="4">
                  <c:v>67.824498837542166</c:v>
                </c:pt>
                <c:pt idx="5">
                  <c:v>63.54956376741535</c:v>
                </c:pt>
                <c:pt idx="6">
                  <c:v>59.544075138722249</c:v>
                </c:pt>
                <c:pt idx="7">
                  <c:v>55.791049913449321</c:v>
                </c:pt>
                <c:pt idx="8">
                  <c:v>52.274575483679065</c:v>
                </c:pt>
                <c:pt idx="9">
                  <c:v>48.979742203061058</c:v>
                </c:pt>
                <c:pt idx="10">
                  <c:v>45.892580170781699</c:v>
                </c:pt>
                <c:pt idx="11">
                  <c:v>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737512"/>
        <c:axId val="391736336"/>
      </c:lineChart>
      <c:lineChart>
        <c:grouping val="standard"/>
        <c:varyColors val="0"/>
        <c:ser>
          <c:idx val="2"/>
          <c:order val="2"/>
          <c:tx>
            <c:strRef>
              <c:f>Data!$B$16</c:f>
              <c:strCache>
                <c:ptCount val="1"/>
                <c:pt idx="0">
                  <c:v>Těžce zranění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Data!$C$16:$L$16</c:f>
              <c:numCache>
                <c:formatCode>#,##0</c:formatCode>
                <c:ptCount val="10"/>
                <c:pt idx="0">
                  <c:v>627</c:v>
                </c:pt>
                <c:pt idx="1">
                  <c:v>506</c:v>
                </c:pt>
                <c:pt idx="2">
                  <c:v>583</c:v>
                </c:pt>
                <c:pt idx="3">
                  <c:v>511</c:v>
                </c:pt>
                <c:pt idx="4">
                  <c:v>496</c:v>
                </c:pt>
                <c:pt idx="5">
                  <c:v>534</c:v>
                </c:pt>
                <c:pt idx="6">
                  <c:v>484</c:v>
                </c:pt>
                <c:pt idx="7">
                  <c:v>463</c:v>
                </c:pt>
                <c:pt idx="8">
                  <c:v>418</c:v>
                </c:pt>
                <c:pt idx="9">
                  <c:v>121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Data!$B$17</c:f>
              <c:strCache>
                <c:ptCount val="1"/>
                <c:pt idx="0">
                  <c:v>Těžce zranění (předpoklad NSBSP)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Data!$C$17:$N$17</c:f>
              <c:numCache>
                <c:formatCode>#,##0</c:formatCode>
                <c:ptCount val="12"/>
                <c:pt idx="0">
                  <c:v>627</c:v>
                </c:pt>
                <c:pt idx="1">
                  <c:v>608.00554384195493</c:v>
                </c:pt>
                <c:pt idx="2">
                  <c:v>589.58650931826378</c:v>
                </c:pt>
                <c:pt idx="3">
                  <c:v>571.72546449749723</c:v>
                </c:pt>
                <c:pt idx="4">
                  <c:v>554.40550553444189</c:v>
                </c:pt>
                <c:pt idx="5">
                  <c:v>537.61024067215681</c:v>
                </c:pt>
                <c:pt idx="6">
                  <c:v>521.32377472867461</c:v>
                </c:pt>
                <c:pt idx="7">
                  <c:v>505.53069405366602</c:v>
                </c:pt>
                <c:pt idx="8">
                  <c:v>424.7201156514937</c:v>
                </c:pt>
                <c:pt idx="9">
                  <c:v>404.53606139502489</c:v>
                </c:pt>
                <c:pt idx="10">
                  <c:v>385.31121776036338</c:v>
                </c:pt>
                <c:pt idx="11">
                  <c:v>367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734768"/>
        <c:axId val="391737904"/>
      </c:lineChart>
      <c:catAx>
        <c:axId val="3917375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Rok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91736336"/>
        <c:crosses val="autoZero"/>
        <c:auto val="1"/>
        <c:lblAlgn val="ctr"/>
        <c:lblOffset val="100"/>
        <c:noMultiLvlLbl val="0"/>
      </c:catAx>
      <c:valAx>
        <c:axId val="3917363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391737512"/>
        <c:crosses val="autoZero"/>
        <c:crossBetween val="between"/>
      </c:valAx>
      <c:valAx>
        <c:axId val="391737904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3">
                        <a:lumMod val="75000"/>
                      </a:schemeClr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endParaRPr lang="cs-CZ"/>
          </a:p>
        </c:txPr>
        <c:crossAx val="391734768"/>
        <c:crosses val="max"/>
        <c:crossBetween val="between"/>
      </c:valAx>
      <c:catAx>
        <c:axId val="3917347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1737904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>
        <c:manualLayout>
          <c:xMode val="edge"/>
          <c:yMode val="edge"/>
          <c:x val="8.8935039370078739E-2"/>
          <c:y val="0.92281374712817543"/>
          <c:w val="0.78635155641494325"/>
          <c:h val="3.8167283030181756E-2"/>
        </c:manualLayout>
      </c:layout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427956704340748E-2"/>
          <c:y val="1.8431248697955063E-2"/>
          <c:w val="0.90433874930533209"/>
          <c:h val="0.74826179973764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cíle'!$A$20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1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2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cíle'!$A$21:$A$34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cíle'!$E$21:$E$34</c:f>
              <c:numCache>
                <c:formatCode>#,##0</c:formatCode>
                <c:ptCount val="14"/>
                <c:pt idx="0">
                  <c:v>2</c:v>
                </c:pt>
                <c:pt idx="1">
                  <c:v>7</c:v>
                </c:pt>
                <c:pt idx="2">
                  <c:v>7</c:v>
                </c:pt>
                <c:pt idx="3">
                  <c:v>3</c:v>
                </c:pt>
                <c:pt idx="4">
                  <c:v>8</c:v>
                </c:pt>
                <c:pt idx="5">
                  <c:v>2</c:v>
                </c:pt>
                <c:pt idx="6">
                  <c:v>7</c:v>
                </c:pt>
                <c:pt idx="7">
                  <c:v>4</c:v>
                </c:pt>
                <c:pt idx="8">
                  <c:v>5</c:v>
                </c:pt>
                <c:pt idx="9">
                  <c:v>6</c:v>
                </c:pt>
                <c:pt idx="10">
                  <c:v>2</c:v>
                </c:pt>
                <c:pt idx="11">
                  <c:v>2</c:v>
                </c:pt>
                <c:pt idx="12">
                  <c:v>6</c:v>
                </c:pt>
                <c:pt idx="1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3994808"/>
        <c:axId val="443996768"/>
      </c:barChart>
      <c:lineChart>
        <c:grouping val="standard"/>
        <c:varyColors val="0"/>
        <c:ser>
          <c:idx val="2"/>
          <c:order val="1"/>
          <c:tx>
            <c:v>Usmrcení - podíl v kraji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cíle'!$AG$21:$AG$34</c:f>
              <c:numCache>
                <c:formatCode>0%</c:formatCode>
                <c:ptCount val="14"/>
                <c:pt idx="0">
                  <c:v>0.11764705882352941</c:v>
                </c:pt>
                <c:pt idx="1">
                  <c:v>0.1111111111111111</c:v>
                </c:pt>
                <c:pt idx="2">
                  <c:v>0.13461538461538461</c:v>
                </c:pt>
                <c:pt idx="3">
                  <c:v>5.6603773584905662E-2</c:v>
                </c:pt>
                <c:pt idx="4">
                  <c:v>0.1702127659574468</c:v>
                </c:pt>
                <c:pt idx="5">
                  <c:v>8.3333333333333329E-2</c:v>
                </c:pt>
                <c:pt idx="6">
                  <c:v>0.11864406779661017</c:v>
                </c:pt>
                <c:pt idx="7">
                  <c:v>9.0909090909090912E-2</c:v>
                </c:pt>
                <c:pt idx="8">
                  <c:v>0.20833333333333334</c:v>
                </c:pt>
                <c:pt idx="9">
                  <c:v>0.25</c:v>
                </c:pt>
                <c:pt idx="10">
                  <c:v>6.8965517241379309E-2</c:v>
                </c:pt>
                <c:pt idx="11">
                  <c:v>6.6666666666666666E-2</c:v>
                </c:pt>
                <c:pt idx="12">
                  <c:v>0.25</c:v>
                </c:pt>
                <c:pt idx="13">
                  <c:v>0.25</c:v>
                </c:pt>
              </c:numCache>
            </c:numRef>
          </c:val>
          <c:smooth val="0"/>
        </c:ser>
        <c:ser>
          <c:idx val="1"/>
          <c:order val="2"/>
          <c:tx>
            <c:v>Usmrcení - podíl v ČR</c:v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cíle'!$AS$21:$AS$34</c:f>
              <c:numCache>
                <c:formatCode>0%</c:formatCode>
                <c:ptCount val="14"/>
                <c:pt idx="0">
                  <c:v>0.12749003984063745</c:v>
                </c:pt>
                <c:pt idx="1">
                  <c:v>0.12749003984063745</c:v>
                </c:pt>
                <c:pt idx="2">
                  <c:v>0.12749003984063745</c:v>
                </c:pt>
                <c:pt idx="3">
                  <c:v>0.12749003984063745</c:v>
                </c:pt>
                <c:pt idx="4">
                  <c:v>0.12749003984063745</c:v>
                </c:pt>
                <c:pt idx="5">
                  <c:v>0.12749003984063745</c:v>
                </c:pt>
                <c:pt idx="6">
                  <c:v>0.12749003984063745</c:v>
                </c:pt>
                <c:pt idx="7">
                  <c:v>0.12749003984063745</c:v>
                </c:pt>
                <c:pt idx="8">
                  <c:v>0.12749003984063745</c:v>
                </c:pt>
                <c:pt idx="9">
                  <c:v>0.12749003984063745</c:v>
                </c:pt>
                <c:pt idx="10">
                  <c:v>0.12749003984063745</c:v>
                </c:pt>
                <c:pt idx="11">
                  <c:v>0.12749003984063745</c:v>
                </c:pt>
                <c:pt idx="12">
                  <c:v>0.12749003984063745</c:v>
                </c:pt>
                <c:pt idx="13">
                  <c:v>0.12749003984063745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984616"/>
        <c:axId val="443995200"/>
      </c:lineChart>
      <c:catAx>
        <c:axId val="44399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43996768"/>
        <c:crosses val="autoZero"/>
        <c:auto val="1"/>
        <c:lblAlgn val="ctr"/>
        <c:lblOffset val="100"/>
        <c:noMultiLvlLbl val="0"/>
      </c:catAx>
      <c:valAx>
        <c:axId val="4439967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443994808"/>
        <c:crosses val="autoZero"/>
        <c:crossBetween val="between"/>
      </c:valAx>
      <c:valAx>
        <c:axId val="443995200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443984616"/>
        <c:crosses val="max"/>
        <c:crossBetween val="between"/>
      </c:valAx>
      <c:catAx>
        <c:axId val="443984616"/>
        <c:scaling>
          <c:orientation val="minMax"/>
        </c:scaling>
        <c:delete val="1"/>
        <c:axPos val="b"/>
        <c:majorTickMark val="out"/>
        <c:minorTickMark val="none"/>
        <c:tickLblPos val="nextTo"/>
        <c:crossAx val="443995200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>
        <c:manualLayout>
          <c:xMode val="edge"/>
          <c:yMode val="edge"/>
          <c:x val="0.24659763269929652"/>
          <c:y val="0.9393442069345368"/>
          <c:w val="0.52069362197138869"/>
          <c:h val="5.4615255828642802E-2"/>
        </c:manualLayout>
      </c:layout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3519458442946E-2"/>
          <c:y val="4.1648833273571488E-2"/>
          <c:w val="0.8904907710254244"/>
          <c:h val="0.714706896669856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cíle'!$A$37</c:f>
              <c:strCache>
                <c:ptCount val="1"/>
                <c:pt idx="0">
                  <c:v>Těžce zranění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dPt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cíle'!$A$38:$A$51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cíle'!$E$38:$E$51</c:f>
              <c:numCache>
                <c:formatCode>#,##0</c:formatCode>
                <c:ptCount val="14"/>
                <c:pt idx="0">
                  <c:v>31</c:v>
                </c:pt>
                <c:pt idx="1">
                  <c:v>67</c:v>
                </c:pt>
                <c:pt idx="2">
                  <c:v>59</c:v>
                </c:pt>
                <c:pt idx="3">
                  <c:v>13</c:v>
                </c:pt>
                <c:pt idx="4">
                  <c:v>29</c:v>
                </c:pt>
                <c:pt idx="5">
                  <c:v>22</c:v>
                </c:pt>
                <c:pt idx="6">
                  <c:v>43</c:v>
                </c:pt>
                <c:pt idx="7">
                  <c:v>28</c:v>
                </c:pt>
                <c:pt idx="8">
                  <c:v>16</c:v>
                </c:pt>
                <c:pt idx="9">
                  <c:v>27</c:v>
                </c:pt>
                <c:pt idx="10">
                  <c:v>26</c:v>
                </c:pt>
                <c:pt idx="11">
                  <c:v>28</c:v>
                </c:pt>
                <c:pt idx="12">
                  <c:v>17</c:v>
                </c:pt>
                <c:pt idx="13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1730456"/>
        <c:axId val="391726144"/>
      </c:barChart>
      <c:lineChart>
        <c:grouping val="standard"/>
        <c:varyColors val="0"/>
        <c:ser>
          <c:idx val="2"/>
          <c:order val="1"/>
          <c:tx>
            <c:v>Těžce zranění - podíl v kraji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cíle'!$AG$38:$AG$51</c:f>
              <c:numCache>
                <c:formatCode>0%</c:formatCode>
                <c:ptCount val="14"/>
                <c:pt idx="0">
                  <c:v>0.19871794871794871</c:v>
                </c:pt>
                <c:pt idx="1">
                  <c:v>0.19881305637982197</c:v>
                </c:pt>
                <c:pt idx="2">
                  <c:v>0.22868217054263565</c:v>
                </c:pt>
                <c:pt idx="3">
                  <c:v>0.15662650602409639</c:v>
                </c:pt>
                <c:pt idx="4">
                  <c:v>0.14646464646464646</c:v>
                </c:pt>
                <c:pt idx="5">
                  <c:v>0.15827338129496402</c:v>
                </c:pt>
                <c:pt idx="6">
                  <c:v>0.17916666666666667</c:v>
                </c:pt>
                <c:pt idx="7">
                  <c:v>0.12844036697247707</c:v>
                </c:pt>
                <c:pt idx="8">
                  <c:v>0.14678899082568808</c:v>
                </c:pt>
                <c:pt idx="9">
                  <c:v>0.16167664670658682</c:v>
                </c:pt>
                <c:pt idx="10">
                  <c:v>0.1793103448275862</c:v>
                </c:pt>
                <c:pt idx="11">
                  <c:v>0.2</c:v>
                </c:pt>
                <c:pt idx="12">
                  <c:v>0.18478260869565216</c:v>
                </c:pt>
                <c:pt idx="13">
                  <c:v>0.21052631578947367</c:v>
                </c:pt>
              </c:numCache>
            </c:numRef>
          </c:val>
          <c:smooth val="0"/>
        </c:ser>
        <c:ser>
          <c:idx val="1"/>
          <c:order val="2"/>
          <c:tx>
            <c:v>Těžce zranění - podíl v ČR</c:v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cíle'!$AS$38:$AS$51</c:f>
              <c:numCache>
                <c:formatCode>0%</c:formatCode>
                <c:ptCount val="14"/>
                <c:pt idx="0">
                  <c:v>0.17870884993587002</c:v>
                </c:pt>
                <c:pt idx="1">
                  <c:v>0.17870884993587002</c:v>
                </c:pt>
                <c:pt idx="2">
                  <c:v>0.17870884993587002</c:v>
                </c:pt>
                <c:pt idx="3">
                  <c:v>0.17870884993587002</c:v>
                </c:pt>
                <c:pt idx="4">
                  <c:v>0.17870884993587002</c:v>
                </c:pt>
                <c:pt idx="5">
                  <c:v>0.17870884993587002</c:v>
                </c:pt>
                <c:pt idx="6">
                  <c:v>0.17870884993587002</c:v>
                </c:pt>
                <c:pt idx="7">
                  <c:v>0.17870884993587002</c:v>
                </c:pt>
                <c:pt idx="8">
                  <c:v>0.17870884993587002</c:v>
                </c:pt>
                <c:pt idx="9">
                  <c:v>0.17870884993587002</c:v>
                </c:pt>
                <c:pt idx="10">
                  <c:v>0.17870884993587002</c:v>
                </c:pt>
                <c:pt idx="11">
                  <c:v>0.17870884993587002</c:v>
                </c:pt>
                <c:pt idx="12">
                  <c:v>0.17870884993587002</c:v>
                </c:pt>
                <c:pt idx="13">
                  <c:v>0.17870884993587002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724576"/>
        <c:axId val="391722616"/>
      </c:lineChart>
      <c:catAx>
        <c:axId val="391730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91726144"/>
        <c:crosses val="autoZero"/>
        <c:auto val="1"/>
        <c:lblAlgn val="ctr"/>
        <c:lblOffset val="100"/>
        <c:noMultiLvlLbl val="0"/>
      </c:catAx>
      <c:valAx>
        <c:axId val="3917261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rgbClr val="92D050"/>
                    </a:solidFill>
                  </a:defRPr>
                </a:pPr>
                <a:r>
                  <a:rPr lang="cs-CZ">
                    <a:solidFill>
                      <a:srgbClr val="92D050"/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92D050"/>
                </a:solidFill>
              </a:defRPr>
            </a:pPr>
            <a:endParaRPr lang="cs-CZ"/>
          </a:p>
        </c:txPr>
        <c:crossAx val="391730456"/>
        <c:crosses val="autoZero"/>
        <c:crossBetween val="between"/>
      </c:valAx>
      <c:valAx>
        <c:axId val="391722616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391724576"/>
        <c:crosses val="max"/>
        <c:crossBetween val="between"/>
      </c:valAx>
      <c:catAx>
        <c:axId val="391724576"/>
        <c:scaling>
          <c:orientation val="minMax"/>
        </c:scaling>
        <c:delete val="1"/>
        <c:axPos val="b"/>
        <c:majorTickMark val="out"/>
        <c:minorTickMark val="none"/>
        <c:tickLblPos val="nextTo"/>
        <c:crossAx val="391722616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161202185792351E-2"/>
          <c:y val="0.15554021046579855"/>
          <c:w val="0.8449453551912568"/>
          <c:h val="0.77126121610631115"/>
        </c:manualLayout>
      </c:layout>
      <c:pie3DChart>
        <c:varyColors val="1"/>
        <c:ser>
          <c:idx val="0"/>
          <c:order val="0"/>
          <c:explosion val="25"/>
          <c:dLbls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Věk!$G$2:$G$8</c:f>
              <c:strCache>
                <c:ptCount val="7"/>
                <c:pt idx="0">
                  <c:v>0-14 let</c:v>
                </c:pt>
                <c:pt idx="1">
                  <c:v>15-24 let</c:v>
                </c:pt>
                <c:pt idx="2">
                  <c:v>25-34 let</c:v>
                </c:pt>
                <c:pt idx="3">
                  <c:v>35-44 let</c:v>
                </c:pt>
                <c:pt idx="4">
                  <c:v>45-54 let</c:v>
                </c:pt>
                <c:pt idx="5">
                  <c:v>55-64 let</c:v>
                </c:pt>
                <c:pt idx="6">
                  <c:v>65 a více let</c:v>
                </c:pt>
              </c:strCache>
            </c:strRef>
          </c:cat>
          <c:val>
            <c:numRef>
              <c:f>Věk!$H$2:$H$8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17</c:v>
                </c:pt>
                <c:pt idx="3">
                  <c:v>18</c:v>
                </c:pt>
                <c:pt idx="4">
                  <c:v>10</c:v>
                </c:pt>
                <c:pt idx="5">
                  <c:v>8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5"/>
    </mc:Choice>
    <mc:Fallback>
      <c:style val="25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5"/>
          <c:dPt>
            <c:idx val="5"/>
            <c:bubble3D val="0"/>
            <c:spPr>
              <a:solidFill>
                <a:srgbClr val="FF0000"/>
              </a:solidFill>
            </c:spPr>
          </c:dPt>
          <c:dLbls>
            <c:dLbl>
              <c:idx val="5"/>
              <c:layout>
                <c:manualLayout>
                  <c:x val="-2.867924495838875E-2"/>
                  <c:y val="-0.1713569817184240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gradFill rotWithShape="1"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35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dk1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Alkohol!$A$2:$A$9</c:f>
              <c:strCache>
                <c:ptCount val="8"/>
                <c:pt idx="0">
                  <c:v>pod vlivem alkoholu do 0,24 ‰</c:v>
                </c:pt>
                <c:pt idx="1">
                  <c:v>pod vlivem alkoholu od 0,24 ‰ do 0,50 ‰</c:v>
                </c:pt>
                <c:pt idx="2">
                  <c:v>pod vlivem alkoholu od 0,51 ‰ do 0,80 ‰</c:v>
                </c:pt>
                <c:pt idx="3">
                  <c:v>pod vlivem alkoholu od 0,81 ‰ do 1,00 ‰</c:v>
                </c:pt>
                <c:pt idx="4">
                  <c:v>pod vlivem alkoholu od 1,10 ‰ do 1,50 ‰</c:v>
                </c:pt>
                <c:pt idx="5">
                  <c:v>pod vlivem alkoholu od 1,51 ‰ a více</c:v>
                </c:pt>
                <c:pt idx="6">
                  <c:v>pod vlivem alkoholu a drog</c:v>
                </c:pt>
                <c:pt idx="7">
                  <c:v>pod vlivem drog</c:v>
                </c:pt>
              </c:strCache>
            </c:strRef>
          </c:cat>
          <c:val>
            <c:numRef>
              <c:f>Alkohol!$B$2:$B$9</c:f>
              <c:numCache>
                <c:formatCode>#,##0</c:formatCode>
                <c:ptCount val="8"/>
                <c:pt idx="0">
                  <c:v>3</c:v>
                </c:pt>
                <c:pt idx="1">
                  <c:v>14</c:v>
                </c:pt>
                <c:pt idx="2">
                  <c:v>10</c:v>
                </c:pt>
                <c:pt idx="3">
                  <c:v>6</c:v>
                </c:pt>
                <c:pt idx="4">
                  <c:v>25</c:v>
                </c:pt>
                <c:pt idx="5">
                  <c:v>57</c:v>
                </c:pt>
                <c:pt idx="6">
                  <c:v>3</c:v>
                </c:pt>
                <c:pt idx="7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43807553716805E-2"/>
          <c:y val="5.0438024415774815E-2"/>
          <c:w val="0.92203528849148098"/>
          <c:h val="0.740555385995011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'M1'!$A$2:$A$20</c:f>
              <c:strCache>
                <c:ptCount val="19"/>
                <c:pt idx="0">
                  <c:v>Nizozemí</c:v>
                </c:pt>
                <c:pt idx="1">
                  <c:v>Španělsko</c:v>
                </c:pt>
                <c:pt idx="2">
                  <c:v>Finsko</c:v>
                </c:pt>
                <c:pt idx="3">
                  <c:v>Belgie</c:v>
                </c:pt>
                <c:pt idx="4">
                  <c:v>Řecko</c:v>
                </c:pt>
                <c:pt idx="5">
                  <c:v>Francie</c:v>
                </c:pt>
                <c:pt idx="6">
                  <c:v>Portugalsko</c:v>
                </c:pt>
                <c:pt idx="7">
                  <c:v>Slovinsko</c:v>
                </c:pt>
                <c:pt idx="8">
                  <c:v>Itálie</c:v>
                </c:pt>
                <c:pt idx="9">
                  <c:v>Spojené království</c:v>
                </c:pt>
                <c:pt idx="10">
                  <c:v>Dánsko</c:v>
                </c:pt>
                <c:pt idx="11">
                  <c:v>Švédsko</c:v>
                </c:pt>
                <c:pt idx="12">
                  <c:v>Maďarsko</c:v>
                </c:pt>
                <c:pt idx="13">
                  <c:v>Rakousko</c:v>
                </c:pt>
                <c:pt idx="14">
                  <c:v>Lucembursko</c:v>
                </c:pt>
                <c:pt idx="15">
                  <c:v>Polsko</c:v>
                </c:pt>
                <c:pt idx="16">
                  <c:v>Německo</c:v>
                </c:pt>
                <c:pt idx="17">
                  <c:v>Česká republika</c:v>
                </c:pt>
                <c:pt idx="18">
                  <c:v>Irsko</c:v>
                </c:pt>
              </c:strCache>
            </c:strRef>
          </c:cat>
          <c:val>
            <c:numRef>
              <c:f>'M1'!$K$2:$K$20</c:f>
              <c:numCache>
                <c:formatCode>0%</c:formatCode>
                <c:ptCount val="19"/>
                <c:pt idx="0">
                  <c:v>-0.27212451973206336</c:v>
                </c:pt>
                <c:pt idx="1">
                  <c:v>-0.14341399578858016</c:v>
                </c:pt>
                <c:pt idx="2">
                  <c:v>-0.121861896067728</c:v>
                </c:pt>
                <c:pt idx="3">
                  <c:v>-0.10876328294719016</c:v>
                </c:pt>
                <c:pt idx="4">
                  <c:v>-9.7960183595717384E-2</c:v>
                </c:pt>
                <c:pt idx="5">
                  <c:v>-8.7092752571684834E-2</c:v>
                </c:pt>
                <c:pt idx="6">
                  <c:v>-7.4991577159497211E-2</c:v>
                </c:pt>
                <c:pt idx="7">
                  <c:v>-5.2010001436751808E-2</c:v>
                </c:pt>
                <c:pt idx="8">
                  <c:v>-5.188580156795395E-2</c:v>
                </c:pt>
                <c:pt idx="9">
                  <c:v>-2.8557491785261603E-2</c:v>
                </c:pt>
                <c:pt idx="10">
                  <c:v>4.6231673085850872E-3</c:v>
                </c:pt>
                <c:pt idx="11">
                  <c:v>1.7529076827762315E-2</c:v>
                </c:pt>
                <c:pt idx="12">
                  <c:v>3.9916301454229849E-2</c:v>
                </c:pt>
                <c:pt idx="13">
                  <c:v>8.190187248616855E-2</c:v>
                </c:pt>
                <c:pt idx="14">
                  <c:v>0.18190960859833544</c:v>
                </c:pt>
                <c:pt idx="15">
                  <c:v>0.20017748523030224</c:v>
                </c:pt>
                <c:pt idx="16">
                  <c:v>0.21467906503610854</c:v>
                </c:pt>
                <c:pt idx="17">
                  <c:v>0.2380712708508804</c:v>
                </c:pt>
                <c:pt idx="18">
                  <c:v>0.24652066720171104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0241968"/>
        <c:axId val="440235696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8"/>
              <c:layout/>
              <c:tx>
                <c:rich>
                  <a:bodyPr/>
                  <a:lstStyle/>
                  <a:p>
                    <a:r>
                      <a:rPr lang="en-US"/>
                      <a:t>EU: </a:t>
                    </a:r>
                    <a:fld id="{7EE24FBA-356B-4305-879A-716F8B596C5F}" type="VALUE">
                      <a:rPr lang="en-US"/>
                      <a:pPr/>
                      <a:t>[HODNOTA]</a:t>
                    </a:fld>
                    <a:endParaRPr lang="en-US"/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'M1'!$A$2:$A$20</c:f>
              <c:strCache>
                <c:ptCount val="19"/>
                <c:pt idx="0">
                  <c:v>Nizozemí</c:v>
                </c:pt>
                <c:pt idx="1">
                  <c:v>Španělsko</c:v>
                </c:pt>
                <c:pt idx="2">
                  <c:v>Finsko</c:v>
                </c:pt>
                <c:pt idx="3">
                  <c:v>Belgie</c:v>
                </c:pt>
                <c:pt idx="4">
                  <c:v>Řecko</c:v>
                </c:pt>
                <c:pt idx="5">
                  <c:v>Francie</c:v>
                </c:pt>
                <c:pt idx="6">
                  <c:v>Portugalsko</c:v>
                </c:pt>
                <c:pt idx="7">
                  <c:v>Slovinsko</c:v>
                </c:pt>
                <c:pt idx="8">
                  <c:v>Itálie</c:v>
                </c:pt>
                <c:pt idx="9">
                  <c:v>Spojené království</c:v>
                </c:pt>
                <c:pt idx="10">
                  <c:v>Dánsko</c:v>
                </c:pt>
                <c:pt idx="11">
                  <c:v>Švédsko</c:v>
                </c:pt>
                <c:pt idx="12">
                  <c:v>Maďarsko</c:v>
                </c:pt>
                <c:pt idx="13">
                  <c:v>Rakousko</c:v>
                </c:pt>
                <c:pt idx="14">
                  <c:v>Lucembursko</c:v>
                </c:pt>
                <c:pt idx="15">
                  <c:v>Polsko</c:v>
                </c:pt>
                <c:pt idx="16">
                  <c:v>Německo</c:v>
                </c:pt>
                <c:pt idx="17">
                  <c:v>Česká republika</c:v>
                </c:pt>
                <c:pt idx="18">
                  <c:v>Irsko</c:v>
                </c:pt>
              </c:strCache>
            </c:strRef>
          </c:cat>
          <c:val>
            <c:numRef>
              <c:f>'M1'!$L$2:$L$20</c:f>
              <c:numCache>
                <c:formatCode>0%</c:formatCode>
                <c:ptCount val="19"/>
                <c:pt idx="0">
                  <c:v>-1.3363828386634585E-2</c:v>
                </c:pt>
                <c:pt idx="1">
                  <c:v>-1.3363828386634585E-2</c:v>
                </c:pt>
                <c:pt idx="2">
                  <c:v>-1.3363828386634585E-2</c:v>
                </c:pt>
                <c:pt idx="3">
                  <c:v>-1.3363828386634585E-2</c:v>
                </c:pt>
                <c:pt idx="4">
                  <c:v>-1.3363828386634585E-2</c:v>
                </c:pt>
                <c:pt idx="5">
                  <c:v>-1.3363828386634585E-2</c:v>
                </c:pt>
                <c:pt idx="6">
                  <c:v>-1.3363828386634585E-2</c:v>
                </c:pt>
                <c:pt idx="7">
                  <c:v>-1.3363828386634585E-2</c:v>
                </c:pt>
                <c:pt idx="8">
                  <c:v>-1.3363828386634585E-2</c:v>
                </c:pt>
                <c:pt idx="9">
                  <c:v>-1.3363828386634585E-2</c:v>
                </c:pt>
                <c:pt idx="10">
                  <c:v>-1.3363828386634585E-2</c:v>
                </c:pt>
                <c:pt idx="11">
                  <c:v>-1.3363828386634585E-2</c:v>
                </c:pt>
                <c:pt idx="12">
                  <c:v>-1.3363828386634585E-2</c:v>
                </c:pt>
                <c:pt idx="13">
                  <c:v>-1.3363828386634585E-2</c:v>
                </c:pt>
                <c:pt idx="14">
                  <c:v>-1.3363828386634585E-2</c:v>
                </c:pt>
                <c:pt idx="15">
                  <c:v>-1.3363828386634585E-2</c:v>
                </c:pt>
                <c:pt idx="16">
                  <c:v>-1.3363828386634585E-2</c:v>
                </c:pt>
                <c:pt idx="17">
                  <c:v>-1.3363828386634585E-2</c:v>
                </c:pt>
                <c:pt idx="18">
                  <c:v>-1.3363828386634585E-2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0241968"/>
        <c:axId val="440235696"/>
      </c:lineChart>
      <c:catAx>
        <c:axId val="44024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0235696"/>
        <c:crosses val="autoZero"/>
        <c:auto val="1"/>
        <c:lblAlgn val="ctr"/>
        <c:lblOffset val="100"/>
        <c:noMultiLvlLbl val="0"/>
      </c:catAx>
      <c:valAx>
        <c:axId val="44023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40241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92CB-C71C-4E0F-B857-DB371581E2C8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EB018-714C-4EAE-82A1-4CF3668BB8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E0FD3-819D-4892-9D7E-93FCEE2E023A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06A1-B38E-4B37-ABD8-F699EC824F3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3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4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8912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769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7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080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9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31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43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689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11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818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Následující tabulka udává vývoj počtu usmrcených motocyklistů v jednotlivých evropských zemích.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Porovnáme-li rok 2016 s rokem 2009, došlo v České republice ke snížení usmrcených motocyklistů na 67 % referenčního roku 2009.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 touto bilancí patřila Česká republika k evropskému průměru (pozn. evropský průměr činil také 67 %). K nejvýznamnějšímu poklesu došlo v Lucembursku (43 %) a Nizozemí (52 %).</a:t>
            </a:r>
          </a:p>
          <a:p>
            <a:endParaRPr lang="cs-CZ" dirty="0" smtClean="0"/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období let 2012 – 2016 bylo v České republice oproti předpokladu NSBSP usmrceno o 81 motocyklistů více, tj. + 24 %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(pozn. předpoklad NSBSP byl významně (+ 34, resp. + 28) překročen v roce 2015, resp. 2014). Uplatníme-li stejnou predikci předpokládaného poklesu usmrcených i na ostatní země EU, dojdeme k závěru, že přibližně polovina z nich by NSBSP v uvedeném období splnila. 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Evropský průměr byl pak oproti stanovenému předpokladu o 1 % nižší, Česká republika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(spolu s Irskem)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patřila v oblasti usmrcených motocyklistů k nejhorším zemím.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858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15.06.2018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ibesip.cz/Besip/media/Besip/data/web/soubory/motocyklista/na-motorce-v-praxi-ii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uiRUMxQ4z8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00ADEA"/>
                </a:solidFill>
              </a:rPr>
              <a:t>Motocyklisté</a:t>
            </a:r>
            <a:endParaRPr lang="cs-CZ" sz="2800" dirty="0" smtClean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059832" y="4169577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Mgr. </a:t>
            </a:r>
            <a:r>
              <a:rPr lang="cs-CZ" sz="3600" b="1" smtClean="0">
                <a:solidFill>
                  <a:prstClr val="white"/>
                </a:solidFill>
              </a:rPr>
              <a:t>Tomáš Neřold M.A.</a:t>
            </a:r>
            <a:endParaRPr lang="cs-CZ" sz="3600" b="1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Pověřen řízením Samostatného oddělení BESIP</a:t>
            </a: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Ministerstvo dopravy</a:t>
            </a:r>
            <a:endParaRPr lang="cs-CZ" sz="1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466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3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Neuspokojivý vývoj v roc</a:t>
            </a:r>
            <a:r>
              <a:rPr lang="cs-CZ" sz="3200" b="1" dirty="0" smtClean="0">
                <a:solidFill>
                  <a:schemeClr val="bg1"/>
                </a:solidFill>
              </a:rPr>
              <a:t>e 2018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36551"/>
            <a:ext cx="5122912" cy="467272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400" dirty="0" smtClean="0">
                <a:solidFill>
                  <a:srgbClr val="FF0000"/>
                </a:solidFill>
              </a:rPr>
              <a:t>k 31. 5. 2018 bylo usmrceno 25 a těžce zraněno 121 motocyklistů</a:t>
            </a:r>
          </a:p>
          <a:p>
            <a:pPr algn="just"/>
            <a:r>
              <a:rPr lang="cs-CZ" sz="2400" dirty="0" smtClean="0">
                <a:solidFill>
                  <a:srgbClr val="00ADEA"/>
                </a:solidFill>
              </a:rPr>
              <a:t>nejvíce usmrcených od roku 2012, meziročně + 4 (tj. + 19 %)</a:t>
            </a:r>
          </a:p>
          <a:p>
            <a:pPr algn="just"/>
            <a:r>
              <a:rPr lang="cs-CZ" sz="2400" dirty="0" smtClean="0">
                <a:solidFill>
                  <a:srgbClr val="00ADEA"/>
                </a:solidFill>
              </a:rPr>
              <a:t>dle předpokladu NSBSP nemělo být usmrceno více než 13 a těžce zraněno více než 118 motocyklistů (oba předpoklady byly překročeny)</a:t>
            </a:r>
            <a:endParaRPr lang="cs-CZ" sz="2400" dirty="0">
              <a:solidFill>
                <a:srgbClr val="FF0000"/>
              </a:solidFill>
            </a:endParaRPr>
          </a:p>
          <a:p>
            <a:pPr algn="just"/>
            <a:r>
              <a:rPr lang="cs-CZ" sz="2400" dirty="0" smtClean="0">
                <a:solidFill>
                  <a:srgbClr val="FF0000"/>
                </a:solidFill>
              </a:rPr>
              <a:t>nejvíce (4) motocyklistů usmrceno v Libereckém kraji (57% podíl na všech usmrcených v daném kraji)</a:t>
            </a:r>
          </a:p>
          <a:p>
            <a:pPr algn="just"/>
            <a:r>
              <a:rPr lang="cs-CZ" sz="2400" dirty="0">
                <a:solidFill>
                  <a:srgbClr val="00ADEA"/>
                </a:solidFill>
              </a:rPr>
              <a:t>nejvíce (21) motocyklistů těžce zraněno ve Středočeském kraji, nejvyšší podíl na všech těžce zraněných evidován v Olomouckém kraji (32 %, 9 těžce zraněných motocyklistů)</a:t>
            </a:r>
          </a:p>
        </p:txBody>
      </p:sp>
      <p:pic>
        <p:nvPicPr>
          <p:cNvPr id="3" name="Obrázek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6140" y="1664130"/>
            <a:ext cx="3248348" cy="46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87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>
                <a:solidFill>
                  <a:schemeClr val="bg1"/>
                </a:solidFill>
              </a:rPr>
              <a:t>Přežít a nezabít - příběh Štěpána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0" name="XuiRUMxQ4z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57200" y="1593496"/>
            <a:ext cx="8352928" cy="469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57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27176" y="4077072"/>
            <a:ext cx="55091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 smtClean="0">
                <a:solidFill>
                  <a:prstClr val="white"/>
                </a:solidFill>
              </a:rPr>
              <a:t>Mgr. Tomáš Neřold M.A.</a:t>
            </a:r>
            <a:endParaRPr lang="en-US" sz="3600" b="1" dirty="0" smtClean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+420 602 632 176</a:t>
            </a:r>
            <a:endParaRPr lang="cs-CZ" sz="1400" dirty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tomas.nerold@mdcr.cz</a:t>
            </a:r>
            <a:endParaRPr lang="en-US" sz="2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12474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Vývoj usmrcených osob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3754760" cy="4609079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nejvíce osob je usmrceno v červenci a srpnu</a:t>
            </a:r>
            <a:endParaRPr lang="cs-CZ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pětina osob je usmrcena a těžce zraněna </a:t>
            </a:r>
            <a:r>
              <a:rPr lang="cs-CZ" sz="2400" b="1" dirty="0">
                <a:solidFill>
                  <a:srgbClr val="FF0000"/>
                </a:solidFill>
              </a:rPr>
              <a:t>v období letních prázdnin</a:t>
            </a:r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v roce 2017 usmrceno </a:t>
            </a:r>
            <a:r>
              <a:rPr lang="cs-CZ" sz="2400" b="1" dirty="0" smtClean="0">
                <a:solidFill>
                  <a:srgbClr val="FF0000"/>
                </a:solidFill>
              </a:rPr>
              <a:t>101 osob </a:t>
            </a:r>
            <a:r>
              <a:rPr lang="cs-CZ" sz="2400" b="1" dirty="0" smtClean="0">
                <a:solidFill>
                  <a:srgbClr val="00ADEA"/>
                </a:solidFill>
              </a:rPr>
              <a:t>(historicky nejméně)</a:t>
            </a:r>
          </a:p>
          <a:p>
            <a:pPr algn="just"/>
            <a:r>
              <a:rPr lang="cs-CZ" sz="2400" b="1" dirty="0">
                <a:solidFill>
                  <a:srgbClr val="00ADEA"/>
                </a:solidFill>
              </a:rPr>
              <a:t>v období leden-květen 2018 </a:t>
            </a:r>
            <a:r>
              <a:rPr lang="cs-CZ" sz="2400" b="1" dirty="0" smtClean="0">
                <a:solidFill>
                  <a:srgbClr val="FF0000"/>
                </a:solidFill>
              </a:rPr>
              <a:t>meziroční nárůst </a:t>
            </a:r>
            <a:br>
              <a:rPr lang="cs-CZ" sz="2400" b="1" dirty="0" smtClean="0">
                <a:solidFill>
                  <a:srgbClr val="FF0000"/>
                </a:solidFill>
              </a:rPr>
            </a:br>
            <a:r>
              <a:rPr lang="cs-CZ" sz="2400" b="1" dirty="0" smtClean="0">
                <a:solidFill>
                  <a:srgbClr val="FF0000"/>
                </a:solidFill>
              </a:rPr>
              <a:t>+ 17 % usmrcených</a:t>
            </a:r>
          </a:p>
          <a:p>
            <a:pPr algn="just"/>
            <a:endParaRPr lang="cs-CZ" sz="20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769000"/>
            <a:ext cx="4426247" cy="428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5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Prázdninové následky NSBSP 2017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21308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prázdniny jsou </a:t>
            </a:r>
            <a:r>
              <a:rPr lang="cs-CZ" sz="2400" b="1" dirty="0">
                <a:solidFill>
                  <a:srgbClr val="00ADEA"/>
                </a:solidFill>
              </a:rPr>
              <a:t>v porovnání s ostatními měsíci </a:t>
            </a:r>
            <a:r>
              <a:rPr lang="cs-CZ" sz="2400" b="1" dirty="0" smtClean="0">
                <a:solidFill>
                  <a:srgbClr val="FF0000"/>
                </a:solidFill>
              </a:rPr>
              <a:t>rizikovým obdobím </a:t>
            </a:r>
            <a:r>
              <a:rPr lang="cs-CZ" sz="2400" b="1" dirty="0">
                <a:solidFill>
                  <a:srgbClr val="00ADEA"/>
                </a:solidFill>
              </a:rPr>
              <a:t>pro některé </a:t>
            </a:r>
            <a:r>
              <a:rPr lang="cs-CZ" sz="2400" b="1" dirty="0" smtClean="0">
                <a:solidFill>
                  <a:srgbClr val="FF0000"/>
                </a:solidFill>
              </a:rPr>
              <a:t>zranitelné účastníky </a:t>
            </a:r>
            <a:r>
              <a:rPr lang="cs-CZ" sz="2400" b="1" dirty="0">
                <a:solidFill>
                  <a:srgbClr val="00ADEA"/>
                </a:solidFill>
              </a:rPr>
              <a:t>silničního provozu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33 % usmrcených a 32 % těžce zraněných motocyklistů</a:t>
            </a:r>
          </a:p>
          <a:p>
            <a:r>
              <a:rPr lang="cs-CZ" sz="2400" b="1" dirty="0" smtClean="0">
                <a:solidFill>
                  <a:srgbClr val="00ADEA"/>
                </a:solidFill>
              </a:rPr>
              <a:t>29 % usmrcených a 21 %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dětí</a:t>
            </a:r>
          </a:p>
          <a:p>
            <a:r>
              <a:rPr lang="cs-CZ" sz="2400" b="1" dirty="0">
                <a:solidFill>
                  <a:srgbClr val="00ADEA"/>
                </a:solidFill>
              </a:rPr>
              <a:t>28 % usmrcených a 28 %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cyklistů</a:t>
            </a:r>
            <a:endParaRPr lang="cs-CZ" sz="24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366172"/>
            <a:ext cx="4368173" cy="265310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764" y="3366172"/>
            <a:ext cx="3794716" cy="26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25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93857"/>
            <a:ext cx="7020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000" b="1" dirty="0" smtClean="0">
                <a:solidFill>
                  <a:schemeClr val="bg1"/>
                </a:solidFill>
              </a:rPr>
              <a:t>Vývoj usmrcených a těžce zraněných </a:t>
            </a:r>
            <a:r>
              <a:rPr lang="cs-CZ" sz="2000" b="1" dirty="0" smtClean="0">
                <a:solidFill>
                  <a:schemeClr val="bg1"/>
                </a:solidFill>
              </a:rPr>
              <a:t>motocyklistů </a:t>
            </a:r>
            <a:r>
              <a:rPr lang="cs-CZ" sz="2000" b="1" dirty="0" smtClean="0">
                <a:solidFill>
                  <a:schemeClr val="bg1"/>
                </a:solidFill>
              </a:rPr>
              <a:t>vs. NSBSP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 fontScale="92500"/>
          </a:bodyPr>
          <a:lstStyle/>
          <a:p>
            <a:r>
              <a:rPr lang="cs-CZ" sz="2200" b="1" dirty="0" smtClean="0">
                <a:solidFill>
                  <a:srgbClr val="FF0000"/>
                </a:solidFill>
              </a:rPr>
              <a:t>NSBSP se dlouhodobě nedaří v oblasti usmrcených motocyklistů plnit</a:t>
            </a:r>
            <a:endParaRPr lang="cs-CZ" sz="22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2" name="Graf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712816"/>
              </p:ext>
            </p:extLst>
          </p:nvPr>
        </p:nvGraphicFramePr>
        <p:xfrm>
          <a:off x="1" y="2090398"/>
          <a:ext cx="9144000" cy="4336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93906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>
                <a:solidFill>
                  <a:schemeClr val="bg1"/>
                </a:solidFill>
              </a:rPr>
              <a:t>U</a:t>
            </a:r>
            <a:r>
              <a:rPr lang="cs-CZ" sz="2800" b="1" dirty="0" smtClean="0">
                <a:solidFill>
                  <a:schemeClr val="bg1"/>
                </a:solidFill>
              </a:rPr>
              <a:t>smrcení </a:t>
            </a:r>
            <a:r>
              <a:rPr lang="cs-CZ" sz="2800" b="1" dirty="0" smtClean="0">
                <a:solidFill>
                  <a:schemeClr val="bg1"/>
                </a:solidFill>
              </a:rPr>
              <a:t>motocyklisté </a:t>
            </a:r>
            <a:r>
              <a:rPr lang="cs-CZ" sz="2800" b="1" dirty="0">
                <a:solidFill>
                  <a:schemeClr val="bg1"/>
                </a:solidFill>
              </a:rPr>
              <a:t>v </a:t>
            </a:r>
            <a:r>
              <a:rPr lang="cs-CZ" sz="2800" b="1" dirty="0" smtClean="0">
                <a:solidFill>
                  <a:schemeClr val="bg1"/>
                </a:solidFill>
              </a:rPr>
              <a:t>krajích (2017)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29716"/>
          </a:xfrm>
        </p:spPr>
        <p:txBody>
          <a:bodyPr>
            <a:noAutofit/>
          </a:bodyPr>
          <a:lstStyle/>
          <a:p>
            <a:r>
              <a:rPr lang="cs-CZ" sz="1600" b="1" dirty="0">
                <a:solidFill>
                  <a:srgbClr val="00ADEA"/>
                </a:solidFill>
              </a:rPr>
              <a:t>přibližně každá </a:t>
            </a:r>
            <a:r>
              <a:rPr lang="cs-CZ" sz="1600" b="1" dirty="0" smtClean="0">
                <a:solidFill>
                  <a:srgbClr val="00ADEA"/>
                </a:solidFill>
              </a:rPr>
              <a:t>8. </a:t>
            </a:r>
            <a:r>
              <a:rPr lang="cs-CZ" sz="1600" b="1" dirty="0">
                <a:solidFill>
                  <a:srgbClr val="00ADEA"/>
                </a:solidFill>
              </a:rPr>
              <a:t>usmrcená osoba byla </a:t>
            </a:r>
            <a:r>
              <a:rPr lang="cs-CZ" sz="1600" b="1" dirty="0" smtClean="0">
                <a:solidFill>
                  <a:srgbClr val="00ADEA"/>
                </a:solidFill>
              </a:rPr>
              <a:t>motocyklistou</a:t>
            </a:r>
          </a:p>
          <a:p>
            <a:r>
              <a:rPr lang="cs-CZ" sz="1200" b="1" dirty="0" smtClean="0">
                <a:solidFill>
                  <a:srgbClr val="00ADEA"/>
                </a:solidFill>
              </a:rPr>
              <a:t>ve Zlínském, Libereckém a Karlovarském kraji každá 4. usmrcená osoba byla motocyklistou (nejvyšší relativní poměr)</a:t>
            </a:r>
            <a:endParaRPr lang="cs-CZ" sz="1200" b="1" dirty="0">
              <a:solidFill>
                <a:srgbClr val="00ADEA"/>
              </a:solidFill>
            </a:endParaRPr>
          </a:p>
          <a:p>
            <a:endParaRPr lang="cs-CZ" sz="1600" b="1" dirty="0">
              <a:solidFill>
                <a:srgbClr val="00ADEA"/>
              </a:solidFill>
            </a:endParaRPr>
          </a:p>
        </p:txBody>
      </p:sp>
      <p:graphicFrame>
        <p:nvGraphicFramePr>
          <p:cNvPr id="16" name="Graf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015172"/>
              </p:ext>
            </p:extLst>
          </p:nvPr>
        </p:nvGraphicFramePr>
        <p:xfrm>
          <a:off x="-1" y="2229916"/>
          <a:ext cx="9144001" cy="4204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35189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Těžce zranění </a:t>
            </a:r>
            <a:r>
              <a:rPr lang="cs-CZ" sz="2800" b="1" dirty="0" smtClean="0">
                <a:solidFill>
                  <a:schemeClr val="bg1"/>
                </a:solidFill>
              </a:rPr>
              <a:t>motocyklisté </a:t>
            </a:r>
            <a:r>
              <a:rPr lang="cs-CZ" sz="2800" b="1" dirty="0">
                <a:solidFill>
                  <a:schemeClr val="bg1"/>
                </a:solidFill>
              </a:rPr>
              <a:t>v </a:t>
            </a:r>
            <a:r>
              <a:rPr lang="cs-CZ" sz="2800" b="1" dirty="0" smtClean="0">
                <a:solidFill>
                  <a:schemeClr val="bg1"/>
                </a:solidFill>
              </a:rPr>
              <a:t>krajích (2017)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/>
          </a:bodyPr>
          <a:lstStyle/>
          <a:p>
            <a:r>
              <a:rPr lang="cs-CZ" sz="2200" b="1" dirty="0" smtClean="0">
                <a:solidFill>
                  <a:srgbClr val="00ADEA"/>
                </a:solidFill>
              </a:rPr>
              <a:t>přibližně 2 z 10 </a:t>
            </a:r>
            <a:r>
              <a:rPr lang="cs-CZ" sz="2200" b="1" dirty="0" smtClean="0">
                <a:solidFill>
                  <a:srgbClr val="00ADEA"/>
                </a:solidFill>
              </a:rPr>
              <a:t>těžce </a:t>
            </a:r>
            <a:r>
              <a:rPr lang="cs-CZ" sz="2200" b="1" dirty="0" smtClean="0">
                <a:solidFill>
                  <a:srgbClr val="00ADEA"/>
                </a:solidFill>
              </a:rPr>
              <a:t>zraněných osob byli motocyklisté</a:t>
            </a:r>
            <a:endParaRPr lang="cs-CZ" sz="2200" b="1" dirty="0">
              <a:solidFill>
                <a:srgbClr val="00ADEA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547862"/>
              </p:ext>
            </p:extLst>
          </p:nvPr>
        </p:nvGraphicFramePr>
        <p:xfrm>
          <a:off x="-1" y="2056350"/>
          <a:ext cx="9144001" cy="4378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65566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Usmrcení </a:t>
            </a:r>
            <a:r>
              <a:rPr lang="cs-CZ" sz="2800" b="1" dirty="0" smtClean="0">
                <a:solidFill>
                  <a:schemeClr val="bg1"/>
                </a:solidFill>
              </a:rPr>
              <a:t>motocyklisté </a:t>
            </a:r>
            <a:r>
              <a:rPr lang="cs-CZ" sz="2800" b="1" dirty="0" smtClean="0">
                <a:solidFill>
                  <a:schemeClr val="bg1"/>
                </a:solidFill>
              </a:rPr>
              <a:t>dle věku (2017)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36552"/>
            <a:ext cx="8229600" cy="577026"/>
          </a:xfrm>
        </p:spPr>
        <p:txBody>
          <a:bodyPr>
            <a:normAutofit fontScale="77500" lnSpcReduction="20000"/>
          </a:bodyPr>
          <a:lstStyle/>
          <a:p>
            <a:r>
              <a:rPr lang="pl-PL" sz="2200" b="1" dirty="0" smtClean="0">
                <a:solidFill>
                  <a:srgbClr val="00ADEA"/>
                </a:solidFill>
              </a:rPr>
              <a:t>téměř 3 </a:t>
            </a:r>
            <a:r>
              <a:rPr lang="pl-PL" sz="2200" b="1" dirty="0">
                <a:solidFill>
                  <a:srgbClr val="00ADEA"/>
                </a:solidFill>
              </a:rPr>
              <a:t>z 10 usmrcených </a:t>
            </a:r>
            <a:r>
              <a:rPr lang="pl-PL" sz="2200" b="1" dirty="0" smtClean="0">
                <a:solidFill>
                  <a:srgbClr val="00ADEA"/>
                </a:solidFill>
              </a:rPr>
              <a:t>motocyklistů </a:t>
            </a:r>
            <a:r>
              <a:rPr lang="pl-PL" sz="2200" b="1" dirty="0">
                <a:solidFill>
                  <a:srgbClr val="00ADEA"/>
                </a:solidFill>
              </a:rPr>
              <a:t>byli v roce 2017 </a:t>
            </a:r>
            <a:r>
              <a:rPr lang="pl-PL" sz="2200" b="1" dirty="0" smtClean="0">
                <a:solidFill>
                  <a:srgbClr val="00ADEA"/>
                </a:solidFill>
              </a:rPr>
              <a:t>ve věku 35-44 let</a:t>
            </a:r>
            <a:endParaRPr lang="pl-PL" sz="2200" b="1" dirty="0" smtClean="0">
              <a:solidFill>
                <a:srgbClr val="00ADEA"/>
              </a:solidFill>
            </a:endParaRPr>
          </a:p>
          <a:p>
            <a:r>
              <a:rPr lang="pl-PL" sz="2200" b="1" dirty="0" smtClean="0">
                <a:solidFill>
                  <a:srgbClr val="00ADEA"/>
                </a:solidFill>
              </a:rPr>
              <a:t>mladí motocyklisté (do 24 let) se pak podíleli na usmrcených 16 %</a:t>
            </a:r>
            <a:endParaRPr lang="cs-CZ" sz="2200" b="1" dirty="0">
              <a:solidFill>
                <a:srgbClr val="00ADEA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6" name="Graf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264192"/>
              </p:ext>
            </p:extLst>
          </p:nvPr>
        </p:nvGraphicFramePr>
        <p:xfrm>
          <a:off x="0" y="2213577"/>
          <a:ext cx="9144000" cy="4215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9682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400" b="1" dirty="0" smtClean="0">
                <a:solidFill>
                  <a:schemeClr val="bg1"/>
                </a:solidFill>
              </a:rPr>
              <a:t>Alkohol u motocyklistů - viníků </a:t>
            </a:r>
            <a:r>
              <a:rPr lang="cs-CZ" sz="2400" b="1" dirty="0" smtClean="0">
                <a:solidFill>
                  <a:schemeClr val="bg1"/>
                </a:solidFill>
              </a:rPr>
              <a:t>nehod </a:t>
            </a:r>
            <a:r>
              <a:rPr lang="cs-CZ" sz="2400" b="1" dirty="0" smtClean="0">
                <a:solidFill>
                  <a:schemeClr val="bg1"/>
                </a:solidFill>
              </a:rPr>
              <a:t>(</a:t>
            </a:r>
            <a:r>
              <a:rPr lang="cs-CZ" sz="2400" b="1" dirty="0" smtClean="0">
                <a:solidFill>
                  <a:schemeClr val="bg1"/>
                </a:solidFill>
              </a:rPr>
              <a:t>2017)</a:t>
            </a:r>
            <a:endParaRPr lang="cs-CZ" sz="24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36552"/>
            <a:ext cx="8229600" cy="577026"/>
          </a:xfrm>
        </p:spPr>
        <p:txBody>
          <a:bodyPr>
            <a:normAutofit fontScale="92500"/>
          </a:bodyPr>
          <a:lstStyle/>
          <a:p>
            <a:r>
              <a:rPr lang="pl-PL" sz="1800" b="1" dirty="0">
                <a:solidFill>
                  <a:srgbClr val="FF0000"/>
                </a:solidFill>
              </a:rPr>
              <a:t>42 % </a:t>
            </a:r>
            <a:r>
              <a:rPr lang="pl-PL" sz="1800" b="1" dirty="0" smtClean="0">
                <a:solidFill>
                  <a:srgbClr val="FF0000"/>
                </a:solidFill>
              </a:rPr>
              <a:t>„alkoholových” nehod zavinili motocyklisté pod </a:t>
            </a:r>
            <a:r>
              <a:rPr lang="pl-PL" sz="1800" b="1" dirty="0">
                <a:solidFill>
                  <a:srgbClr val="FF0000"/>
                </a:solidFill>
              </a:rPr>
              <a:t>vlivem alkoholu 1,5 ‰ a vyšší</a:t>
            </a:r>
            <a:r>
              <a:rPr lang="pl-PL" sz="1800" b="1" dirty="0" smtClean="0">
                <a:solidFill>
                  <a:srgbClr val="FF0000"/>
                </a:solidFill>
              </a:rPr>
              <a:t>!!!</a:t>
            </a:r>
            <a:endParaRPr lang="cs-CZ" sz="1800" b="1" dirty="0">
              <a:solidFill>
                <a:srgbClr val="FF0000"/>
              </a:solidFill>
            </a:endParaRPr>
          </a:p>
          <a:p>
            <a:endParaRPr lang="cs-CZ" sz="18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Graf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216762"/>
              </p:ext>
            </p:extLst>
          </p:nvPr>
        </p:nvGraphicFramePr>
        <p:xfrm>
          <a:off x="1" y="2283978"/>
          <a:ext cx="9144000" cy="4150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71502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800" b="1" dirty="0" smtClean="0">
                <a:solidFill>
                  <a:schemeClr val="bg1"/>
                </a:solidFill>
              </a:rPr>
              <a:t>Usmrcení </a:t>
            </a:r>
            <a:r>
              <a:rPr lang="cs-CZ" sz="2800" b="1" dirty="0" smtClean="0">
                <a:solidFill>
                  <a:schemeClr val="bg1"/>
                </a:solidFill>
              </a:rPr>
              <a:t>motocyklisté v Evropě</a:t>
            </a: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36552"/>
            <a:ext cx="8229600" cy="1016389"/>
          </a:xfrm>
        </p:spPr>
        <p:txBody>
          <a:bodyPr>
            <a:normAutofit fontScale="70000" lnSpcReduction="20000"/>
          </a:bodyPr>
          <a:lstStyle/>
          <a:p>
            <a:r>
              <a:rPr lang="pl-PL" sz="2200" b="1" dirty="0">
                <a:solidFill>
                  <a:srgbClr val="FF0000"/>
                </a:solidFill>
              </a:rPr>
              <a:t>p</a:t>
            </a:r>
            <a:r>
              <a:rPr lang="pl-PL" sz="2200" b="1" dirty="0" smtClean="0">
                <a:solidFill>
                  <a:srgbClr val="FF0000"/>
                </a:solidFill>
              </a:rPr>
              <a:t>ři porovnání let 2016 vs. 2009 dosáhla ČR evropského průměru</a:t>
            </a:r>
            <a:endParaRPr lang="pl-PL" sz="2200" b="1" dirty="0" smtClean="0">
              <a:solidFill>
                <a:srgbClr val="FF0000"/>
              </a:solidFill>
            </a:endParaRPr>
          </a:p>
          <a:p>
            <a:r>
              <a:rPr lang="pl-PL" sz="2200" b="1" dirty="0" smtClean="0">
                <a:solidFill>
                  <a:srgbClr val="FF0000"/>
                </a:solidFill>
              </a:rPr>
              <a:t>v kumulativním srovnání s NSBSP v období 2012 – 2016 jsme však (po Irsku) 2. nejhorší zemí</a:t>
            </a:r>
          </a:p>
          <a:p>
            <a:r>
              <a:rPr lang="pl-PL" sz="2200" b="1" dirty="0" smtClean="0">
                <a:solidFill>
                  <a:srgbClr val="00ADEA"/>
                </a:solidFill>
              </a:rPr>
              <a:t>zatímco by v součtu evropské země NSBSP v uvedeném období splnily (o – 1 %)</a:t>
            </a:r>
          </a:p>
          <a:p>
            <a:r>
              <a:rPr lang="pl-PL" sz="2200" b="1" dirty="0" smtClean="0">
                <a:solidFill>
                  <a:srgbClr val="00ADEA"/>
                </a:solidFill>
              </a:rPr>
              <a:t>v České republice byl předpoklad v oblasti usmrcených motocyklistů překročen o 24 %</a:t>
            </a:r>
            <a:endParaRPr lang="cs-CZ" sz="2200" b="1" dirty="0">
              <a:solidFill>
                <a:srgbClr val="00ADEA"/>
              </a:solidFill>
            </a:endParaRPr>
          </a:p>
        </p:txBody>
      </p:sp>
      <p:pic>
        <p:nvPicPr>
          <p:cNvPr id="12" name="Obrázek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5304"/>
            <a:ext cx="3960440" cy="242594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697387"/>
              </p:ext>
            </p:extLst>
          </p:nvPr>
        </p:nvGraphicFramePr>
        <p:xfrm>
          <a:off x="4355976" y="2801455"/>
          <a:ext cx="4475150" cy="30490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52904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2115</TotalTime>
  <Words>559</Words>
  <Application>Microsoft Office PowerPoint</Application>
  <PresentationFormat>Předvádění na obrazovce (4:3)</PresentationFormat>
  <Paragraphs>94</Paragraphs>
  <Slides>12</Slides>
  <Notes>12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sady Office</vt:lpstr>
      <vt:lpstr>Prezentace aplikace PowerPoint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Prezentace aplikace PowerPoint</vt:lpstr>
    </vt:vector>
  </TitlesOfParts>
  <Company>MD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Lukáš Kadula</cp:lastModifiedBy>
  <cp:revision>352</cp:revision>
  <dcterms:created xsi:type="dcterms:W3CDTF">2013-04-24T13:54:01Z</dcterms:created>
  <dcterms:modified xsi:type="dcterms:W3CDTF">2018-06-15T11:24:35Z</dcterms:modified>
</cp:coreProperties>
</file>