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67" r:id="rId2"/>
    <p:sldId id="377" r:id="rId3"/>
    <p:sldId id="389" r:id="rId4"/>
    <p:sldId id="402" r:id="rId5"/>
    <p:sldId id="397" r:id="rId6"/>
    <p:sldId id="398" r:id="rId7"/>
    <p:sldId id="401" r:id="rId8"/>
    <p:sldId id="406" r:id="rId9"/>
    <p:sldId id="405" r:id="rId10"/>
    <p:sldId id="404" r:id="rId11"/>
    <p:sldId id="396" r:id="rId12"/>
    <p:sldId id="368" r:id="rId13"/>
  </p:sldIdLst>
  <p:sldSz cx="9144000" cy="6858000" type="screen4x3"/>
  <p:notesSz cx="6810375" cy="99425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rel.panek" initials="KP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0C5F"/>
    <a:srgbClr val="FF0066"/>
    <a:srgbClr val="00ADEA"/>
    <a:srgbClr val="CDF2FF"/>
    <a:srgbClr val="9BE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5939" autoAdjust="0"/>
  </p:normalViewPr>
  <p:slideViewPr>
    <p:cSldViewPr>
      <p:cViewPr varScale="1">
        <p:scale>
          <a:sx n="100" d="100"/>
          <a:sy n="100" d="100"/>
        </p:scale>
        <p:origin x="195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Kadula\BESIP\2018\1%20-%20zdrojov&#233;%20excely\N&#225;rodn&#237;%20strategie%202018.xlsx" TargetMode="External"/><Relationship Id="rId1" Type="http://schemas.openxmlformats.org/officeDocument/2006/relationships/image" Target="../media/image7.jp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Kadula\BESIP\2018\1%20-%20zdrojov&#233;%20excely\Kraje%202017.xlsx" TargetMode="External"/><Relationship Id="rId1" Type="http://schemas.openxmlformats.org/officeDocument/2006/relationships/image" Target="../media/image7.jp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Kadula\BESIP\2018\1%20-%20zdrojov&#233;%20excely\Kraje%202017.xlsx" TargetMode="External"/><Relationship Id="rId1" Type="http://schemas.openxmlformats.org/officeDocument/2006/relationships/image" Target="../media/image7.jp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Kadula\BESIP\2018\1%20-%20zdrojov&#233;%20excely\Motocyklist&#233;.xlsx" TargetMode="External"/><Relationship Id="rId1" Type="http://schemas.openxmlformats.org/officeDocument/2006/relationships/image" Target="../media/image7.jp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Users\Kadula\BESIP\2018\1%20-%20zdrojov&#233;%20excely\Motocyklist&#233;.xlsx" TargetMode="External"/><Relationship Id="rId1" Type="http://schemas.openxmlformats.org/officeDocument/2006/relationships/image" Target="../media/image7.jpg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s\Kadula\BESIP\2018\1%20-%20zdrojov&#233;%20excely\EVROP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Data!$B$14</c:f>
              <c:strCache>
                <c:ptCount val="1"/>
                <c:pt idx="0">
                  <c:v>Usmrcení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ysClr val="window" lastClr="FFFFFF"/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ysClr val="window" lastClr="FFFFFF"/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bg1"/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Lbls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Data!$C$1:$N$1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Data!$C$14:$L$14</c:f>
              <c:numCache>
                <c:formatCode>General</c:formatCode>
                <c:ptCount val="10"/>
                <c:pt idx="0">
                  <c:v>88</c:v>
                </c:pt>
                <c:pt idx="1">
                  <c:v>96</c:v>
                </c:pt>
                <c:pt idx="2">
                  <c:v>78</c:v>
                </c:pt>
                <c:pt idx="3">
                  <c:v>90</c:v>
                </c:pt>
                <c:pt idx="4">
                  <c:v>66</c:v>
                </c:pt>
                <c:pt idx="5">
                  <c:v>89</c:v>
                </c:pt>
                <c:pt idx="6">
                  <c:v>90</c:v>
                </c:pt>
                <c:pt idx="7">
                  <c:v>60</c:v>
                </c:pt>
                <c:pt idx="8">
                  <c:v>64</c:v>
                </c:pt>
                <c:pt idx="9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737512"/>
        <c:axId val="391736336"/>
      </c:barChart>
      <c:lineChart>
        <c:grouping val="standard"/>
        <c:varyColors val="0"/>
        <c:ser>
          <c:idx val="1"/>
          <c:order val="1"/>
          <c:tx>
            <c:strRef>
              <c:f>Data!$B$15</c:f>
              <c:strCache>
                <c:ptCount val="1"/>
                <c:pt idx="0">
                  <c:v>Usmrcení (předpoklad NSBSP)</c:v>
                </c:pt>
              </c:strCache>
            </c:strRef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Data!$C$1:$N$1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Data!$C$15:$N$15</c:f>
              <c:numCache>
                <c:formatCode>#,##0</c:formatCode>
                <c:ptCount val="12"/>
                <c:pt idx="0">
                  <c:v>88</c:v>
                </c:pt>
                <c:pt idx="1">
                  <c:v>82.453415909902333</c:v>
                </c:pt>
                <c:pt idx="2">
                  <c:v>77.256429491037892</c:v>
                </c:pt>
                <c:pt idx="3">
                  <c:v>72.387005824302179</c:v>
                </c:pt>
                <c:pt idx="4">
                  <c:v>67.824498837542166</c:v>
                </c:pt>
                <c:pt idx="5">
                  <c:v>63.54956376741535</c:v>
                </c:pt>
                <c:pt idx="6">
                  <c:v>59.544075138722249</c:v>
                </c:pt>
                <c:pt idx="7">
                  <c:v>55.791049913449321</c:v>
                </c:pt>
                <c:pt idx="8">
                  <c:v>52.274575483679065</c:v>
                </c:pt>
                <c:pt idx="9">
                  <c:v>48.979742203061058</c:v>
                </c:pt>
                <c:pt idx="10">
                  <c:v>45.892580170781699</c:v>
                </c:pt>
                <c:pt idx="11">
                  <c:v>43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1737512"/>
        <c:axId val="391736336"/>
      </c:lineChart>
      <c:lineChart>
        <c:grouping val="standard"/>
        <c:varyColors val="0"/>
        <c:ser>
          <c:idx val="2"/>
          <c:order val="2"/>
          <c:tx>
            <c:strRef>
              <c:f>Data!$B$16</c:f>
              <c:strCache>
                <c:ptCount val="1"/>
                <c:pt idx="0">
                  <c:v>Těžce zranění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dLbls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Data!$C$1:$N$1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Data!$C$16:$L$16</c:f>
              <c:numCache>
                <c:formatCode>#,##0</c:formatCode>
                <c:ptCount val="10"/>
                <c:pt idx="0">
                  <c:v>627</c:v>
                </c:pt>
                <c:pt idx="1">
                  <c:v>506</c:v>
                </c:pt>
                <c:pt idx="2">
                  <c:v>583</c:v>
                </c:pt>
                <c:pt idx="3">
                  <c:v>511</c:v>
                </c:pt>
                <c:pt idx="4">
                  <c:v>496</c:v>
                </c:pt>
                <c:pt idx="5">
                  <c:v>534</c:v>
                </c:pt>
                <c:pt idx="6">
                  <c:v>484</c:v>
                </c:pt>
                <c:pt idx="7">
                  <c:v>463</c:v>
                </c:pt>
                <c:pt idx="8">
                  <c:v>418</c:v>
                </c:pt>
                <c:pt idx="9">
                  <c:v>121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Data!$B$17</c:f>
              <c:strCache>
                <c:ptCount val="1"/>
                <c:pt idx="0">
                  <c:v>Těžce zranění (předpoklad NSBSP)</c:v>
                </c:pt>
              </c:strCache>
            </c:strRef>
          </c:tx>
          <c:spPr>
            <a:ln>
              <a:solidFill>
                <a:schemeClr val="accent3">
                  <a:lumMod val="75000"/>
                </a:schemeClr>
              </a:solidFill>
              <a:prstDash val="sysDot"/>
            </a:ln>
          </c:spPr>
          <c:marker>
            <c:symbol val="none"/>
          </c:marker>
          <c:dLbls>
            <c:dLbl>
              <c:idx val="9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Data!$C$1:$N$1</c:f>
              <c:numCache>
                <c:formatCode>General</c:formatCode>
                <c:ptCount val="12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</c:numCache>
            </c:numRef>
          </c:cat>
          <c:val>
            <c:numRef>
              <c:f>Data!$C$17:$N$17</c:f>
              <c:numCache>
                <c:formatCode>#,##0</c:formatCode>
                <c:ptCount val="12"/>
                <c:pt idx="0">
                  <c:v>627</c:v>
                </c:pt>
                <c:pt idx="1">
                  <c:v>608.00554384195493</c:v>
                </c:pt>
                <c:pt idx="2">
                  <c:v>589.58650931826378</c:v>
                </c:pt>
                <c:pt idx="3">
                  <c:v>571.72546449749723</c:v>
                </c:pt>
                <c:pt idx="4">
                  <c:v>554.40550553444189</c:v>
                </c:pt>
                <c:pt idx="5">
                  <c:v>537.61024067215681</c:v>
                </c:pt>
                <c:pt idx="6">
                  <c:v>521.32377472867461</c:v>
                </c:pt>
                <c:pt idx="7">
                  <c:v>505.53069405366602</c:v>
                </c:pt>
                <c:pt idx="8">
                  <c:v>424.7201156514937</c:v>
                </c:pt>
                <c:pt idx="9">
                  <c:v>404.53606139502489</c:v>
                </c:pt>
                <c:pt idx="10">
                  <c:v>385.31121776036338</c:v>
                </c:pt>
                <c:pt idx="11">
                  <c:v>367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1734768"/>
        <c:axId val="391737904"/>
      </c:lineChart>
      <c:catAx>
        <c:axId val="39173751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cs-CZ"/>
                  <a:t>Rok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391736336"/>
        <c:crosses val="autoZero"/>
        <c:auto val="1"/>
        <c:lblAlgn val="ctr"/>
        <c:lblOffset val="100"/>
        <c:noMultiLvlLbl val="0"/>
      </c:catAx>
      <c:valAx>
        <c:axId val="39173633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r>
                  <a:rPr lang="cs-CZ">
                    <a:solidFill>
                      <a:schemeClr val="accent2">
                        <a:lumMod val="75000"/>
                      </a:schemeClr>
                    </a:solidFill>
                  </a:rPr>
                  <a:t>Počet usmrcených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2">
                    <a:lumMod val="75000"/>
                  </a:schemeClr>
                </a:solidFill>
              </a:defRPr>
            </a:pPr>
            <a:endParaRPr lang="cs-CZ"/>
          </a:p>
        </c:txPr>
        <c:crossAx val="391737512"/>
        <c:crosses val="autoZero"/>
        <c:crossBetween val="between"/>
      </c:valAx>
      <c:valAx>
        <c:axId val="391737904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>
                    <a:solidFill>
                      <a:schemeClr val="accent3">
                        <a:lumMod val="75000"/>
                      </a:schemeClr>
                    </a:solidFill>
                  </a:defRPr>
                </a:pPr>
                <a:r>
                  <a:rPr lang="cs-CZ">
                    <a:solidFill>
                      <a:schemeClr val="accent3">
                        <a:lumMod val="75000"/>
                      </a:schemeClr>
                    </a:solidFill>
                  </a:rPr>
                  <a:t>Počet těžce zraněných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3">
                    <a:lumMod val="75000"/>
                  </a:schemeClr>
                </a:solidFill>
              </a:defRPr>
            </a:pPr>
            <a:endParaRPr lang="cs-CZ"/>
          </a:p>
        </c:txPr>
        <c:crossAx val="391734768"/>
        <c:crosses val="max"/>
        <c:crossBetween val="between"/>
      </c:valAx>
      <c:catAx>
        <c:axId val="39173476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91737904"/>
        <c:crosses val="autoZero"/>
        <c:auto val="1"/>
        <c:lblAlgn val="ctr"/>
        <c:lblOffset val="100"/>
        <c:noMultiLvlLbl val="0"/>
      </c:catAx>
      <c:spPr>
        <a:noFill/>
      </c:spPr>
    </c:plotArea>
    <c:legend>
      <c:legendPos val="b"/>
      <c:layout>
        <c:manualLayout>
          <c:xMode val="edge"/>
          <c:yMode val="edge"/>
          <c:x val="8.8935039370078739E-2"/>
          <c:y val="0.92281374712817543"/>
          <c:w val="0.78635155641494325"/>
          <c:h val="3.8167283030181756E-2"/>
        </c:manualLayout>
      </c:layout>
      <c:overlay val="0"/>
    </c:legend>
    <c:plotVisOnly val="1"/>
    <c:dispBlanksAs val="gap"/>
    <c:showDLblsOverMax val="0"/>
  </c:chart>
  <c:spPr>
    <a:blipFill dpi="0" rotWithShape="1">
      <a:blip xmlns:r="http://schemas.openxmlformats.org/officeDocument/2006/relationships" r:embed="rId1">
        <a:alphaModFix amt="15000"/>
      </a:blip>
      <a:srcRect/>
      <a:stretch>
        <a:fillRect/>
      </a:stretch>
    </a:blipFill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427956704340748E-2"/>
          <c:y val="1.8431248697955063E-2"/>
          <c:w val="0.90433874930533209"/>
          <c:h val="0.748261799737640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'Kraje dílčí cíle'!$A$20</c:f>
              <c:strCache>
                <c:ptCount val="1"/>
                <c:pt idx="0">
                  <c:v>Usmrcení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Pt>
            <c:idx val="1"/>
            <c:invertIfNegative val="0"/>
            <c:bubble3D val="0"/>
            <c:spPr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Pt>
            <c:idx val="2"/>
            <c:invertIfNegative val="0"/>
            <c:bubble3D val="0"/>
            <c:spPr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Lbls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'Kraje dílčí cíle'!$A$21:$A$34</c:f>
              <c:strCache>
                <c:ptCount val="14"/>
                <c:pt idx="0">
                  <c:v>Hl. m. Praha</c:v>
                </c:pt>
                <c:pt idx="1">
                  <c:v>Středočeský</c:v>
                </c:pt>
                <c:pt idx="2">
                  <c:v>Jihočeský</c:v>
                </c:pt>
                <c:pt idx="3">
                  <c:v>Plzeňský</c:v>
                </c:pt>
                <c:pt idx="4">
                  <c:v>Ústecký</c:v>
                </c:pt>
                <c:pt idx="5">
                  <c:v>Královéhradecký</c:v>
                </c:pt>
                <c:pt idx="6">
                  <c:v>Jihomoravský</c:v>
                </c:pt>
                <c:pt idx="7">
                  <c:v>Moravskoslezský</c:v>
                </c:pt>
                <c:pt idx="8">
                  <c:v>Olomoucký</c:v>
                </c:pt>
                <c:pt idx="9">
                  <c:v>Zlínský</c:v>
                </c:pt>
                <c:pt idx="10">
                  <c:v>Vysočina</c:v>
                </c:pt>
                <c:pt idx="11">
                  <c:v>Pardubický</c:v>
                </c:pt>
                <c:pt idx="12">
                  <c:v>Liberecký</c:v>
                </c:pt>
                <c:pt idx="13">
                  <c:v>Karlovarský</c:v>
                </c:pt>
              </c:strCache>
            </c:strRef>
          </c:cat>
          <c:val>
            <c:numRef>
              <c:f>'Kraje dílčí cíle'!$E$21:$E$34</c:f>
              <c:numCache>
                <c:formatCode>#,##0</c:formatCode>
                <c:ptCount val="14"/>
                <c:pt idx="0">
                  <c:v>2</c:v>
                </c:pt>
                <c:pt idx="1">
                  <c:v>7</c:v>
                </c:pt>
                <c:pt idx="2">
                  <c:v>7</c:v>
                </c:pt>
                <c:pt idx="3">
                  <c:v>3</c:v>
                </c:pt>
                <c:pt idx="4">
                  <c:v>8</c:v>
                </c:pt>
                <c:pt idx="5">
                  <c:v>2</c:v>
                </c:pt>
                <c:pt idx="6">
                  <c:v>7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2</c:v>
                </c:pt>
                <c:pt idx="11">
                  <c:v>2</c:v>
                </c:pt>
                <c:pt idx="12">
                  <c:v>6</c:v>
                </c:pt>
                <c:pt idx="1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3994808"/>
        <c:axId val="443996768"/>
      </c:barChart>
      <c:lineChart>
        <c:grouping val="standard"/>
        <c:varyColors val="0"/>
        <c:ser>
          <c:idx val="2"/>
          <c:order val="1"/>
          <c:tx>
            <c:v>Usmrcení - podíl v kraji</c:v>
          </c:tx>
          <c:spPr>
            <a:ln>
              <a:solidFill>
                <a:schemeClr val="accent2"/>
              </a:solidFill>
            </a:ln>
          </c:spPr>
          <c:marker>
            <c:symbol val="none"/>
          </c:marker>
          <c:dLbls>
            <c:spPr>
              <a:solidFill>
                <a:schemeClr val="lt1"/>
              </a:solidFill>
              <a:ln w="25400" cap="flat" cmpd="sng" algn="ctr">
                <a:solidFill>
                  <a:schemeClr val="accent2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'Kraje dílčí cíle'!$AG$21:$AG$34</c:f>
              <c:numCache>
                <c:formatCode>0%</c:formatCode>
                <c:ptCount val="14"/>
                <c:pt idx="0">
                  <c:v>0.11764705882352941</c:v>
                </c:pt>
                <c:pt idx="1">
                  <c:v>0.1111111111111111</c:v>
                </c:pt>
                <c:pt idx="2">
                  <c:v>0.13461538461538461</c:v>
                </c:pt>
                <c:pt idx="3">
                  <c:v>5.6603773584905662E-2</c:v>
                </c:pt>
                <c:pt idx="4">
                  <c:v>0.1702127659574468</c:v>
                </c:pt>
                <c:pt idx="5">
                  <c:v>8.3333333333333329E-2</c:v>
                </c:pt>
                <c:pt idx="6">
                  <c:v>0.11864406779661017</c:v>
                </c:pt>
                <c:pt idx="7">
                  <c:v>9.0909090909090912E-2</c:v>
                </c:pt>
                <c:pt idx="8">
                  <c:v>0.20833333333333334</c:v>
                </c:pt>
                <c:pt idx="9">
                  <c:v>0.25</c:v>
                </c:pt>
                <c:pt idx="10">
                  <c:v>6.8965517241379309E-2</c:v>
                </c:pt>
                <c:pt idx="11">
                  <c:v>6.6666666666666666E-2</c:v>
                </c:pt>
                <c:pt idx="12">
                  <c:v>0.25</c:v>
                </c:pt>
                <c:pt idx="13">
                  <c:v>0.25</c:v>
                </c:pt>
              </c:numCache>
            </c:numRef>
          </c:val>
          <c:smooth val="0"/>
        </c:ser>
        <c:ser>
          <c:idx val="1"/>
          <c:order val="2"/>
          <c:tx>
            <c:v>Usmrcení - podíl v ČR</c:v>
          </c:tx>
          <c:spPr>
            <a:ln>
              <a:prstDash val="sysDot"/>
            </a:ln>
          </c:spPr>
          <c:marker>
            <c:symbol val="none"/>
          </c:marker>
          <c:dLbls>
            <c:dLbl>
              <c:idx val="1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'Kraje dílčí cíle'!$AS$21:$AS$34</c:f>
              <c:numCache>
                <c:formatCode>0%</c:formatCode>
                <c:ptCount val="14"/>
                <c:pt idx="0">
                  <c:v>0.12749003984063745</c:v>
                </c:pt>
                <c:pt idx="1">
                  <c:v>0.12749003984063745</c:v>
                </c:pt>
                <c:pt idx="2">
                  <c:v>0.12749003984063745</c:v>
                </c:pt>
                <c:pt idx="3">
                  <c:v>0.12749003984063745</c:v>
                </c:pt>
                <c:pt idx="4">
                  <c:v>0.12749003984063745</c:v>
                </c:pt>
                <c:pt idx="5">
                  <c:v>0.12749003984063745</c:v>
                </c:pt>
                <c:pt idx="6">
                  <c:v>0.12749003984063745</c:v>
                </c:pt>
                <c:pt idx="7">
                  <c:v>0.12749003984063745</c:v>
                </c:pt>
                <c:pt idx="8">
                  <c:v>0.12749003984063745</c:v>
                </c:pt>
                <c:pt idx="9">
                  <c:v>0.12749003984063745</c:v>
                </c:pt>
                <c:pt idx="10">
                  <c:v>0.12749003984063745</c:v>
                </c:pt>
                <c:pt idx="11">
                  <c:v>0.12749003984063745</c:v>
                </c:pt>
                <c:pt idx="12">
                  <c:v>0.12749003984063745</c:v>
                </c:pt>
                <c:pt idx="13">
                  <c:v>0.12749003984063745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3984616"/>
        <c:axId val="443995200"/>
      </c:lineChart>
      <c:catAx>
        <c:axId val="443994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43996768"/>
        <c:crosses val="autoZero"/>
        <c:auto val="1"/>
        <c:lblAlgn val="ctr"/>
        <c:lblOffset val="100"/>
        <c:noMultiLvlLbl val="0"/>
      </c:catAx>
      <c:valAx>
        <c:axId val="44399676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chemeClr val="accent2">
                        <a:lumMod val="75000"/>
                      </a:schemeClr>
                    </a:solidFill>
                  </a:defRPr>
                </a:pPr>
                <a:r>
                  <a:rPr lang="cs-CZ">
                    <a:solidFill>
                      <a:schemeClr val="accent2">
                        <a:lumMod val="75000"/>
                      </a:schemeClr>
                    </a:solidFill>
                  </a:rPr>
                  <a:t>Počet usmrcených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2">
                    <a:lumMod val="75000"/>
                  </a:schemeClr>
                </a:solidFill>
              </a:defRPr>
            </a:pPr>
            <a:endParaRPr lang="cs-CZ"/>
          </a:p>
        </c:txPr>
        <c:crossAx val="443994808"/>
        <c:crosses val="autoZero"/>
        <c:crossBetween val="between"/>
      </c:valAx>
      <c:valAx>
        <c:axId val="443995200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crossAx val="443984616"/>
        <c:crosses val="max"/>
        <c:crossBetween val="between"/>
      </c:valAx>
      <c:catAx>
        <c:axId val="443984616"/>
        <c:scaling>
          <c:orientation val="minMax"/>
        </c:scaling>
        <c:delete val="1"/>
        <c:axPos val="b"/>
        <c:majorTickMark val="out"/>
        <c:minorTickMark val="none"/>
        <c:tickLblPos val="nextTo"/>
        <c:crossAx val="443995200"/>
        <c:crosses val="autoZero"/>
        <c:auto val="1"/>
        <c:lblAlgn val="ctr"/>
        <c:lblOffset val="100"/>
        <c:noMultiLvlLbl val="0"/>
      </c:catAx>
      <c:spPr>
        <a:noFill/>
      </c:spPr>
    </c:plotArea>
    <c:legend>
      <c:legendPos val="b"/>
      <c:layout>
        <c:manualLayout>
          <c:xMode val="edge"/>
          <c:yMode val="edge"/>
          <c:x val="0.24659763269929652"/>
          <c:y val="0.9393442069345368"/>
          <c:w val="0.52069362197138869"/>
          <c:h val="5.4615255828642802E-2"/>
        </c:manualLayout>
      </c:layout>
      <c:overlay val="0"/>
    </c:legend>
    <c:plotVisOnly val="1"/>
    <c:dispBlanksAs val="gap"/>
    <c:showDLblsOverMax val="0"/>
  </c:chart>
  <c:spPr>
    <a:blipFill dpi="0" rotWithShape="1">
      <a:blip xmlns:r="http://schemas.openxmlformats.org/officeDocument/2006/relationships" r:embed="rId1">
        <a:alphaModFix amt="15000"/>
      </a:blip>
      <a:srcRect/>
      <a:stretch>
        <a:fillRect/>
      </a:stretch>
    </a:blipFill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>
        <c:manualLayout>
          <c:layoutTarget val="inner"/>
          <c:xMode val="edge"/>
          <c:yMode val="edge"/>
          <c:x val="6.43519458442946E-2"/>
          <c:y val="4.1648833273571488E-2"/>
          <c:w val="0.8904907710254244"/>
          <c:h val="0.714706896669856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'Kraje dílčí cíle'!$A$37</c:f>
              <c:strCache>
                <c:ptCount val="1"/>
                <c:pt idx="0">
                  <c:v>Těžce zranění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Pt>
            <c:idx val="1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</c:dPt>
          <c:dLbls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'Kraje dílčí cíle'!$A$38:$A$51</c:f>
              <c:strCache>
                <c:ptCount val="14"/>
                <c:pt idx="0">
                  <c:v>Hl. m. Praha</c:v>
                </c:pt>
                <c:pt idx="1">
                  <c:v>Středočeský</c:v>
                </c:pt>
                <c:pt idx="2">
                  <c:v>Jihočeský</c:v>
                </c:pt>
                <c:pt idx="3">
                  <c:v>Plzeňský</c:v>
                </c:pt>
                <c:pt idx="4">
                  <c:v>Ústecký</c:v>
                </c:pt>
                <c:pt idx="5">
                  <c:v>Královéhradecký</c:v>
                </c:pt>
                <c:pt idx="6">
                  <c:v>Jihomoravský</c:v>
                </c:pt>
                <c:pt idx="7">
                  <c:v>Moravskoslezský</c:v>
                </c:pt>
                <c:pt idx="8">
                  <c:v>Olomoucký</c:v>
                </c:pt>
                <c:pt idx="9">
                  <c:v>Zlínský</c:v>
                </c:pt>
                <c:pt idx="10">
                  <c:v>Vysočina</c:v>
                </c:pt>
                <c:pt idx="11">
                  <c:v>Pardubický</c:v>
                </c:pt>
                <c:pt idx="12">
                  <c:v>Liberecký</c:v>
                </c:pt>
                <c:pt idx="13">
                  <c:v>Karlovarský</c:v>
                </c:pt>
              </c:strCache>
            </c:strRef>
          </c:cat>
          <c:val>
            <c:numRef>
              <c:f>'Kraje dílčí cíle'!$E$38:$E$51</c:f>
              <c:numCache>
                <c:formatCode>#,##0</c:formatCode>
                <c:ptCount val="14"/>
                <c:pt idx="0">
                  <c:v>31</c:v>
                </c:pt>
                <c:pt idx="1">
                  <c:v>67</c:v>
                </c:pt>
                <c:pt idx="2">
                  <c:v>59</c:v>
                </c:pt>
                <c:pt idx="3">
                  <c:v>13</c:v>
                </c:pt>
                <c:pt idx="4">
                  <c:v>29</c:v>
                </c:pt>
                <c:pt idx="5">
                  <c:v>22</c:v>
                </c:pt>
                <c:pt idx="6">
                  <c:v>43</c:v>
                </c:pt>
                <c:pt idx="7">
                  <c:v>28</c:v>
                </c:pt>
                <c:pt idx="8">
                  <c:v>16</c:v>
                </c:pt>
                <c:pt idx="9">
                  <c:v>27</c:v>
                </c:pt>
                <c:pt idx="10">
                  <c:v>26</c:v>
                </c:pt>
                <c:pt idx="11">
                  <c:v>28</c:v>
                </c:pt>
                <c:pt idx="12">
                  <c:v>17</c:v>
                </c:pt>
                <c:pt idx="13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730456"/>
        <c:axId val="391726144"/>
      </c:barChart>
      <c:lineChart>
        <c:grouping val="standard"/>
        <c:varyColors val="0"/>
        <c:ser>
          <c:idx val="2"/>
          <c:order val="1"/>
          <c:tx>
            <c:v>Těžce zranění - podíl v kraji</c:v>
          </c:tx>
          <c:spPr>
            <a:ln>
              <a:solidFill>
                <a:schemeClr val="accent3">
                  <a:lumMod val="75000"/>
                </a:schemeClr>
              </a:solidFill>
            </a:ln>
          </c:spPr>
          <c:marker>
            <c:symbol val="none"/>
          </c:marker>
          <c:dLbls>
            <c:spPr>
              <a:solidFill>
                <a:schemeClr val="lt1"/>
              </a:solidFill>
              <a:ln w="25400" cap="flat" cmpd="sng" algn="ctr">
                <a:solidFill>
                  <a:schemeClr val="accent3"/>
                </a:solidFill>
                <a:prstDash val="solid"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val>
            <c:numRef>
              <c:f>'Kraje dílčí cíle'!$AG$38:$AG$51</c:f>
              <c:numCache>
                <c:formatCode>0%</c:formatCode>
                <c:ptCount val="14"/>
                <c:pt idx="0">
                  <c:v>0.19871794871794871</c:v>
                </c:pt>
                <c:pt idx="1">
                  <c:v>0.19881305637982197</c:v>
                </c:pt>
                <c:pt idx="2">
                  <c:v>0.22868217054263565</c:v>
                </c:pt>
                <c:pt idx="3">
                  <c:v>0.15662650602409639</c:v>
                </c:pt>
                <c:pt idx="4">
                  <c:v>0.14646464646464646</c:v>
                </c:pt>
                <c:pt idx="5">
                  <c:v>0.15827338129496402</c:v>
                </c:pt>
                <c:pt idx="6">
                  <c:v>0.17916666666666667</c:v>
                </c:pt>
                <c:pt idx="7">
                  <c:v>0.12844036697247707</c:v>
                </c:pt>
                <c:pt idx="8">
                  <c:v>0.14678899082568808</c:v>
                </c:pt>
                <c:pt idx="9">
                  <c:v>0.16167664670658682</c:v>
                </c:pt>
                <c:pt idx="10">
                  <c:v>0.1793103448275862</c:v>
                </c:pt>
                <c:pt idx="11">
                  <c:v>0.2</c:v>
                </c:pt>
                <c:pt idx="12">
                  <c:v>0.18478260869565216</c:v>
                </c:pt>
                <c:pt idx="13">
                  <c:v>0.21052631578947367</c:v>
                </c:pt>
              </c:numCache>
            </c:numRef>
          </c:val>
          <c:smooth val="0"/>
        </c:ser>
        <c:ser>
          <c:idx val="1"/>
          <c:order val="2"/>
          <c:tx>
            <c:v>Těžce zranění - podíl v ČR</c:v>
          </c:tx>
          <c:spPr>
            <a:ln>
              <a:solidFill>
                <a:schemeClr val="accent3">
                  <a:lumMod val="75000"/>
                </a:schemeClr>
              </a:solidFill>
              <a:prstDash val="sysDot"/>
            </a:ln>
          </c:spPr>
          <c:marker>
            <c:symbol val="none"/>
          </c:marker>
          <c:dLbls>
            <c:dLbl>
              <c:idx val="1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val>
            <c:numRef>
              <c:f>'Kraje dílčí cíle'!$AS$38:$AS$51</c:f>
              <c:numCache>
                <c:formatCode>0%</c:formatCode>
                <c:ptCount val="14"/>
                <c:pt idx="0">
                  <c:v>0.17870884993587002</c:v>
                </c:pt>
                <c:pt idx="1">
                  <c:v>0.17870884993587002</c:v>
                </c:pt>
                <c:pt idx="2">
                  <c:v>0.17870884993587002</c:v>
                </c:pt>
                <c:pt idx="3">
                  <c:v>0.17870884993587002</c:v>
                </c:pt>
                <c:pt idx="4">
                  <c:v>0.17870884993587002</c:v>
                </c:pt>
                <c:pt idx="5">
                  <c:v>0.17870884993587002</c:v>
                </c:pt>
                <c:pt idx="6">
                  <c:v>0.17870884993587002</c:v>
                </c:pt>
                <c:pt idx="7">
                  <c:v>0.17870884993587002</c:v>
                </c:pt>
                <c:pt idx="8">
                  <c:v>0.17870884993587002</c:v>
                </c:pt>
                <c:pt idx="9">
                  <c:v>0.17870884993587002</c:v>
                </c:pt>
                <c:pt idx="10">
                  <c:v>0.17870884993587002</c:v>
                </c:pt>
                <c:pt idx="11">
                  <c:v>0.17870884993587002</c:v>
                </c:pt>
                <c:pt idx="12">
                  <c:v>0.17870884993587002</c:v>
                </c:pt>
                <c:pt idx="13">
                  <c:v>0.17870884993587002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91724576"/>
        <c:axId val="391722616"/>
      </c:lineChart>
      <c:catAx>
        <c:axId val="391730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391726144"/>
        <c:crosses val="autoZero"/>
        <c:auto val="1"/>
        <c:lblAlgn val="ctr"/>
        <c:lblOffset val="100"/>
        <c:noMultiLvlLbl val="0"/>
      </c:catAx>
      <c:valAx>
        <c:axId val="3917261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>
                    <a:solidFill>
                      <a:srgbClr val="92D050"/>
                    </a:solidFill>
                  </a:defRPr>
                </a:pPr>
                <a:r>
                  <a:rPr lang="cs-CZ">
                    <a:solidFill>
                      <a:srgbClr val="92D050"/>
                    </a:solidFill>
                  </a:rPr>
                  <a:t>Počet těžce zraněných</a:t>
                </a:r>
              </a:p>
            </c:rich>
          </c:tx>
          <c:layout/>
          <c:overlay val="0"/>
        </c:title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92D050"/>
                </a:solidFill>
              </a:defRPr>
            </a:pPr>
            <a:endParaRPr lang="cs-CZ"/>
          </a:p>
        </c:txPr>
        <c:crossAx val="391730456"/>
        <c:crosses val="autoZero"/>
        <c:crossBetween val="between"/>
      </c:valAx>
      <c:valAx>
        <c:axId val="391722616"/>
        <c:scaling>
          <c:orientation val="minMax"/>
        </c:scaling>
        <c:delete val="0"/>
        <c:axPos val="r"/>
        <c:numFmt formatCode="0%" sourceLinked="1"/>
        <c:majorTickMark val="out"/>
        <c:minorTickMark val="none"/>
        <c:tickLblPos val="nextTo"/>
        <c:crossAx val="391724576"/>
        <c:crosses val="max"/>
        <c:crossBetween val="between"/>
      </c:valAx>
      <c:catAx>
        <c:axId val="391724576"/>
        <c:scaling>
          <c:orientation val="minMax"/>
        </c:scaling>
        <c:delete val="1"/>
        <c:axPos val="b"/>
        <c:majorTickMark val="out"/>
        <c:minorTickMark val="none"/>
        <c:tickLblPos val="nextTo"/>
        <c:crossAx val="391722616"/>
        <c:crosses val="autoZero"/>
        <c:auto val="1"/>
        <c:lblAlgn val="ctr"/>
        <c:lblOffset val="100"/>
        <c:noMultiLvlLbl val="0"/>
      </c:catAx>
      <c:spPr>
        <a:noFill/>
      </c:spPr>
    </c:plotArea>
    <c:legend>
      <c:legendPos val="b"/>
      <c:layout/>
      <c:overlay val="0"/>
    </c:legend>
    <c:plotVisOnly val="1"/>
    <c:dispBlanksAs val="gap"/>
    <c:showDLblsOverMax val="0"/>
  </c:chart>
  <c:spPr>
    <a:blipFill dpi="0" rotWithShape="1">
      <a:blip xmlns:r="http://schemas.openxmlformats.org/officeDocument/2006/relationships" r:embed="rId1">
        <a:alphaModFix amt="15000"/>
      </a:blip>
      <a:srcRect/>
      <a:stretch>
        <a:fillRect/>
      </a:stretch>
    </a:blipFill>
  </c:sp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161202185792351E-2"/>
          <c:y val="0.15554021046579855"/>
          <c:w val="0.8449453551912568"/>
          <c:h val="0.77126121610631115"/>
        </c:manualLayout>
      </c:layout>
      <c:pie3DChart>
        <c:varyColors val="1"/>
        <c:ser>
          <c:idx val="0"/>
          <c:order val="0"/>
          <c:explosion val="25"/>
          <c:dLbls>
            <c:spPr>
              <a:gradFill rotWithShape="1">
                <a:gsLst>
                  <a:gs pos="0">
                    <a:schemeClr val="accent6">
                      <a:tint val="50000"/>
                      <a:satMod val="300000"/>
                    </a:schemeClr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Věk!$G$2:$G$8</c:f>
              <c:strCache>
                <c:ptCount val="7"/>
                <c:pt idx="0">
                  <c:v>0-14 let</c:v>
                </c:pt>
                <c:pt idx="1">
                  <c:v>15-24 let</c:v>
                </c:pt>
                <c:pt idx="2">
                  <c:v>25-34 let</c:v>
                </c:pt>
                <c:pt idx="3">
                  <c:v>35-44 let</c:v>
                </c:pt>
                <c:pt idx="4">
                  <c:v>45-54 let</c:v>
                </c:pt>
                <c:pt idx="5">
                  <c:v>55-64 let</c:v>
                </c:pt>
                <c:pt idx="6">
                  <c:v>65 a více let</c:v>
                </c:pt>
              </c:strCache>
            </c:strRef>
          </c:cat>
          <c:val>
            <c:numRef>
              <c:f>Věk!$H$2:$H$8</c:f>
              <c:numCache>
                <c:formatCode>General</c:formatCode>
                <c:ptCount val="7"/>
                <c:pt idx="0">
                  <c:v>0</c:v>
                </c:pt>
                <c:pt idx="1">
                  <c:v>10</c:v>
                </c:pt>
                <c:pt idx="2">
                  <c:v>17</c:v>
                </c:pt>
                <c:pt idx="3">
                  <c:v>18</c:v>
                </c:pt>
                <c:pt idx="4">
                  <c:v>10</c:v>
                </c:pt>
                <c:pt idx="5">
                  <c:v>8</c:v>
                </c:pt>
                <c:pt idx="6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blipFill dpi="0" rotWithShape="1">
      <a:blip xmlns:r="http://schemas.openxmlformats.org/officeDocument/2006/relationships" r:embed="rId1">
        <a:alphaModFix amt="15000"/>
      </a:blip>
      <a:srcRect/>
      <a:stretch>
        <a:fillRect/>
      </a:stretch>
    </a:blipFill>
  </c:sp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25"/>
    </mc:Choice>
    <mc:Fallback>
      <c:style val="25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5"/>
          <c:dPt>
            <c:idx val="5"/>
            <c:bubble3D val="0"/>
            <c:spPr>
              <a:solidFill>
                <a:srgbClr val="FF0000"/>
              </a:solidFill>
            </c:spPr>
          </c:dPt>
          <c:dLbls>
            <c:dLbl>
              <c:idx val="5"/>
              <c:layout>
                <c:manualLayout>
                  <c:x val="-2.867924495838875E-2"/>
                  <c:y val="-0.1713569817184240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gradFill rotWithShape="1">
                <a:gsLst>
                  <a:gs pos="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dk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txPr>
              <a:bodyPr/>
              <a:lstStyle/>
              <a:p>
                <a:pPr>
                  <a:defRPr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Alkohol!$A$2:$A$9</c:f>
              <c:strCache>
                <c:ptCount val="8"/>
                <c:pt idx="0">
                  <c:v>pod vlivem alkoholu do 0,24 ‰</c:v>
                </c:pt>
                <c:pt idx="1">
                  <c:v>pod vlivem alkoholu od 0,24 ‰ do 0,50 ‰</c:v>
                </c:pt>
                <c:pt idx="2">
                  <c:v>pod vlivem alkoholu od 0,51 ‰ do 0,80 ‰</c:v>
                </c:pt>
                <c:pt idx="3">
                  <c:v>pod vlivem alkoholu od 0,81 ‰ do 1,00 ‰</c:v>
                </c:pt>
                <c:pt idx="4">
                  <c:v>pod vlivem alkoholu od 1,10 ‰ do 1,50 ‰</c:v>
                </c:pt>
                <c:pt idx="5">
                  <c:v>pod vlivem alkoholu od 1,51 ‰ a více</c:v>
                </c:pt>
                <c:pt idx="6">
                  <c:v>pod vlivem alkoholu a drog</c:v>
                </c:pt>
                <c:pt idx="7">
                  <c:v>pod vlivem drog</c:v>
                </c:pt>
              </c:strCache>
            </c:strRef>
          </c:cat>
          <c:val>
            <c:numRef>
              <c:f>Alkohol!$B$2:$B$9</c:f>
              <c:numCache>
                <c:formatCode>#,##0</c:formatCode>
                <c:ptCount val="8"/>
                <c:pt idx="0">
                  <c:v>3</c:v>
                </c:pt>
                <c:pt idx="1">
                  <c:v>14</c:v>
                </c:pt>
                <c:pt idx="2">
                  <c:v>10</c:v>
                </c:pt>
                <c:pt idx="3">
                  <c:v>6</c:v>
                </c:pt>
                <c:pt idx="4">
                  <c:v>25</c:v>
                </c:pt>
                <c:pt idx="5">
                  <c:v>57</c:v>
                </c:pt>
                <c:pt idx="6">
                  <c:v>3</c:v>
                </c:pt>
                <c:pt idx="7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blipFill dpi="0" rotWithShape="1">
      <a:blip xmlns:r="http://schemas.openxmlformats.org/officeDocument/2006/relationships" r:embed="rId1">
        <a:alphaModFix amt="15000"/>
      </a:blip>
      <a:srcRect/>
      <a:stretch>
        <a:fillRect/>
      </a:stretch>
    </a:blipFill>
  </c:sp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543807553716805E-2"/>
          <c:y val="5.0438024415774815E-2"/>
          <c:w val="0.92203528849148098"/>
          <c:h val="0.74055538599501192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Lbls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'M1'!$A$2:$A$20</c:f>
              <c:strCache>
                <c:ptCount val="19"/>
                <c:pt idx="0">
                  <c:v>Nizozemí</c:v>
                </c:pt>
                <c:pt idx="1">
                  <c:v>Španělsko</c:v>
                </c:pt>
                <c:pt idx="2">
                  <c:v>Finsko</c:v>
                </c:pt>
                <c:pt idx="3">
                  <c:v>Belgie</c:v>
                </c:pt>
                <c:pt idx="4">
                  <c:v>Řecko</c:v>
                </c:pt>
                <c:pt idx="5">
                  <c:v>Francie</c:v>
                </c:pt>
                <c:pt idx="6">
                  <c:v>Portugalsko</c:v>
                </c:pt>
                <c:pt idx="7">
                  <c:v>Slovinsko</c:v>
                </c:pt>
                <c:pt idx="8">
                  <c:v>Itálie</c:v>
                </c:pt>
                <c:pt idx="9">
                  <c:v>Spojené království</c:v>
                </c:pt>
                <c:pt idx="10">
                  <c:v>Dánsko</c:v>
                </c:pt>
                <c:pt idx="11">
                  <c:v>Švédsko</c:v>
                </c:pt>
                <c:pt idx="12">
                  <c:v>Maďarsko</c:v>
                </c:pt>
                <c:pt idx="13">
                  <c:v>Rakousko</c:v>
                </c:pt>
                <c:pt idx="14">
                  <c:v>Lucembursko</c:v>
                </c:pt>
                <c:pt idx="15">
                  <c:v>Polsko</c:v>
                </c:pt>
                <c:pt idx="16">
                  <c:v>Německo</c:v>
                </c:pt>
                <c:pt idx="17">
                  <c:v>Česká republika</c:v>
                </c:pt>
                <c:pt idx="18">
                  <c:v>Irsko</c:v>
                </c:pt>
              </c:strCache>
            </c:strRef>
          </c:cat>
          <c:val>
            <c:numRef>
              <c:f>'M1'!$K$2:$K$20</c:f>
              <c:numCache>
                <c:formatCode>0%</c:formatCode>
                <c:ptCount val="19"/>
                <c:pt idx="0">
                  <c:v>-0.27212451973206336</c:v>
                </c:pt>
                <c:pt idx="1">
                  <c:v>-0.14341399578858016</c:v>
                </c:pt>
                <c:pt idx="2">
                  <c:v>-0.121861896067728</c:v>
                </c:pt>
                <c:pt idx="3">
                  <c:v>-0.10876328294719016</c:v>
                </c:pt>
                <c:pt idx="4">
                  <c:v>-9.7960183595717384E-2</c:v>
                </c:pt>
                <c:pt idx="5">
                  <c:v>-8.7092752571684834E-2</c:v>
                </c:pt>
                <c:pt idx="6">
                  <c:v>-7.4991577159497211E-2</c:v>
                </c:pt>
                <c:pt idx="7">
                  <c:v>-5.2010001436751808E-2</c:v>
                </c:pt>
                <c:pt idx="8">
                  <c:v>-5.188580156795395E-2</c:v>
                </c:pt>
                <c:pt idx="9">
                  <c:v>-2.8557491785261603E-2</c:v>
                </c:pt>
                <c:pt idx="10">
                  <c:v>4.6231673085850872E-3</c:v>
                </c:pt>
                <c:pt idx="11">
                  <c:v>1.7529076827762315E-2</c:v>
                </c:pt>
                <c:pt idx="12">
                  <c:v>3.9916301454229849E-2</c:v>
                </c:pt>
                <c:pt idx="13">
                  <c:v>8.190187248616855E-2</c:v>
                </c:pt>
                <c:pt idx="14">
                  <c:v>0.18190960859833544</c:v>
                </c:pt>
                <c:pt idx="15">
                  <c:v>0.20017748523030224</c:v>
                </c:pt>
                <c:pt idx="16">
                  <c:v>0.21467906503610854</c:v>
                </c:pt>
                <c:pt idx="17">
                  <c:v>0.2380712708508804</c:v>
                </c:pt>
                <c:pt idx="18">
                  <c:v>0.24652066720171104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0241968"/>
        <c:axId val="440235696"/>
      </c:barChart>
      <c:lineChart>
        <c:grouping val="standard"/>
        <c:varyColors val="0"/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8"/>
              <c:layout/>
              <c:tx>
                <c:rich>
                  <a:bodyPr/>
                  <a:lstStyle/>
                  <a:p>
                    <a:r>
                      <a:rPr lang="en-US"/>
                      <a:t>EU: </a:t>
                    </a:r>
                    <a:fld id="{7EE24FBA-356B-4305-879A-716F8B596C5F}" type="VALUE">
                      <a:rPr lang="en-US"/>
                      <a:pPr/>
                      <a:t>[HODNOTA]</a:t>
                    </a:fld>
                    <a:endParaRPr lang="en-US"/>
                  </a:p>
                </c:rich>
              </c:tx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b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'M1'!$A$2:$A$20</c:f>
              <c:strCache>
                <c:ptCount val="19"/>
                <c:pt idx="0">
                  <c:v>Nizozemí</c:v>
                </c:pt>
                <c:pt idx="1">
                  <c:v>Španělsko</c:v>
                </c:pt>
                <c:pt idx="2">
                  <c:v>Finsko</c:v>
                </c:pt>
                <c:pt idx="3">
                  <c:v>Belgie</c:v>
                </c:pt>
                <c:pt idx="4">
                  <c:v>Řecko</c:v>
                </c:pt>
                <c:pt idx="5">
                  <c:v>Francie</c:v>
                </c:pt>
                <c:pt idx="6">
                  <c:v>Portugalsko</c:v>
                </c:pt>
                <c:pt idx="7">
                  <c:v>Slovinsko</c:v>
                </c:pt>
                <c:pt idx="8">
                  <c:v>Itálie</c:v>
                </c:pt>
                <c:pt idx="9">
                  <c:v>Spojené království</c:v>
                </c:pt>
                <c:pt idx="10">
                  <c:v>Dánsko</c:v>
                </c:pt>
                <c:pt idx="11">
                  <c:v>Švédsko</c:v>
                </c:pt>
                <c:pt idx="12">
                  <c:v>Maďarsko</c:v>
                </c:pt>
                <c:pt idx="13">
                  <c:v>Rakousko</c:v>
                </c:pt>
                <c:pt idx="14">
                  <c:v>Lucembursko</c:v>
                </c:pt>
                <c:pt idx="15">
                  <c:v>Polsko</c:v>
                </c:pt>
                <c:pt idx="16">
                  <c:v>Německo</c:v>
                </c:pt>
                <c:pt idx="17">
                  <c:v>Česká republika</c:v>
                </c:pt>
                <c:pt idx="18">
                  <c:v>Irsko</c:v>
                </c:pt>
              </c:strCache>
            </c:strRef>
          </c:cat>
          <c:val>
            <c:numRef>
              <c:f>'M1'!$L$2:$L$20</c:f>
              <c:numCache>
                <c:formatCode>0%</c:formatCode>
                <c:ptCount val="19"/>
                <c:pt idx="0">
                  <c:v>-1.3363828386634585E-2</c:v>
                </c:pt>
                <c:pt idx="1">
                  <c:v>-1.3363828386634585E-2</c:v>
                </c:pt>
                <c:pt idx="2">
                  <c:v>-1.3363828386634585E-2</c:v>
                </c:pt>
                <c:pt idx="3">
                  <c:v>-1.3363828386634585E-2</c:v>
                </c:pt>
                <c:pt idx="4">
                  <c:v>-1.3363828386634585E-2</c:v>
                </c:pt>
                <c:pt idx="5">
                  <c:v>-1.3363828386634585E-2</c:v>
                </c:pt>
                <c:pt idx="6">
                  <c:v>-1.3363828386634585E-2</c:v>
                </c:pt>
                <c:pt idx="7">
                  <c:v>-1.3363828386634585E-2</c:v>
                </c:pt>
                <c:pt idx="8">
                  <c:v>-1.3363828386634585E-2</c:v>
                </c:pt>
                <c:pt idx="9">
                  <c:v>-1.3363828386634585E-2</c:v>
                </c:pt>
                <c:pt idx="10">
                  <c:v>-1.3363828386634585E-2</c:v>
                </c:pt>
                <c:pt idx="11">
                  <c:v>-1.3363828386634585E-2</c:v>
                </c:pt>
                <c:pt idx="12">
                  <c:v>-1.3363828386634585E-2</c:v>
                </c:pt>
                <c:pt idx="13">
                  <c:v>-1.3363828386634585E-2</c:v>
                </c:pt>
                <c:pt idx="14">
                  <c:v>-1.3363828386634585E-2</c:v>
                </c:pt>
                <c:pt idx="15">
                  <c:v>-1.3363828386634585E-2</c:v>
                </c:pt>
                <c:pt idx="16">
                  <c:v>-1.3363828386634585E-2</c:v>
                </c:pt>
                <c:pt idx="17">
                  <c:v>-1.3363828386634585E-2</c:v>
                </c:pt>
                <c:pt idx="18">
                  <c:v>-1.3363828386634585E-2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0241968"/>
        <c:axId val="440235696"/>
      </c:lineChart>
      <c:catAx>
        <c:axId val="440241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0235696"/>
        <c:crosses val="autoZero"/>
        <c:auto val="1"/>
        <c:lblAlgn val="ctr"/>
        <c:lblOffset val="100"/>
        <c:noMultiLvlLbl val="0"/>
      </c:catAx>
      <c:valAx>
        <c:axId val="440235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440241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7625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B692CB-C71C-4E0F-B857-DB371581E2C8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7625" y="9444038"/>
            <a:ext cx="295116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6EB018-714C-4EAE-82A1-4CF3668BB86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0109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E0FD3-819D-4892-9D7E-93FCEE2E023A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DF06A1-B38E-4B37-ABD8-F699EC824F3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8036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D1B18-5C64-48F3-8BBB-8A3943634AB2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81447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89124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6769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8D1B18-5C64-48F3-8BBB-8A3943634AB2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278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0802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72935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231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6436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26895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81109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08186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Následující tabulka udává vývoj počtu usmrcených motocyklistů v jednotlivých evropských zemích.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Porovnáme-li rok 2016 s rokem 2009, došlo v České republice ke snížení usmrcených motocyklistů na 67 % referenčního roku 2009.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 touto bilancí patřila Česká republika k evropskému průměru (pozn. evropský průměr činil také 67 %). K nejvýznamnějšímu poklesu došlo v Lucembursku (43 %) a Nizozemí (52 %).</a:t>
            </a:r>
          </a:p>
          <a:p>
            <a:endParaRPr lang="cs-CZ" dirty="0" smtClean="0"/>
          </a:p>
          <a:p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 období let 2012 – 2016 bylo v České republice oproti předpokladu NSBSP usmrceno o 81 motocyklistů více, tj. + 24 % 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(pozn. předpoklad NSBSP byl významně (+ 34, resp. + 28) překročen v roce 2015, resp. 2014). Uplatníme-li stejnou predikci předpokládaného poklesu usmrcených i na ostatní země EU, dojdeme k závěru, že přibližně polovina z nich by NSBSP v uvedeném období splnila. </a:t>
            </a:r>
          </a:p>
          <a:p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Evropský průměr byl pak oproti stanovenému předpokladu o 1 % nižší, Česká republika 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(spolu s Irskem) </a:t>
            </a:r>
            <a:r>
              <a:rPr lang="cs-CZ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patřila v oblasti usmrcených motocyklistů k nejhorším zemím.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DF06A1-B38E-4B37-ABD8-F699EC824F3F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8858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E632B3-CD99-4D4F-8952-FC01308109FF}" type="datetimeFigureOut">
              <a:rPr lang="cs-CZ" smtClean="0"/>
              <a:pPr/>
              <a:t>15.06.2018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576821-594D-43EF-9021-CC9F6023597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hyperlink" Target="http://www.ibesip.cz/Besip/media/Besip/data/web/soubory/motocyklista/na-motorce-v-praxi-ii.pdf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XuiRUMxQ4z8" TargetMode="External"/><Relationship Id="rId5" Type="http://schemas.openxmlformats.org/officeDocument/2006/relationships/image" Target="../media/image10.jpe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3933056"/>
            <a:ext cx="9144000" cy="1872208"/>
          </a:xfrm>
          <a:prstGeom prst="rect">
            <a:avLst/>
          </a:prstGeom>
          <a:solidFill>
            <a:srgbClr val="00AD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323528" y="2996952"/>
            <a:ext cx="8568952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00ADEA"/>
                </a:solidFill>
              </a:rPr>
              <a:t>Motocyklisté</a:t>
            </a:r>
            <a:endParaRPr lang="cs-CZ" sz="2800" dirty="0" smtClean="0">
              <a:solidFill>
                <a:srgbClr val="FF0066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059832" y="4169577"/>
            <a:ext cx="6084168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cs-CZ" sz="3600" b="1" dirty="0" smtClean="0">
                <a:solidFill>
                  <a:prstClr val="white"/>
                </a:solidFill>
              </a:rPr>
              <a:t>Mgr. </a:t>
            </a:r>
            <a:r>
              <a:rPr lang="cs-CZ" sz="3600" b="1" smtClean="0">
                <a:solidFill>
                  <a:prstClr val="white"/>
                </a:solidFill>
              </a:rPr>
              <a:t>Tomáš Neřold M.A.</a:t>
            </a:r>
            <a:endParaRPr lang="cs-CZ" sz="3600" b="1" dirty="0" smtClean="0">
              <a:solidFill>
                <a:prstClr val="white"/>
              </a:solidFill>
            </a:endParaRPr>
          </a:p>
          <a:p>
            <a:pPr lvl="0"/>
            <a:r>
              <a:rPr lang="cs-CZ" sz="2400" dirty="0" smtClean="0">
                <a:solidFill>
                  <a:prstClr val="white"/>
                </a:solidFill>
              </a:rPr>
              <a:t>Pověřen řízením Samostatného oddělení BESIP</a:t>
            </a:r>
          </a:p>
          <a:p>
            <a:pPr lvl="0"/>
            <a:r>
              <a:rPr lang="cs-CZ" sz="2400" dirty="0" smtClean="0">
                <a:solidFill>
                  <a:prstClr val="white"/>
                </a:solidFill>
              </a:rPr>
              <a:t>Ministerstvo dopravy</a:t>
            </a:r>
            <a:endParaRPr lang="cs-CZ" sz="1400" dirty="0" smtClean="0">
              <a:solidFill>
                <a:prstClr val="white"/>
              </a:solidFill>
            </a:endParaRPr>
          </a:p>
          <a:p>
            <a:endParaRPr lang="cs-CZ" dirty="0"/>
          </a:p>
        </p:txBody>
      </p:sp>
      <p:pic>
        <p:nvPicPr>
          <p:cNvPr id="6" name="Zástupný symbol pro obsah 5" descr="BESI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404664"/>
            <a:ext cx="2016224" cy="1799481"/>
          </a:xfrm>
          <a:prstGeom prst="rect">
            <a:avLst/>
          </a:prstGeom>
          <a:effectLst>
            <a:outerShdw blurRad="228600" dist="76200" dir="294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" name="Obrázek 6" descr="FIA_TAG_CJ_CMYK_FIN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7143" y="4581128"/>
            <a:ext cx="2500885" cy="2500885"/>
          </a:xfrm>
          <a:prstGeom prst="rect">
            <a:avLst/>
          </a:prstGeom>
          <a:effectLst>
            <a:outerShdw blurRad="292100" dist="889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200" b="1" dirty="0" smtClean="0">
                <a:solidFill>
                  <a:schemeClr val="bg1"/>
                </a:solidFill>
              </a:rPr>
              <a:t>Neuspokojivý vývoj v roc</a:t>
            </a:r>
            <a:r>
              <a:rPr lang="cs-CZ" sz="3200" b="1" dirty="0" smtClean="0">
                <a:solidFill>
                  <a:schemeClr val="bg1"/>
                </a:solidFill>
              </a:rPr>
              <a:t>e 2018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36551"/>
            <a:ext cx="5122912" cy="4672729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sz="2400" dirty="0" smtClean="0">
                <a:solidFill>
                  <a:srgbClr val="FF0000"/>
                </a:solidFill>
              </a:rPr>
              <a:t>k 31. 5. 2018 bylo usmrceno 25 a těžce zraněno 121 motocyklistů</a:t>
            </a:r>
          </a:p>
          <a:p>
            <a:pPr algn="just"/>
            <a:r>
              <a:rPr lang="cs-CZ" sz="2400" dirty="0" smtClean="0">
                <a:solidFill>
                  <a:srgbClr val="00ADEA"/>
                </a:solidFill>
              </a:rPr>
              <a:t>nejvíce usmrcených od roku 2012, meziročně + 4 (tj. + 19 %)</a:t>
            </a:r>
          </a:p>
          <a:p>
            <a:pPr algn="just"/>
            <a:r>
              <a:rPr lang="cs-CZ" sz="2400" dirty="0" smtClean="0">
                <a:solidFill>
                  <a:srgbClr val="00ADEA"/>
                </a:solidFill>
              </a:rPr>
              <a:t>dle předpokladu NSBSP nemělo být usmrceno více než 13 a těžce zraněno více než 118 motocyklistů (oba předpoklady byly překročeny)</a:t>
            </a:r>
            <a:endParaRPr lang="cs-CZ" sz="2400" dirty="0">
              <a:solidFill>
                <a:srgbClr val="FF0000"/>
              </a:solidFill>
            </a:endParaRPr>
          </a:p>
          <a:p>
            <a:pPr algn="just"/>
            <a:r>
              <a:rPr lang="cs-CZ" sz="2400" dirty="0" smtClean="0">
                <a:solidFill>
                  <a:srgbClr val="FF0000"/>
                </a:solidFill>
              </a:rPr>
              <a:t>nejvíce (4) motocyklistů usmrceno v Libereckém kraji (57% podíl na všech usmrcených v daném kraji)</a:t>
            </a:r>
          </a:p>
          <a:p>
            <a:pPr algn="just"/>
            <a:r>
              <a:rPr lang="cs-CZ" sz="2400" dirty="0">
                <a:solidFill>
                  <a:srgbClr val="00ADEA"/>
                </a:solidFill>
              </a:rPr>
              <a:t>nejvíce (21) motocyklistů těžce zraněno ve Středočeském kraji, nejvyšší podíl na všech těžce zraněných evidován v Olomouckém kraji (32 %, 9 těžce zraněných motocyklistů)</a:t>
            </a:r>
          </a:p>
        </p:txBody>
      </p:sp>
      <p:pic>
        <p:nvPicPr>
          <p:cNvPr id="3" name="Obrázek 2">
            <a:hlinkClick r:id="rId4"/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16140" y="1664130"/>
            <a:ext cx="3248348" cy="4619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7877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200" b="1" dirty="0">
                <a:solidFill>
                  <a:schemeClr val="bg1"/>
                </a:solidFill>
              </a:rPr>
              <a:t>Přežít a nezabít - příběh Štěpána</a:t>
            </a:r>
            <a:endParaRPr lang="cs-CZ" sz="3200" b="1" dirty="0">
              <a:solidFill>
                <a:schemeClr val="bg1"/>
              </a:solidFill>
            </a:endParaRPr>
          </a:p>
        </p:txBody>
      </p:sp>
      <p:pic>
        <p:nvPicPr>
          <p:cNvPr id="10" name="XuiRUMxQ4z8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457200" y="1593496"/>
            <a:ext cx="8352928" cy="469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49577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3933056"/>
            <a:ext cx="9144000" cy="1872208"/>
          </a:xfrm>
          <a:prstGeom prst="rect">
            <a:avLst/>
          </a:prstGeom>
          <a:solidFill>
            <a:srgbClr val="00ADE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1727176" y="4077072"/>
            <a:ext cx="550912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cs-CZ" sz="3600" b="1" dirty="0" smtClean="0">
                <a:solidFill>
                  <a:prstClr val="white"/>
                </a:solidFill>
              </a:rPr>
              <a:t>Mgr. Tomáš Neřold M.A.</a:t>
            </a:r>
            <a:endParaRPr lang="en-US" sz="3600" b="1" dirty="0" smtClean="0">
              <a:solidFill>
                <a:prstClr val="white"/>
              </a:solidFill>
            </a:endParaRPr>
          </a:p>
          <a:p>
            <a:pPr lvl="0" algn="ctr"/>
            <a:r>
              <a:rPr lang="cs-CZ" sz="2400" dirty="0" smtClean="0">
                <a:solidFill>
                  <a:prstClr val="white"/>
                </a:solidFill>
              </a:rPr>
              <a:t>+420 602 632 176</a:t>
            </a:r>
            <a:endParaRPr lang="cs-CZ" sz="1400" dirty="0">
              <a:solidFill>
                <a:prstClr val="white"/>
              </a:solidFill>
            </a:endParaRPr>
          </a:p>
          <a:p>
            <a:pPr lvl="0" algn="ctr"/>
            <a:r>
              <a:rPr lang="cs-CZ" sz="2400" dirty="0" smtClean="0">
                <a:solidFill>
                  <a:prstClr val="white"/>
                </a:solidFill>
              </a:rPr>
              <a:t>tomas.nerold@mdcr.cz</a:t>
            </a:r>
            <a:endParaRPr lang="en-US" sz="2400" dirty="0" smtClean="0">
              <a:solidFill>
                <a:prstClr val="white"/>
              </a:solidFill>
            </a:endParaRPr>
          </a:p>
          <a:p>
            <a:endParaRPr lang="cs-CZ" dirty="0"/>
          </a:p>
        </p:txBody>
      </p:sp>
      <p:pic>
        <p:nvPicPr>
          <p:cNvPr id="6" name="Zástupný symbol pro obsah 5" descr="BESI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1124744"/>
            <a:ext cx="2016224" cy="1799481"/>
          </a:xfrm>
          <a:prstGeom prst="rect">
            <a:avLst/>
          </a:prstGeom>
          <a:effectLst>
            <a:outerShdw blurRad="228600" dist="76200" dir="294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8" name="Obrázek 7" descr="FIA_TAG_CJ_CMYK_FIN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04248" y="4581128"/>
            <a:ext cx="2500885" cy="2500885"/>
          </a:xfrm>
          <a:prstGeom prst="rect">
            <a:avLst/>
          </a:prstGeom>
          <a:effectLst>
            <a:outerShdw blurRad="292100" dist="889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200" b="1" dirty="0" smtClean="0">
                <a:solidFill>
                  <a:schemeClr val="bg1"/>
                </a:solidFill>
              </a:rPr>
              <a:t>Vývoj usmrcených osob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00199"/>
            <a:ext cx="3754760" cy="4609079"/>
          </a:xfrm>
        </p:spPr>
        <p:txBody>
          <a:bodyPr>
            <a:normAutofit/>
          </a:bodyPr>
          <a:lstStyle/>
          <a:p>
            <a:pPr algn="just"/>
            <a:r>
              <a:rPr lang="cs-CZ" sz="2400" b="1" dirty="0" smtClean="0">
                <a:solidFill>
                  <a:srgbClr val="00ADEA"/>
                </a:solidFill>
              </a:rPr>
              <a:t>nejvíce osob je usmrceno v červenci a srpnu</a:t>
            </a:r>
            <a:endParaRPr lang="cs-CZ" sz="2400" b="1" dirty="0" smtClean="0">
              <a:solidFill>
                <a:srgbClr val="FF0000"/>
              </a:solidFill>
            </a:endParaRPr>
          </a:p>
          <a:p>
            <a:pPr algn="just"/>
            <a:r>
              <a:rPr lang="cs-CZ" sz="2400" b="1" dirty="0" smtClean="0">
                <a:solidFill>
                  <a:srgbClr val="00ADEA"/>
                </a:solidFill>
              </a:rPr>
              <a:t>pětina osob je usmrcena a těžce zraněna </a:t>
            </a:r>
            <a:r>
              <a:rPr lang="cs-CZ" sz="2400" b="1" dirty="0">
                <a:solidFill>
                  <a:srgbClr val="FF0000"/>
                </a:solidFill>
              </a:rPr>
              <a:t>v období letních prázdnin</a:t>
            </a:r>
            <a:endParaRPr lang="cs-CZ" sz="2400" b="1" dirty="0" smtClean="0">
              <a:solidFill>
                <a:srgbClr val="00ADEA"/>
              </a:solidFill>
            </a:endParaRPr>
          </a:p>
          <a:p>
            <a:pPr algn="just"/>
            <a:r>
              <a:rPr lang="cs-CZ" sz="2400" b="1" dirty="0" smtClean="0">
                <a:solidFill>
                  <a:srgbClr val="00ADEA"/>
                </a:solidFill>
              </a:rPr>
              <a:t>v roce 2017 usmrceno </a:t>
            </a:r>
            <a:r>
              <a:rPr lang="cs-CZ" sz="2400" b="1" dirty="0" smtClean="0">
                <a:solidFill>
                  <a:srgbClr val="FF0000"/>
                </a:solidFill>
              </a:rPr>
              <a:t>101 osob </a:t>
            </a:r>
            <a:r>
              <a:rPr lang="cs-CZ" sz="2400" b="1" dirty="0" smtClean="0">
                <a:solidFill>
                  <a:srgbClr val="00ADEA"/>
                </a:solidFill>
              </a:rPr>
              <a:t>(historicky nejméně)</a:t>
            </a:r>
          </a:p>
          <a:p>
            <a:pPr algn="just"/>
            <a:r>
              <a:rPr lang="cs-CZ" sz="2400" b="1" dirty="0">
                <a:solidFill>
                  <a:srgbClr val="00ADEA"/>
                </a:solidFill>
              </a:rPr>
              <a:t>v období leden-květen 2018 </a:t>
            </a:r>
            <a:r>
              <a:rPr lang="cs-CZ" sz="2400" b="1" dirty="0" smtClean="0">
                <a:solidFill>
                  <a:srgbClr val="FF0000"/>
                </a:solidFill>
              </a:rPr>
              <a:t>meziroční nárůst </a:t>
            </a:r>
            <a:br>
              <a:rPr lang="cs-CZ" sz="2400" b="1" dirty="0" smtClean="0">
                <a:solidFill>
                  <a:srgbClr val="FF0000"/>
                </a:solidFill>
              </a:rPr>
            </a:br>
            <a:r>
              <a:rPr lang="cs-CZ" sz="2400" b="1" dirty="0" smtClean="0">
                <a:solidFill>
                  <a:srgbClr val="FF0000"/>
                </a:solidFill>
              </a:rPr>
              <a:t>+ 17 % usmrcených</a:t>
            </a:r>
          </a:p>
          <a:p>
            <a:pPr algn="just"/>
            <a:endParaRPr lang="cs-CZ" sz="2000" b="1" dirty="0" smtClean="0">
              <a:solidFill>
                <a:srgbClr val="00ADEA"/>
              </a:solidFill>
            </a:endParaRPr>
          </a:p>
          <a:p>
            <a:pPr algn="just"/>
            <a:endParaRPr lang="cs-CZ" sz="2400" b="1" dirty="0" smtClean="0">
              <a:solidFill>
                <a:srgbClr val="00ADEA"/>
              </a:solidFill>
            </a:endParaRPr>
          </a:p>
          <a:p>
            <a:pPr algn="just"/>
            <a:endParaRPr lang="cs-CZ" sz="2400" b="1" dirty="0" smtClean="0">
              <a:solidFill>
                <a:srgbClr val="00ADEA"/>
              </a:solidFill>
            </a:endParaRPr>
          </a:p>
          <a:p>
            <a:pPr algn="just"/>
            <a:endParaRPr lang="cs-CZ" sz="2400" b="1" dirty="0">
              <a:solidFill>
                <a:srgbClr val="00ADEA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55976" y="1769000"/>
            <a:ext cx="4426247" cy="4285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515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3200" b="1" dirty="0" smtClean="0">
                <a:solidFill>
                  <a:schemeClr val="bg1"/>
                </a:solidFill>
              </a:rPr>
              <a:t>Prázdninové následky NSBSP 2017</a:t>
            </a:r>
            <a:endParaRPr lang="cs-CZ" sz="32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721308"/>
          </a:xfrm>
        </p:spPr>
        <p:txBody>
          <a:bodyPr>
            <a:normAutofit fontScale="92500" lnSpcReduction="20000"/>
          </a:bodyPr>
          <a:lstStyle/>
          <a:p>
            <a:r>
              <a:rPr lang="cs-CZ" sz="2400" b="1" dirty="0" smtClean="0">
                <a:solidFill>
                  <a:srgbClr val="FF0000"/>
                </a:solidFill>
              </a:rPr>
              <a:t>prázdniny jsou </a:t>
            </a:r>
            <a:r>
              <a:rPr lang="cs-CZ" sz="2400" b="1" dirty="0">
                <a:solidFill>
                  <a:srgbClr val="00ADEA"/>
                </a:solidFill>
              </a:rPr>
              <a:t>v porovnání s ostatními měsíci </a:t>
            </a:r>
            <a:r>
              <a:rPr lang="cs-CZ" sz="2400" b="1" dirty="0" smtClean="0">
                <a:solidFill>
                  <a:srgbClr val="FF0000"/>
                </a:solidFill>
              </a:rPr>
              <a:t>rizikovým obdobím </a:t>
            </a:r>
            <a:r>
              <a:rPr lang="cs-CZ" sz="2400" b="1" dirty="0">
                <a:solidFill>
                  <a:srgbClr val="00ADEA"/>
                </a:solidFill>
              </a:rPr>
              <a:t>pro některé </a:t>
            </a:r>
            <a:r>
              <a:rPr lang="cs-CZ" sz="2400" b="1" dirty="0" smtClean="0">
                <a:solidFill>
                  <a:srgbClr val="FF0000"/>
                </a:solidFill>
              </a:rPr>
              <a:t>zranitelné účastníky </a:t>
            </a:r>
            <a:r>
              <a:rPr lang="cs-CZ" sz="2400" b="1" dirty="0">
                <a:solidFill>
                  <a:srgbClr val="00ADEA"/>
                </a:solidFill>
              </a:rPr>
              <a:t>silničního provozu</a:t>
            </a:r>
          </a:p>
          <a:p>
            <a:r>
              <a:rPr lang="cs-CZ" sz="2400" b="1" dirty="0" smtClean="0">
                <a:solidFill>
                  <a:srgbClr val="FF0000"/>
                </a:solidFill>
              </a:rPr>
              <a:t>33 % usmrcených a 32 % těžce zraněných motocyklistů</a:t>
            </a:r>
          </a:p>
          <a:p>
            <a:r>
              <a:rPr lang="cs-CZ" sz="2400" b="1" dirty="0" smtClean="0">
                <a:solidFill>
                  <a:srgbClr val="00ADEA"/>
                </a:solidFill>
              </a:rPr>
              <a:t>29 % usmrcených a 21 % těžce zraněných </a:t>
            </a:r>
            <a:r>
              <a:rPr lang="cs-CZ" sz="2400" b="1" dirty="0" smtClean="0">
                <a:solidFill>
                  <a:srgbClr val="FF0000"/>
                </a:solidFill>
              </a:rPr>
              <a:t>dětí</a:t>
            </a:r>
          </a:p>
          <a:p>
            <a:r>
              <a:rPr lang="cs-CZ" sz="2400" b="1" dirty="0">
                <a:solidFill>
                  <a:srgbClr val="00ADEA"/>
                </a:solidFill>
              </a:rPr>
              <a:t>28 % usmrcených a 28 % těžce zraněných </a:t>
            </a:r>
            <a:r>
              <a:rPr lang="cs-CZ" sz="2400" b="1" dirty="0" smtClean="0">
                <a:solidFill>
                  <a:srgbClr val="FF0000"/>
                </a:solidFill>
              </a:rPr>
              <a:t>cyklistů</a:t>
            </a:r>
            <a:endParaRPr lang="cs-CZ" sz="24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00ADEA"/>
              </a:solidFill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3366172"/>
            <a:ext cx="4368173" cy="2653105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3764" y="3366172"/>
            <a:ext cx="3794716" cy="2665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325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693857"/>
            <a:ext cx="70202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2000" b="1" dirty="0" smtClean="0">
                <a:solidFill>
                  <a:schemeClr val="bg1"/>
                </a:solidFill>
              </a:rPr>
              <a:t>Vývoj usmrcených a těžce zraněných </a:t>
            </a:r>
            <a:r>
              <a:rPr lang="cs-CZ" sz="2000" b="1" dirty="0" smtClean="0">
                <a:solidFill>
                  <a:schemeClr val="bg1"/>
                </a:solidFill>
              </a:rPr>
              <a:t>motocyklistů </a:t>
            </a:r>
            <a:r>
              <a:rPr lang="cs-CZ" sz="2000" b="1" dirty="0" smtClean="0">
                <a:solidFill>
                  <a:schemeClr val="bg1"/>
                </a:solidFill>
              </a:rPr>
              <a:t>vs. NSBSP</a:t>
            </a:r>
            <a:endParaRPr lang="cs-CZ" sz="20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150"/>
          </a:xfrm>
        </p:spPr>
        <p:txBody>
          <a:bodyPr>
            <a:normAutofit fontScale="92500"/>
          </a:bodyPr>
          <a:lstStyle/>
          <a:p>
            <a:r>
              <a:rPr lang="cs-CZ" sz="2200" b="1" dirty="0" smtClean="0">
                <a:solidFill>
                  <a:srgbClr val="FF0000"/>
                </a:solidFill>
              </a:rPr>
              <a:t>NSBSP se dlouhodobě nedaří v oblasti usmrcených motocyklistů plnit</a:t>
            </a:r>
            <a:endParaRPr lang="cs-CZ" sz="2200" b="1" dirty="0">
              <a:solidFill>
                <a:srgbClr val="FF0000"/>
              </a:solidFill>
            </a:endParaRPr>
          </a:p>
          <a:p>
            <a:endParaRPr lang="cs-CZ" sz="2400" b="1" dirty="0">
              <a:solidFill>
                <a:srgbClr val="00ADEA"/>
              </a:solidFill>
            </a:endParaRPr>
          </a:p>
        </p:txBody>
      </p:sp>
      <p:graphicFrame>
        <p:nvGraphicFramePr>
          <p:cNvPr id="12" name="Graf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712816"/>
              </p:ext>
            </p:extLst>
          </p:nvPr>
        </p:nvGraphicFramePr>
        <p:xfrm>
          <a:off x="1" y="2090398"/>
          <a:ext cx="9144000" cy="4336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6939069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2800" b="1" dirty="0">
                <a:solidFill>
                  <a:schemeClr val="bg1"/>
                </a:solidFill>
              </a:rPr>
              <a:t>U</a:t>
            </a:r>
            <a:r>
              <a:rPr lang="cs-CZ" sz="2800" b="1" dirty="0" smtClean="0">
                <a:solidFill>
                  <a:schemeClr val="bg1"/>
                </a:solidFill>
              </a:rPr>
              <a:t>smrcení </a:t>
            </a:r>
            <a:r>
              <a:rPr lang="cs-CZ" sz="2800" b="1" dirty="0" smtClean="0">
                <a:solidFill>
                  <a:schemeClr val="bg1"/>
                </a:solidFill>
              </a:rPr>
              <a:t>motocyklisté </a:t>
            </a:r>
            <a:r>
              <a:rPr lang="cs-CZ" sz="2800" b="1" dirty="0">
                <a:solidFill>
                  <a:schemeClr val="bg1"/>
                </a:solidFill>
              </a:rPr>
              <a:t>v </a:t>
            </a:r>
            <a:r>
              <a:rPr lang="cs-CZ" sz="2800" b="1" dirty="0" smtClean="0">
                <a:solidFill>
                  <a:schemeClr val="bg1"/>
                </a:solidFill>
              </a:rPr>
              <a:t>krajích (2017)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629716"/>
          </a:xfrm>
        </p:spPr>
        <p:txBody>
          <a:bodyPr>
            <a:noAutofit/>
          </a:bodyPr>
          <a:lstStyle/>
          <a:p>
            <a:r>
              <a:rPr lang="cs-CZ" sz="1600" b="1" dirty="0">
                <a:solidFill>
                  <a:srgbClr val="00ADEA"/>
                </a:solidFill>
              </a:rPr>
              <a:t>přibližně každá </a:t>
            </a:r>
            <a:r>
              <a:rPr lang="cs-CZ" sz="1600" b="1" dirty="0" smtClean="0">
                <a:solidFill>
                  <a:srgbClr val="00ADEA"/>
                </a:solidFill>
              </a:rPr>
              <a:t>8. </a:t>
            </a:r>
            <a:r>
              <a:rPr lang="cs-CZ" sz="1600" b="1" dirty="0">
                <a:solidFill>
                  <a:srgbClr val="00ADEA"/>
                </a:solidFill>
              </a:rPr>
              <a:t>usmrcená osoba byla </a:t>
            </a:r>
            <a:r>
              <a:rPr lang="cs-CZ" sz="1600" b="1" dirty="0" smtClean="0">
                <a:solidFill>
                  <a:srgbClr val="00ADEA"/>
                </a:solidFill>
              </a:rPr>
              <a:t>motocyklistou</a:t>
            </a:r>
          </a:p>
          <a:p>
            <a:r>
              <a:rPr lang="cs-CZ" sz="1200" b="1" dirty="0" smtClean="0">
                <a:solidFill>
                  <a:srgbClr val="00ADEA"/>
                </a:solidFill>
              </a:rPr>
              <a:t>ve Zlínském, Libereckém a Karlovarském kraji každá 4. usmrcená osoba byla motocyklistou (nejvyšší relativní poměr)</a:t>
            </a:r>
            <a:endParaRPr lang="cs-CZ" sz="1200" b="1" dirty="0">
              <a:solidFill>
                <a:srgbClr val="00ADEA"/>
              </a:solidFill>
            </a:endParaRPr>
          </a:p>
          <a:p>
            <a:endParaRPr lang="cs-CZ" sz="1600" b="1" dirty="0">
              <a:solidFill>
                <a:srgbClr val="00ADEA"/>
              </a:solidFill>
            </a:endParaRPr>
          </a:p>
        </p:txBody>
      </p:sp>
      <p:graphicFrame>
        <p:nvGraphicFramePr>
          <p:cNvPr id="16" name="Graf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1015172"/>
              </p:ext>
            </p:extLst>
          </p:nvPr>
        </p:nvGraphicFramePr>
        <p:xfrm>
          <a:off x="-1" y="2229916"/>
          <a:ext cx="9144001" cy="4204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9351898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2800" b="1" dirty="0" smtClean="0">
                <a:solidFill>
                  <a:schemeClr val="bg1"/>
                </a:solidFill>
              </a:rPr>
              <a:t>Těžce zranění </a:t>
            </a:r>
            <a:r>
              <a:rPr lang="cs-CZ" sz="2800" b="1" dirty="0" smtClean="0">
                <a:solidFill>
                  <a:schemeClr val="bg1"/>
                </a:solidFill>
              </a:rPr>
              <a:t>motocyklisté </a:t>
            </a:r>
            <a:r>
              <a:rPr lang="cs-CZ" sz="2800" b="1" dirty="0">
                <a:solidFill>
                  <a:schemeClr val="bg1"/>
                </a:solidFill>
              </a:rPr>
              <a:t>v </a:t>
            </a:r>
            <a:r>
              <a:rPr lang="cs-CZ" sz="2800" b="1" dirty="0" smtClean="0">
                <a:solidFill>
                  <a:schemeClr val="bg1"/>
                </a:solidFill>
              </a:rPr>
              <a:t>krajích (2017)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150"/>
          </a:xfrm>
        </p:spPr>
        <p:txBody>
          <a:bodyPr>
            <a:normAutofit/>
          </a:bodyPr>
          <a:lstStyle/>
          <a:p>
            <a:r>
              <a:rPr lang="cs-CZ" sz="2200" b="1" dirty="0" smtClean="0">
                <a:solidFill>
                  <a:srgbClr val="00ADEA"/>
                </a:solidFill>
              </a:rPr>
              <a:t>přibližně 2 z 10 </a:t>
            </a:r>
            <a:r>
              <a:rPr lang="cs-CZ" sz="2200" b="1" dirty="0" smtClean="0">
                <a:solidFill>
                  <a:srgbClr val="00ADEA"/>
                </a:solidFill>
              </a:rPr>
              <a:t>těžce </a:t>
            </a:r>
            <a:r>
              <a:rPr lang="cs-CZ" sz="2200" b="1" dirty="0" smtClean="0">
                <a:solidFill>
                  <a:srgbClr val="00ADEA"/>
                </a:solidFill>
              </a:rPr>
              <a:t>zraněných osob byli motocyklisté</a:t>
            </a:r>
            <a:endParaRPr lang="cs-CZ" sz="2200" b="1" dirty="0">
              <a:solidFill>
                <a:srgbClr val="00ADEA"/>
              </a:solidFill>
            </a:endParaRPr>
          </a:p>
          <a:p>
            <a:endParaRPr lang="cs-CZ" sz="2400" b="1" dirty="0">
              <a:solidFill>
                <a:srgbClr val="00ADEA"/>
              </a:solidFill>
            </a:endParaRPr>
          </a:p>
        </p:txBody>
      </p:sp>
      <p:graphicFrame>
        <p:nvGraphicFramePr>
          <p:cNvPr id="15" name="Graf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1547862"/>
              </p:ext>
            </p:extLst>
          </p:nvPr>
        </p:nvGraphicFramePr>
        <p:xfrm>
          <a:off x="-1" y="2056350"/>
          <a:ext cx="9144001" cy="43784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655666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2800" b="1" dirty="0" smtClean="0">
                <a:solidFill>
                  <a:schemeClr val="bg1"/>
                </a:solidFill>
              </a:rPr>
              <a:t>Usmrcení </a:t>
            </a:r>
            <a:r>
              <a:rPr lang="cs-CZ" sz="2800" b="1" dirty="0" smtClean="0">
                <a:solidFill>
                  <a:schemeClr val="bg1"/>
                </a:solidFill>
              </a:rPr>
              <a:t>motocyklisté </a:t>
            </a:r>
            <a:r>
              <a:rPr lang="cs-CZ" sz="2800" b="1" dirty="0" smtClean="0">
                <a:solidFill>
                  <a:schemeClr val="bg1"/>
                </a:solidFill>
              </a:rPr>
              <a:t>dle věku (2017)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36552"/>
            <a:ext cx="8229600" cy="577026"/>
          </a:xfrm>
        </p:spPr>
        <p:txBody>
          <a:bodyPr>
            <a:normAutofit fontScale="77500" lnSpcReduction="20000"/>
          </a:bodyPr>
          <a:lstStyle/>
          <a:p>
            <a:r>
              <a:rPr lang="pl-PL" sz="2200" b="1" dirty="0" smtClean="0">
                <a:solidFill>
                  <a:srgbClr val="00ADEA"/>
                </a:solidFill>
              </a:rPr>
              <a:t>téměř 3 </a:t>
            </a:r>
            <a:r>
              <a:rPr lang="pl-PL" sz="2200" b="1" dirty="0">
                <a:solidFill>
                  <a:srgbClr val="00ADEA"/>
                </a:solidFill>
              </a:rPr>
              <a:t>z 10 usmrcených </a:t>
            </a:r>
            <a:r>
              <a:rPr lang="pl-PL" sz="2200" b="1" dirty="0" smtClean="0">
                <a:solidFill>
                  <a:srgbClr val="00ADEA"/>
                </a:solidFill>
              </a:rPr>
              <a:t>motocyklistů </a:t>
            </a:r>
            <a:r>
              <a:rPr lang="pl-PL" sz="2200" b="1" dirty="0">
                <a:solidFill>
                  <a:srgbClr val="00ADEA"/>
                </a:solidFill>
              </a:rPr>
              <a:t>byli v roce 2017 </a:t>
            </a:r>
            <a:r>
              <a:rPr lang="pl-PL" sz="2200" b="1" dirty="0" smtClean="0">
                <a:solidFill>
                  <a:srgbClr val="00ADEA"/>
                </a:solidFill>
              </a:rPr>
              <a:t>ve věku 35-44 let</a:t>
            </a:r>
            <a:endParaRPr lang="pl-PL" sz="2200" b="1" dirty="0" smtClean="0">
              <a:solidFill>
                <a:srgbClr val="00ADEA"/>
              </a:solidFill>
            </a:endParaRPr>
          </a:p>
          <a:p>
            <a:r>
              <a:rPr lang="pl-PL" sz="2200" b="1" dirty="0" smtClean="0">
                <a:solidFill>
                  <a:srgbClr val="00ADEA"/>
                </a:solidFill>
              </a:rPr>
              <a:t>mladí motocyklisté (do 24 let) se pak podíleli na usmrcených 16 %</a:t>
            </a:r>
            <a:endParaRPr lang="cs-CZ" sz="2200" b="1" dirty="0">
              <a:solidFill>
                <a:srgbClr val="00ADEA"/>
              </a:solidFill>
            </a:endParaRPr>
          </a:p>
          <a:p>
            <a:endParaRPr lang="cs-CZ" sz="2400" b="1" dirty="0">
              <a:solidFill>
                <a:srgbClr val="00ADEA"/>
              </a:solidFill>
            </a:endParaRPr>
          </a:p>
        </p:txBody>
      </p:sp>
      <p:graphicFrame>
        <p:nvGraphicFramePr>
          <p:cNvPr id="16" name="Graf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5264192"/>
              </p:ext>
            </p:extLst>
          </p:nvPr>
        </p:nvGraphicFramePr>
        <p:xfrm>
          <a:off x="0" y="2213577"/>
          <a:ext cx="9144000" cy="42157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7296824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2400" b="1" dirty="0" smtClean="0">
                <a:solidFill>
                  <a:schemeClr val="bg1"/>
                </a:solidFill>
              </a:rPr>
              <a:t>Alkohol u motocyklistů - viníků </a:t>
            </a:r>
            <a:r>
              <a:rPr lang="cs-CZ" sz="2400" b="1" dirty="0" smtClean="0">
                <a:solidFill>
                  <a:schemeClr val="bg1"/>
                </a:solidFill>
              </a:rPr>
              <a:t>nehod </a:t>
            </a:r>
            <a:r>
              <a:rPr lang="cs-CZ" sz="2400" b="1" dirty="0" smtClean="0">
                <a:solidFill>
                  <a:schemeClr val="bg1"/>
                </a:solidFill>
              </a:rPr>
              <a:t>(</a:t>
            </a:r>
            <a:r>
              <a:rPr lang="cs-CZ" sz="2400" b="1" dirty="0" smtClean="0">
                <a:solidFill>
                  <a:schemeClr val="bg1"/>
                </a:solidFill>
              </a:rPr>
              <a:t>2017)</a:t>
            </a:r>
            <a:endParaRPr lang="cs-CZ" sz="24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36552"/>
            <a:ext cx="8229600" cy="577026"/>
          </a:xfrm>
        </p:spPr>
        <p:txBody>
          <a:bodyPr>
            <a:normAutofit fontScale="92500"/>
          </a:bodyPr>
          <a:lstStyle/>
          <a:p>
            <a:r>
              <a:rPr lang="pl-PL" sz="1800" b="1" dirty="0">
                <a:solidFill>
                  <a:srgbClr val="FF0000"/>
                </a:solidFill>
              </a:rPr>
              <a:t>42 % </a:t>
            </a:r>
            <a:r>
              <a:rPr lang="pl-PL" sz="1800" b="1" dirty="0" smtClean="0">
                <a:solidFill>
                  <a:srgbClr val="FF0000"/>
                </a:solidFill>
              </a:rPr>
              <a:t>„alkoholových” nehod zavinili motocyklisté pod </a:t>
            </a:r>
            <a:r>
              <a:rPr lang="pl-PL" sz="1800" b="1" dirty="0">
                <a:solidFill>
                  <a:srgbClr val="FF0000"/>
                </a:solidFill>
              </a:rPr>
              <a:t>vlivem alkoholu 1,5 ‰ a vyšší</a:t>
            </a:r>
            <a:r>
              <a:rPr lang="pl-PL" sz="1800" b="1" dirty="0" smtClean="0">
                <a:solidFill>
                  <a:srgbClr val="FF0000"/>
                </a:solidFill>
              </a:rPr>
              <a:t>!!!</a:t>
            </a:r>
            <a:endParaRPr lang="cs-CZ" sz="1800" b="1" dirty="0">
              <a:solidFill>
                <a:srgbClr val="FF0000"/>
              </a:solidFill>
            </a:endParaRPr>
          </a:p>
          <a:p>
            <a:endParaRPr lang="cs-CZ" sz="1800" b="1" dirty="0">
              <a:solidFill>
                <a:srgbClr val="FF0000"/>
              </a:solidFill>
            </a:endParaRPr>
          </a:p>
        </p:txBody>
      </p:sp>
      <p:graphicFrame>
        <p:nvGraphicFramePr>
          <p:cNvPr id="12" name="Graf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216762"/>
              </p:ext>
            </p:extLst>
          </p:nvPr>
        </p:nvGraphicFramePr>
        <p:xfrm>
          <a:off x="1" y="2283978"/>
          <a:ext cx="9144000" cy="41508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715026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BESIP v ČR - realita</a:t>
            </a:r>
            <a:endParaRPr lang="cs-CZ" dirty="0"/>
          </a:p>
        </p:txBody>
      </p:sp>
      <p:grpSp>
        <p:nvGrpSpPr>
          <p:cNvPr id="4" name="Skupina 15"/>
          <p:cNvGrpSpPr/>
          <p:nvPr/>
        </p:nvGrpSpPr>
        <p:grpSpPr>
          <a:xfrm>
            <a:off x="0" y="198000"/>
            <a:ext cx="9144000" cy="1368152"/>
            <a:chOff x="0" y="188640"/>
            <a:chExt cx="9144000" cy="1368152"/>
          </a:xfrm>
        </p:grpSpPr>
        <p:grpSp>
          <p:nvGrpSpPr>
            <p:cNvPr id="5" name="Skupina 11"/>
            <p:cNvGrpSpPr/>
            <p:nvPr/>
          </p:nvGrpSpPr>
          <p:grpSpPr>
            <a:xfrm>
              <a:off x="0" y="188640"/>
              <a:ext cx="9144000" cy="1368152"/>
              <a:chOff x="0" y="17280"/>
              <a:chExt cx="9144000" cy="1368152"/>
            </a:xfrm>
          </p:grpSpPr>
          <p:sp>
            <p:nvSpPr>
              <p:cNvPr id="7" name="Obdélník 3"/>
              <p:cNvSpPr/>
              <p:nvPr/>
            </p:nvSpPr>
            <p:spPr>
              <a:xfrm>
                <a:off x="0" y="161296"/>
                <a:ext cx="9144000" cy="1080120"/>
              </a:xfrm>
              <a:prstGeom prst="rect">
                <a:avLst/>
              </a:prstGeom>
              <a:solidFill>
                <a:srgbClr val="00ADE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cs-CZ" sz="2800" b="1" dirty="0"/>
              </a:p>
            </p:txBody>
          </p:sp>
          <p:sp>
            <p:nvSpPr>
              <p:cNvPr id="8" name="Obdélník 7"/>
              <p:cNvSpPr/>
              <p:nvPr/>
            </p:nvSpPr>
            <p:spPr>
              <a:xfrm>
                <a:off x="7020272" y="17280"/>
                <a:ext cx="1512168" cy="13681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pic>
          <p:nvPicPr>
            <p:cNvPr id="6" name="Obrázek 5" descr="BESIP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200000" y="360000"/>
              <a:ext cx="1129537" cy="1008112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0" y="6497960"/>
            <a:ext cx="9144000" cy="360040"/>
          </a:xfrm>
          <a:prstGeom prst="rect">
            <a:avLst/>
          </a:prstGeom>
          <a:solidFill>
            <a:srgbClr val="00AD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1"/>
          <a:lstStyle/>
          <a:p>
            <a:pPr algn="ctr"/>
            <a:r>
              <a:rPr lang="cs-CZ" sz="1400" dirty="0">
                <a:solidFill>
                  <a:schemeClr val="bg1"/>
                </a:solidFill>
              </a:rPr>
              <a:t>facebook.com/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twitter.com/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youtube.com/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instagram.com/</a:t>
            </a:r>
            <a:r>
              <a:rPr lang="cs-CZ" sz="1400" dirty="0" err="1">
                <a:solidFill>
                  <a:schemeClr val="bg1"/>
                </a:solidFill>
              </a:rPr>
              <a:t>ibesip</a:t>
            </a:r>
            <a:r>
              <a:rPr lang="cs-CZ" sz="1400" dirty="0">
                <a:solidFill>
                  <a:schemeClr val="bg1"/>
                </a:solidFill>
              </a:rPr>
              <a:t>       www.ibesip.cz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0" y="548680"/>
            <a:ext cx="7020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sz="2800" b="1" dirty="0" smtClean="0">
                <a:solidFill>
                  <a:schemeClr val="bg1"/>
                </a:solidFill>
              </a:rPr>
              <a:t>Usmrcení </a:t>
            </a:r>
            <a:r>
              <a:rPr lang="cs-CZ" sz="2800" b="1" dirty="0" smtClean="0">
                <a:solidFill>
                  <a:schemeClr val="bg1"/>
                </a:solidFill>
              </a:rPr>
              <a:t>motocyklisté v Evropě</a:t>
            </a:r>
            <a:endParaRPr lang="cs-CZ" sz="2800" b="1" dirty="0">
              <a:solidFill>
                <a:schemeClr val="bg1"/>
              </a:solidFill>
            </a:endParaRPr>
          </a:p>
        </p:txBody>
      </p:sp>
      <p:sp>
        <p:nvSpPr>
          <p:cNvPr id="14" name="Zástupný symbol pro obsah 10"/>
          <p:cNvSpPr>
            <a:spLocks noGrp="1"/>
          </p:cNvSpPr>
          <p:nvPr>
            <p:ph idx="1"/>
          </p:nvPr>
        </p:nvSpPr>
        <p:spPr>
          <a:xfrm>
            <a:off x="457200" y="1636552"/>
            <a:ext cx="8229600" cy="1016389"/>
          </a:xfrm>
        </p:spPr>
        <p:txBody>
          <a:bodyPr>
            <a:normAutofit fontScale="70000" lnSpcReduction="20000"/>
          </a:bodyPr>
          <a:lstStyle/>
          <a:p>
            <a:r>
              <a:rPr lang="pl-PL" sz="2200" b="1" dirty="0">
                <a:solidFill>
                  <a:srgbClr val="FF0000"/>
                </a:solidFill>
              </a:rPr>
              <a:t>p</a:t>
            </a:r>
            <a:r>
              <a:rPr lang="pl-PL" sz="2200" b="1" dirty="0" smtClean="0">
                <a:solidFill>
                  <a:srgbClr val="FF0000"/>
                </a:solidFill>
              </a:rPr>
              <a:t>ři porovnání let 2016 vs. 2009 dosáhla ČR evropského průměru</a:t>
            </a:r>
            <a:endParaRPr lang="pl-PL" sz="2200" b="1" dirty="0" smtClean="0">
              <a:solidFill>
                <a:srgbClr val="FF0000"/>
              </a:solidFill>
            </a:endParaRPr>
          </a:p>
          <a:p>
            <a:r>
              <a:rPr lang="pl-PL" sz="2200" b="1" dirty="0" smtClean="0">
                <a:solidFill>
                  <a:srgbClr val="FF0000"/>
                </a:solidFill>
              </a:rPr>
              <a:t>v kumulativním srovnání s NSBSP v období 2012 – 2016 jsme však (po Irsku) 2. nejhorší zemí</a:t>
            </a:r>
          </a:p>
          <a:p>
            <a:r>
              <a:rPr lang="pl-PL" sz="2200" b="1" dirty="0" smtClean="0">
                <a:solidFill>
                  <a:srgbClr val="00ADEA"/>
                </a:solidFill>
              </a:rPr>
              <a:t>zatímco by v součtu evropské země NSBSP v uvedeném období splnily (o – 1 %)</a:t>
            </a:r>
          </a:p>
          <a:p>
            <a:r>
              <a:rPr lang="pl-PL" sz="2200" b="1" dirty="0" smtClean="0">
                <a:solidFill>
                  <a:srgbClr val="00ADEA"/>
                </a:solidFill>
              </a:rPr>
              <a:t>v České republice byl předpoklad v oblasti usmrcených motocyklistů překročen o 24 %</a:t>
            </a:r>
            <a:endParaRPr lang="cs-CZ" sz="2200" b="1" dirty="0">
              <a:solidFill>
                <a:srgbClr val="00ADEA"/>
              </a:solidFill>
            </a:endParaRPr>
          </a:p>
        </p:txBody>
      </p:sp>
      <p:pic>
        <p:nvPicPr>
          <p:cNvPr id="12" name="Obrázek 1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235304"/>
            <a:ext cx="3960440" cy="2425944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5" name="Graf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5697387"/>
              </p:ext>
            </p:extLst>
          </p:nvPr>
        </p:nvGraphicFramePr>
        <p:xfrm>
          <a:off x="4355976" y="2801455"/>
          <a:ext cx="4475150" cy="30490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52904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2115</TotalTime>
  <Words>559</Words>
  <Application>Microsoft Office PowerPoint</Application>
  <PresentationFormat>Předvádění na obrazovce (4:3)</PresentationFormat>
  <Paragraphs>94</Paragraphs>
  <Slides>12</Slides>
  <Notes>12</Notes>
  <HiddenSlides>0</HiddenSlides>
  <MMClips>1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Motiv sady Office</vt:lpstr>
      <vt:lpstr>Prezentace aplikace PowerPoint</vt:lpstr>
      <vt:lpstr>BESIP v ČR - realita</vt:lpstr>
      <vt:lpstr>BESIP v ČR - realita</vt:lpstr>
      <vt:lpstr>BESIP v ČR - realita</vt:lpstr>
      <vt:lpstr>BESIP v ČR - realita</vt:lpstr>
      <vt:lpstr>BESIP v ČR - realita</vt:lpstr>
      <vt:lpstr>BESIP v ČR - realita</vt:lpstr>
      <vt:lpstr>BESIP v ČR - realita</vt:lpstr>
      <vt:lpstr>BESIP v ČR - realita</vt:lpstr>
      <vt:lpstr>BESIP v ČR - realita</vt:lpstr>
      <vt:lpstr>BESIP v ČR - realita</vt:lpstr>
      <vt:lpstr>Prezentace aplikace PowerPoint</vt:lpstr>
    </vt:vector>
  </TitlesOfParts>
  <Company>MD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karel.panek</dc:creator>
  <cp:lastModifiedBy>Lukáš Kadula</cp:lastModifiedBy>
  <cp:revision>352</cp:revision>
  <dcterms:created xsi:type="dcterms:W3CDTF">2013-04-24T13:54:01Z</dcterms:created>
  <dcterms:modified xsi:type="dcterms:W3CDTF">2018-06-15T11:24:35Z</dcterms:modified>
</cp:coreProperties>
</file>