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19" r:id="rId2"/>
    <p:sldId id="285" r:id="rId3"/>
    <p:sldId id="341" r:id="rId4"/>
    <p:sldId id="313" r:id="rId5"/>
    <p:sldId id="314" r:id="rId6"/>
    <p:sldId id="330" r:id="rId7"/>
    <p:sldId id="323" r:id="rId8"/>
    <p:sldId id="302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A"/>
    <a:srgbClr val="FF0066"/>
    <a:srgbClr val="FAFAF0"/>
    <a:srgbClr val="CDF2FF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82411" autoAdjust="0"/>
  </p:normalViewPr>
  <p:slideViewPr>
    <p:cSldViewPr>
      <p:cViewPr varScale="1">
        <p:scale>
          <a:sx n="108" d="100"/>
          <a:sy n="108" d="100"/>
        </p:scale>
        <p:origin x="13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0ECFA14D-1862-4B16-826B-44FF5ED7F088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22C09861-4F8C-4A77-93BC-99C5593EBD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555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FB6CC6FB-E332-43BE-9E2F-57497AA12B65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94" tIns="45647" rIns="91294" bIns="45647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188D1B18-5C64-48F3-8BBB-8A3943634AB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405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D1B18-5C64-48F3-8BBB-8A3943634AB2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54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D1B18-5C64-48F3-8BBB-8A3943634AB2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64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D1B18-5C64-48F3-8BBB-8A3943634AB2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39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D1B18-5C64-48F3-8BBB-8A3943634AB2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506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D1B18-5C64-48F3-8BBB-8A3943634AB2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09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D1B18-5C64-48F3-8BBB-8A3943634AB2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008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D1B18-5C64-48F3-8BBB-8A3943634AB2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69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D1B18-5C64-48F3-8BBB-8A3943634AB2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74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632B3-CD99-4D4F-8952-FC01308109FF}" type="datetimeFigureOut">
              <a:rPr lang="cs-CZ" smtClean="0"/>
              <a:pPr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76821-594D-43EF-9021-CC9F60235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ibesip.cz/cz/dopravni-vychova/zaci-zakladni-skoly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3933056"/>
            <a:ext cx="9144000" cy="1872208"/>
          </a:xfrm>
          <a:prstGeom prst="rect">
            <a:avLst/>
          </a:prstGeom>
          <a:solidFill>
            <a:srgbClr val="00ADEA"/>
          </a:solidFill>
          <a:ln>
            <a:noFill/>
          </a:ln>
          <a:effectLst>
            <a:outerShdw blurRad="279400" dist="1143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5536" y="404664"/>
            <a:ext cx="5256584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ADEA"/>
                </a:solidFill>
              </a:rPr>
              <a:t>PODPORA DOPRAVNÍ VÝCHOVY pro </a:t>
            </a:r>
            <a:r>
              <a:rPr lang="cs-CZ" sz="3200" b="1" dirty="0" err="1" smtClean="0">
                <a:solidFill>
                  <a:srgbClr val="00ADEA"/>
                </a:solidFill>
              </a:rPr>
              <a:t>šk</a:t>
            </a:r>
            <a:r>
              <a:rPr lang="cs-CZ" sz="3200" b="1" dirty="0" smtClean="0">
                <a:solidFill>
                  <a:srgbClr val="00ADEA"/>
                </a:solidFill>
              </a:rPr>
              <a:t>. rok 2019/2020 </a:t>
            </a:r>
          </a:p>
          <a:p>
            <a:pPr algn="ctr"/>
            <a:r>
              <a:rPr lang="cs-CZ" sz="3200" b="1" i="1" dirty="0" smtClean="0">
                <a:solidFill>
                  <a:srgbClr val="00ADEA"/>
                </a:solidFill>
              </a:rPr>
              <a:t>PRIORITY BESIP – projekty, metodiky, výukové materiály, spoty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04048" y="4293096"/>
            <a:ext cx="413995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3200" b="1" dirty="0" smtClean="0">
                <a:solidFill>
                  <a:prstClr val="white"/>
                </a:solidFill>
              </a:rPr>
              <a:t>Mgr. </a:t>
            </a:r>
            <a:r>
              <a:rPr lang="cs-CZ" sz="3200" b="1" smtClean="0">
                <a:solidFill>
                  <a:prstClr val="white"/>
                </a:solidFill>
              </a:rPr>
              <a:t>Tomáš Neřold</a:t>
            </a:r>
            <a:r>
              <a:rPr lang="cs-CZ" sz="3600" b="1" dirty="0" smtClean="0">
                <a:solidFill>
                  <a:prstClr val="white"/>
                </a:solidFill>
              </a:rPr>
              <a:t/>
            </a:r>
            <a:br>
              <a:rPr lang="cs-CZ" sz="3600" b="1" dirty="0" smtClean="0">
                <a:solidFill>
                  <a:prstClr val="white"/>
                </a:solidFill>
              </a:rPr>
            </a:br>
            <a:r>
              <a:rPr lang="cs-CZ" sz="2000" b="1" dirty="0" smtClean="0">
                <a:solidFill>
                  <a:prstClr val="white"/>
                </a:solidFill>
              </a:rPr>
              <a:t>MINISTERSTVO DOPRAVY ČR</a:t>
            </a:r>
          </a:p>
          <a:p>
            <a:pPr lvl="0"/>
            <a:r>
              <a:rPr lang="cs-CZ" sz="3600" b="1" dirty="0" smtClean="0">
                <a:solidFill>
                  <a:prstClr val="white"/>
                </a:solidFill>
              </a:rPr>
              <a:t>BESIP</a:t>
            </a:r>
            <a:endParaRPr lang="cs-CZ" sz="2000" b="1" dirty="0" smtClean="0">
              <a:solidFill>
                <a:prstClr val="white"/>
              </a:solidFill>
            </a:endParaRPr>
          </a:p>
          <a:p>
            <a:endParaRPr lang="cs-CZ" dirty="0"/>
          </a:p>
        </p:txBody>
      </p:sp>
      <p:pic>
        <p:nvPicPr>
          <p:cNvPr id="6" name="Zástupný symbol pro obsah 5" descr="BES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124744"/>
            <a:ext cx="2016224" cy="1799481"/>
          </a:xfrm>
          <a:prstGeom prst="rect">
            <a:avLst/>
          </a:prstGeom>
          <a:effectLst>
            <a:outerShdw blurRad="228600" dist="76200" dir="294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6264696" cy="1143000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ateaateatad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800" b="1" u="sng" dirty="0" smtClean="0">
                <a:solidFill>
                  <a:srgbClr val="00ADEA"/>
                </a:solidFill>
              </a:rPr>
              <a:t>Tematický plán dopravní výchovy pro žáky 4. ročníků ZŠ</a:t>
            </a:r>
          </a:p>
          <a:p>
            <a:pPr algn="just"/>
            <a:r>
              <a:rPr lang="cs-CZ" sz="1800" dirty="0" smtClean="0">
                <a:solidFill>
                  <a:srgbClr val="00ADEA"/>
                </a:solidFill>
              </a:rPr>
              <a:t>Aktualizované vydání v souladu s aktuálním zněním z. 361/2000 Sb., o provozu na pozemních komunikacích</a:t>
            </a:r>
          </a:p>
          <a:p>
            <a:pPr algn="just"/>
            <a:r>
              <a:rPr lang="cs-CZ" sz="1800" dirty="0" smtClean="0">
                <a:solidFill>
                  <a:srgbClr val="00ADEA"/>
                </a:solidFill>
              </a:rPr>
              <a:t>Aktuálně v ČR v provozu 216 DDH; 162 DDH – výuka dle TP</a:t>
            </a:r>
          </a:p>
          <a:p>
            <a:pPr algn="just"/>
            <a:r>
              <a:rPr lang="cs-CZ" sz="1800" dirty="0" smtClean="0">
                <a:solidFill>
                  <a:srgbClr val="00ADEA"/>
                </a:solidFill>
              </a:rPr>
              <a:t>Metodika + 15 obrazových příloh</a:t>
            </a:r>
          </a:p>
          <a:p>
            <a:pPr algn="just"/>
            <a:r>
              <a:rPr lang="cs-CZ" sz="1800" dirty="0" smtClean="0">
                <a:solidFill>
                  <a:srgbClr val="00ADEA"/>
                </a:solidFill>
              </a:rPr>
              <a:t>Základní dovednosti cyklisty – jízdní úkony, výbava kola, dopravní značení, pokyny policisty</a:t>
            </a:r>
          </a:p>
          <a:p>
            <a:pPr algn="just"/>
            <a:r>
              <a:rPr lang="cs-CZ" sz="1800" dirty="0" smtClean="0">
                <a:solidFill>
                  <a:srgbClr val="00ADEA"/>
                </a:solidFill>
              </a:rPr>
              <a:t>Využití: DDH, ZŠ, DDM, SVČ, družiny, volnočasové kroužky atd.</a:t>
            </a:r>
          </a:p>
          <a:p>
            <a:pPr marL="0" indent="0" algn="just">
              <a:buNone/>
            </a:pPr>
            <a:endParaRPr lang="cs-CZ" sz="1800" b="1" dirty="0" smtClean="0">
              <a:solidFill>
                <a:srgbClr val="FF0066"/>
              </a:solidFill>
            </a:endParaRPr>
          </a:p>
        </p:txBody>
      </p:sp>
      <p:grpSp>
        <p:nvGrpSpPr>
          <p:cNvPr id="3" name="Skupina 15"/>
          <p:cNvGrpSpPr/>
          <p:nvPr/>
        </p:nvGrpSpPr>
        <p:grpSpPr>
          <a:xfrm>
            <a:off x="0" y="198000"/>
            <a:ext cx="9144000" cy="1368152"/>
            <a:chOff x="0" y="188640"/>
            <a:chExt cx="9144000" cy="1368152"/>
          </a:xfrm>
        </p:grpSpPr>
        <p:grpSp>
          <p:nvGrpSpPr>
            <p:cNvPr id="6" name="Skupina 11"/>
            <p:cNvGrpSpPr/>
            <p:nvPr/>
          </p:nvGrpSpPr>
          <p:grpSpPr>
            <a:xfrm>
              <a:off x="0" y="188640"/>
              <a:ext cx="9144000" cy="1368152"/>
              <a:chOff x="0" y="17280"/>
              <a:chExt cx="9144000" cy="1368152"/>
            </a:xfrm>
          </p:grpSpPr>
          <p:sp>
            <p:nvSpPr>
              <p:cNvPr id="4" name="Obdélník 3"/>
              <p:cNvSpPr/>
              <p:nvPr/>
            </p:nvSpPr>
            <p:spPr>
              <a:xfrm>
                <a:off x="0" y="161296"/>
                <a:ext cx="9144000" cy="1080120"/>
              </a:xfrm>
              <a:prstGeom prst="rect">
                <a:avLst/>
              </a:prstGeom>
              <a:solidFill>
                <a:srgbClr val="00AD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Obdélník 4"/>
              <p:cNvSpPr/>
              <p:nvPr/>
            </p:nvSpPr>
            <p:spPr>
              <a:xfrm>
                <a:off x="7020272" y="17280"/>
                <a:ext cx="1512168" cy="1368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5" name="Obrázek 14" descr="BESIP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0000" y="360000"/>
              <a:ext cx="1129537" cy="1008112"/>
            </a:xfrm>
            <a:prstGeom prst="rect">
              <a:avLst/>
            </a:prstGeom>
          </p:spPr>
        </p:pic>
      </p:grpSp>
      <p:sp>
        <p:nvSpPr>
          <p:cNvPr id="17" name="Obdélník 16"/>
          <p:cNvSpPr/>
          <p:nvPr/>
        </p:nvSpPr>
        <p:spPr>
          <a:xfrm>
            <a:off x="0" y="6497960"/>
            <a:ext cx="9144000" cy="360040"/>
          </a:xfrm>
          <a:prstGeom prst="rect">
            <a:avLst/>
          </a:prstGeom>
          <a:solidFill>
            <a:srgbClr val="00A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www.</a:t>
            </a:r>
            <a:r>
              <a:rPr lang="cs-CZ" b="1" dirty="0" err="1" smtClean="0">
                <a:solidFill>
                  <a:schemeClr val="bg1"/>
                </a:solidFill>
              </a:rPr>
              <a:t>ibesip.cz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facebook.com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youtube.com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332656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bg1"/>
                </a:solidFill>
              </a:rPr>
              <a:t>Praktický výcvik žáků ZŠ na dětských dopravních hřištích (DDH)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4365104"/>
            <a:ext cx="3816424" cy="20397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104"/>
            <a:ext cx="4104456" cy="20713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6264696" cy="1143000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ateaateatad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r>
              <a:rPr lang="cs-CZ" sz="1600" b="1" dirty="0" smtClean="0">
                <a:solidFill>
                  <a:srgbClr val="00ADEA"/>
                </a:solidFill>
              </a:rPr>
              <a:t>Volnočasová aktivita pod dohledem zkušeného lektora pro děti, rodiče, prarodiče – forma konzultací, výuky</a:t>
            </a:r>
          </a:p>
          <a:p>
            <a:r>
              <a:rPr lang="cs-CZ" sz="1600" b="1" dirty="0" smtClean="0">
                <a:solidFill>
                  <a:srgbClr val="00ADEA"/>
                </a:solidFill>
              </a:rPr>
              <a:t>Cíl: rozšíření a upevnění školní výuky dopravní výchovy</a:t>
            </a:r>
          </a:p>
          <a:p>
            <a:r>
              <a:rPr lang="cs-CZ" sz="1600" b="1" dirty="0" smtClean="0">
                <a:solidFill>
                  <a:srgbClr val="00ADEA"/>
                </a:solidFill>
              </a:rPr>
              <a:t>Pravidla bezpečného pohybu v silničním provozu v roli cyklisty</a:t>
            </a:r>
          </a:p>
          <a:p>
            <a:r>
              <a:rPr lang="cs-CZ" sz="1600" b="1" dirty="0" smtClean="0">
                <a:solidFill>
                  <a:srgbClr val="00ADEA"/>
                </a:solidFill>
              </a:rPr>
              <a:t>12 krajů </a:t>
            </a:r>
          </a:p>
          <a:p>
            <a:r>
              <a:rPr lang="cs-CZ" sz="1600" b="1" dirty="0" smtClean="0">
                <a:solidFill>
                  <a:srgbClr val="00ADEA"/>
                </a:solidFill>
              </a:rPr>
              <a:t>30 DDH po celé ČR</a:t>
            </a:r>
          </a:p>
          <a:p>
            <a:r>
              <a:rPr lang="cs-CZ" sz="1600" b="1" dirty="0" smtClean="0">
                <a:solidFill>
                  <a:srgbClr val="00ADEA"/>
                </a:solidFill>
              </a:rPr>
              <a:t>14 000 dětí za 1. pololetí r. 2019</a:t>
            </a:r>
          </a:p>
          <a:p>
            <a:r>
              <a:rPr lang="cs-CZ" sz="1600" b="1" dirty="0" smtClean="0">
                <a:solidFill>
                  <a:srgbClr val="00ADEA"/>
                </a:solidFill>
              </a:rPr>
              <a:t>Příprava na samostatnou orientaci a </a:t>
            </a:r>
          </a:p>
          <a:p>
            <a:pPr marL="0" indent="0">
              <a:buNone/>
            </a:pPr>
            <a:r>
              <a:rPr lang="cs-CZ" sz="1600" b="1" dirty="0" smtClean="0">
                <a:solidFill>
                  <a:srgbClr val="00ADEA"/>
                </a:solidFill>
              </a:rPr>
              <a:t>pohyb dítěte v silničním provozu (od 10 let)</a:t>
            </a:r>
          </a:p>
          <a:p>
            <a:pPr algn="ctr">
              <a:buNone/>
            </a:pPr>
            <a:endParaRPr lang="cs-CZ" sz="4400" b="1" dirty="0" smtClean="0">
              <a:solidFill>
                <a:srgbClr val="FF0066"/>
              </a:solidFill>
            </a:endParaRPr>
          </a:p>
        </p:txBody>
      </p:sp>
      <p:grpSp>
        <p:nvGrpSpPr>
          <p:cNvPr id="3" name="Skupina 15"/>
          <p:cNvGrpSpPr/>
          <p:nvPr/>
        </p:nvGrpSpPr>
        <p:grpSpPr>
          <a:xfrm>
            <a:off x="0" y="198000"/>
            <a:ext cx="9144000" cy="1368152"/>
            <a:chOff x="0" y="188640"/>
            <a:chExt cx="9144000" cy="1368152"/>
          </a:xfrm>
        </p:grpSpPr>
        <p:grpSp>
          <p:nvGrpSpPr>
            <p:cNvPr id="6" name="Skupina 11"/>
            <p:cNvGrpSpPr/>
            <p:nvPr/>
          </p:nvGrpSpPr>
          <p:grpSpPr>
            <a:xfrm>
              <a:off x="0" y="188640"/>
              <a:ext cx="9144000" cy="1368152"/>
              <a:chOff x="0" y="17280"/>
              <a:chExt cx="9144000" cy="1368152"/>
            </a:xfrm>
          </p:grpSpPr>
          <p:sp>
            <p:nvSpPr>
              <p:cNvPr id="4" name="Obdélník 3"/>
              <p:cNvSpPr/>
              <p:nvPr/>
            </p:nvSpPr>
            <p:spPr>
              <a:xfrm>
                <a:off x="0" y="161296"/>
                <a:ext cx="9144000" cy="1080120"/>
              </a:xfrm>
              <a:prstGeom prst="rect">
                <a:avLst/>
              </a:prstGeom>
              <a:solidFill>
                <a:srgbClr val="00AD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Obdélník 4"/>
              <p:cNvSpPr/>
              <p:nvPr/>
            </p:nvSpPr>
            <p:spPr>
              <a:xfrm>
                <a:off x="7020272" y="17280"/>
                <a:ext cx="1512168" cy="1368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5" name="Obrázek 14" descr="BESIP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0000" y="360000"/>
              <a:ext cx="1129537" cy="1008112"/>
            </a:xfrm>
            <a:prstGeom prst="rect">
              <a:avLst/>
            </a:prstGeom>
          </p:spPr>
        </p:pic>
      </p:grpSp>
      <p:sp>
        <p:nvSpPr>
          <p:cNvPr id="17" name="Obdélník 16"/>
          <p:cNvSpPr/>
          <p:nvPr/>
        </p:nvSpPr>
        <p:spPr>
          <a:xfrm>
            <a:off x="0" y="6497960"/>
            <a:ext cx="9144000" cy="360040"/>
          </a:xfrm>
          <a:prstGeom prst="rect">
            <a:avLst/>
          </a:prstGeom>
          <a:solidFill>
            <a:srgbClr val="00A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www.</a:t>
            </a:r>
            <a:r>
              <a:rPr lang="cs-CZ" b="1" dirty="0" err="1" smtClean="0">
                <a:solidFill>
                  <a:schemeClr val="bg1"/>
                </a:solidFill>
              </a:rPr>
              <a:t>ibesip.cz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facebook.com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youtube.com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332656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bg1"/>
                </a:solidFill>
              </a:rPr>
              <a:t>VYUŽITÍ DOPRAVNÍCH HŘIŠŤ V ODPOLEDNÍCH HODINÁCH</a:t>
            </a:r>
            <a:br>
              <a:rPr lang="cs-CZ" sz="3200" b="1" dirty="0" smtClean="0">
                <a:solidFill>
                  <a:schemeClr val="bg1"/>
                </a:solidFill>
              </a:rPr>
            </a:br>
            <a:r>
              <a:rPr lang="cs-CZ" sz="3200" b="1" dirty="0" smtClean="0">
                <a:solidFill>
                  <a:schemeClr val="bg1"/>
                </a:solidFill>
              </a:rPr>
              <a:t>Priority – obecný rámec DV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11" name="Obrázek 10" descr="\\NT.MDCR.CZ\DATAUSERS$\judita.stuchlikova\Pictures\DSMC2019\IMG_92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71702"/>
            <a:ext cx="4464496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858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6264696" cy="1143000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ateaateatad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pPr algn="just"/>
            <a:r>
              <a:rPr lang="cs-CZ" sz="1600" b="1" dirty="0" smtClean="0">
                <a:solidFill>
                  <a:srgbClr val="00ADEA"/>
                </a:solidFill>
              </a:rPr>
              <a:t>Pracovní listy pro výuku dopravní výchovy pro žáky se speciálními vzdělávacími potřebami </a:t>
            </a:r>
          </a:p>
          <a:p>
            <a:pPr algn="just"/>
            <a:r>
              <a:rPr lang="cs-CZ" sz="1600" b="1" dirty="0" smtClean="0">
                <a:solidFill>
                  <a:srgbClr val="00ADEA"/>
                </a:solidFill>
              </a:rPr>
              <a:t>Zvládnutí základních úkonů souvisejících se samostatným a bezpečným pohybem v silničním provozu (role chodce, cyklisty, cestujícího v MHD, spolujezdec v osobním automobilu, hra ve venkovním prostředí)</a:t>
            </a:r>
          </a:p>
          <a:p>
            <a:pPr algn="just"/>
            <a:r>
              <a:rPr lang="cs-CZ" sz="1600" b="1" dirty="0" smtClean="0">
                <a:solidFill>
                  <a:srgbClr val="00ADEA"/>
                </a:solidFill>
              </a:rPr>
              <a:t>Výukový řada = 2 sady</a:t>
            </a:r>
            <a:r>
              <a:rPr lang="cs-CZ" sz="1600" b="1" dirty="0">
                <a:solidFill>
                  <a:srgbClr val="00ADEA"/>
                </a:solidFill>
              </a:rPr>
              <a:t> </a:t>
            </a:r>
            <a:r>
              <a:rPr lang="cs-CZ" sz="1600" b="1" dirty="0" smtClean="0">
                <a:solidFill>
                  <a:srgbClr val="00ADEA"/>
                </a:solidFill>
              </a:rPr>
              <a:t>listů pro žáky 6-9 let, 10-13 let</a:t>
            </a:r>
          </a:p>
          <a:p>
            <a:pPr algn="just"/>
            <a:r>
              <a:rPr lang="cs-CZ" sz="1600" b="1" dirty="0" smtClean="0">
                <a:solidFill>
                  <a:srgbClr val="00ADEA"/>
                </a:solidFill>
              </a:rPr>
              <a:t>Určeno pro žáky s lehkým mentálním, příp. tělesným, zrakovým nebo sluchovým postižením</a:t>
            </a:r>
          </a:p>
          <a:p>
            <a:pPr algn="just"/>
            <a:r>
              <a:rPr lang="cs-CZ" sz="1600" b="1" dirty="0" smtClean="0">
                <a:solidFill>
                  <a:srgbClr val="00ADEA"/>
                </a:solidFill>
              </a:rPr>
              <a:t>Součinnost se speciálními pedagogy a dětskými psychology</a:t>
            </a:r>
          </a:p>
          <a:p>
            <a:pPr>
              <a:buNone/>
            </a:pPr>
            <a:endParaRPr lang="cs-CZ" sz="3600" b="1" dirty="0" smtClean="0">
              <a:solidFill>
                <a:srgbClr val="00ADEA"/>
              </a:solidFill>
            </a:endParaRPr>
          </a:p>
          <a:p>
            <a:endParaRPr lang="cs-CZ" sz="3600" b="1" dirty="0" smtClean="0">
              <a:solidFill>
                <a:srgbClr val="00ADEA"/>
              </a:solidFill>
            </a:endParaRPr>
          </a:p>
          <a:p>
            <a:endParaRPr lang="cs-CZ" sz="3600" b="1" dirty="0" smtClean="0">
              <a:solidFill>
                <a:srgbClr val="00ADEA"/>
              </a:solidFill>
            </a:endParaRPr>
          </a:p>
          <a:p>
            <a:endParaRPr lang="cs-CZ" sz="3600" b="1" dirty="0" smtClean="0">
              <a:solidFill>
                <a:srgbClr val="00ADEA"/>
              </a:solidFill>
            </a:endParaRPr>
          </a:p>
          <a:p>
            <a:pPr algn="ctr">
              <a:buNone/>
            </a:pPr>
            <a:endParaRPr lang="cs-CZ" sz="4400" b="1" dirty="0" smtClean="0">
              <a:solidFill>
                <a:srgbClr val="FF0066"/>
              </a:solidFill>
            </a:endParaRPr>
          </a:p>
        </p:txBody>
      </p:sp>
      <p:grpSp>
        <p:nvGrpSpPr>
          <p:cNvPr id="3" name="Skupina 15"/>
          <p:cNvGrpSpPr/>
          <p:nvPr/>
        </p:nvGrpSpPr>
        <p:grpSpPr>
          <a:xfrm>
            <a:off x="0" y="198000"/>
            <a:ext cx="9144000" cy="1368152"/>
            <a:chOff x="0" y="188640"/>
            <a:chExt cx="9144000" cy="1368152"/>
          </a:xfrm>
        </p:grpSpPr>
        <p:grpSp>
          <p:nvGrpSpPr>
            <p:cNvPr id="6" name="Skupina 11"/>
            <p:cNvGrpSpPr/>
            <p:nvPr/>
          </p:nvGrpSpPr>
          <p:grpSpPr>
            <a:xfrm>
              <a:off x="0" y="188640"/>
              <a:ext cx="9144000" cy="1368152"/>
              <a:chOff x="0" y="17280"/>
              <a:chExt cx="9144000" cy="1368152"/>
            </a:xfrm>
          </p:grpSpPr>
          <p:sp>
            <p:nvSpPr>
              <p:cNvPr id="4" name="Obdélník 3"/>
              <p:cNvSpPr/>
              <p:nvPr/>
            </p:nvSpPr>
            <p:spPr>
              <a:xfrm>
                <a:off x="0" y="161296"/>
                <a:ext cx="9144000" cy="1080120"/>
              </a:xfrm>
              <a:prstGeom prst="rect">
                <a:avLst/>
              </a:prstGeom>
              <a:solidFill>
                <a:srgbClr val="00AD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Obdélník 4"/>
              <p:cNvSpPr/>
              <p:nvPr/>
            </p:nvSpPr>
            <p:spPr>
              <a:xfrm>
                <a:off x="7020272" y="17280"/>
                <a:ext cx="1512168" cy="1368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5" name="Obrázek 14" descr="BESIP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0000" y="360000"/>
              <a:ext cx="1129537" cy="1008112"/>
            </a:xfrm>
            <a:prstGeom prst="rect">
              <a:avLst/>
            </a:prstGeom>
          </p:spPr>
        </p:pic>
      </p:grpSp>
      <p:sp>
        <p:nvSpPr>
          <p:cNvPr id="17" name="Obdélník 16"/>
          <p:cNvSpPr/>
          <p:nvPr/>
        </p:nvSpPr>
        <p:spPr>
          <a:xfrm>
            <a:off x="0" y="6497960"/>
            <a:ext cx="9144000" cy="360040"/>
          </a:xfrm>
          <a:prstGeom prst="rect">
            <a:avLst/>
          </a:prstGeom>
          <a:solidFill>
            <a:srgbClr val="00A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www.</a:t>
            </a:r>
            <a:r>
              <a:rPr lang="cs-CZ" b="1" dirty="0" err="1" smtClean="0">
                <a:solidFill>
                  <a:schemeClr val="bg1"/>
                </a:solidFill>
              </a:rPr>
              <a:t>ibesip.cz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facebook.com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youtube.com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332656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chemeClr val="bg1"/>
                </a:solidFill>
              </a:rPr>
              <a:t>EDUKAČNÍ MATERIÁL PRO ŽÁKY SE SPECIÁLNÍMI VZDĚLÁVACÍMI POTŘEBAMI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41068"/>
            <a:ext cx="3024336" cy="24001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05064"/>
            <a:ext cx="3026554" cy="24721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6264696" cy="1143000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ateaateatad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Autofit/>
          </a:bodyPr>
          <a:lstStyle/>
          <a:p>
            <a:r>
              <a:rPr lang="cs-CZ" sz="1600" b="1" dirty="0" smtClean="0">
                <a:solidFill>
                  <a:srgbClr val="00ADEA"/>
                </a:solidFill>
              </a:rPr>
              <a:t>Metodika pro výuku dopravní výchovy v MŠ </a:t>
            </a:r>
          </a:p>
          <a:p>
            <a:pPr marL="0" indent="0">
              <a:buNone/>
            </a:pPr>
            <a:r>
              <a:rPr lang="cs-CZ" sz="1600" b="1" dirty="0" smtClean="0">
                <a:solidFill>
                  <a:srgbClr val="00ADEA"/>
                </a:solidFill>
              </a:rPr>
              <a:t>- implementace metodiky, semináře pro učitele MŠ</a:t>
            </a:r>
          </a:p>
          <a:p>
            <a:r>
              <a:rPr lang="cs-CZ" sz="1600" b="1" dirty="0" smtClean="0">
                <a:solidFill>
                  <a:srgbClr val="00ADEA"/>
                </a:solidFill>
              </a:rPr>
              <a:t>Metodika pro výuku dopravní výchovy ve školní družině a mimoškolních zařízeních</a:t>
            </a:r>
          </a:p>
          <a:p>
            <a:r>
              <a:rPr lang="cs-CZ" sz="1600" b="1" dirty="0" smtClean="0">
                <a:solidFill>
                  <a:srgbClr val="00ADEA"/>
                </a:solidFill>
              </a:rPr>
              <a:t>Spoty:</a:t>
            </a:r>
          </a:p>
          <a:p>
            <a:r>
              <a:rPr lang="cs-CZ" sz="1600" b="1" dirty="0" smtClean="0">
                <a:solidFill>
                  <a:srgbClr val="00ADEA"/>
                </a:solidFill>
              </a:rPr>
              <a:t> Bezpečný pohyb žáků MŠ v silničním provozu (10 video spotů) – finalizace listopad 2019</a:t>
            </a:r>
          </a:p>
          <a:p>
            <a:r>
              <a:rPr lang="cs-CZ" sz="1600" b="1" dirty="0" smtClean="0">
                <a:solidFill>
                  <a:srgbClr val="00ADEA"/>
                </a:solidFill>
              </a:rPr>
              <a:t>Pohyb organizovaného útvaru chodců v silničním provozu (ZŠ, družiny, DDM, SVČ) – finalizace listopad 2019</a:t>
            </a:r>
          </a:p>
          <a:p>
            <a:pPr algn="ctr">
              <a:buNone/>
            </a:pPr>
            <a:endParaRPr lang="cs-CZ" sz="2800" b="1" dirty="0" smtClean="0">
              <a:solidFill>
                <a:srgbClr val="FF0066"/>
              </a:solidFill>
            </a:endParaRPr>
          </a:p>
          <a:p>
            <a:pPr algn="ctr">
              <a:buNone/>
            </a:pPr>
            <a:endParaRPr lang="cs-CZ" sz="2800" b="1" dirty="0" smtClean="0">
              <a:solidFill>
                <a:srgbClr val="FF0066"/>
              </a:solidFill>
            </a:endParaRPr>
          </a:p>
        </p:txBody>
      </p:sp>
      <p:grpSp>
        <p:nvGrpSpPr>
          <p:cNvPr id="3" name="Skupina 15"/>
          <p:cNvGrpSpPr/>
          <p:nvPr/>
        </p:nvGrpSpPr>
        <p:grpSpPr>
          <a:xfrm>
            <a:off x="0" y="198000"/>
            <a:ext cx="9144000" cy="1368152"/>
            <a:chOff x="0" y="188640"/>
            <a:chExt cx="9144000" cy="1368152"/>
          </a:xfrm>
        </p:grpSpPr>
        <p:grpSp>
          <p:nvGrpSpPr>
            <p:cNvPr id="6" name="Skupina 11"/>
            <p:cNvGrpSpPr/>
            <p:nvPr/>
          </p:nvGrpSpPr>
          <p:grpSpPr>
            <a:xfrm>
              <a:off x="0" y="188640"/>
              <a:ext cx="9144000" cy="1368152"/>
              <a:chOff x="0" y="17280"/>
              <a:chExt cx="9144000" cy="1368152"/>
            </a:xfrm>
          </p:grpSpPr>
          <p:sp>
            <p:nvSpPr>
              <p:cNvPr id="4" name="Obdélník 3"/>
              <p:cNvSpPr/>
              <p:nvPr/>
            </p:nvSpPr>
            <p:spPr>
              <a:xfrm>
                <a:off x="0" y="161296"/>
                <a:ext cx="9144000" cy="1080120"/>
              </a:xfrm>
              <a:prstGeom prst="rect">
                <a:avLst/>
              </a:prstGeom>
              <a:solidFill>
                <a:srgbClr val="00AD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Obdélník 4"/>
              <p:cNvSpPr/>
              <p:nvPr/>
            </p:nvSpPr>
            <p:spPr>
              <a:xfrm>
                <a:off x="7020272" y="17280"/>
                <a:ext cx="1512168" cy="1368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5" name="Obrázek 14" descr="BESIP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0000" y="360000"/>
              <a:ext cx="1129537" cy="1008112"/>
            </a:xfrm>
            <a:prstGeom prst="rect">
              <a:avLst/>
            </a:prstGeom>
          </p:spPr>
        </p:pic>
      </p:grpSp>
      <p:sp>
        <p:nvSpPr>
          <p:cNvPr id="17" name="Obdélník 16"/>
          <p:cNvSpPr/>
          <p:nvPr/>
        </p:nvSpPr>
        <p:spPr>
          <a:xfrm>
            <a:off x="0" y="6497960"/>
            <a:ext cx="9144000" cy="360040"/>
          </a:xfrm>
          <a:prstGeom prst="rect">
            <a:avLst/>
          </a:prstGeom>
          <a:solidFill>
            <a:srgbClr val="00A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www.</a:t>
            </a:r>
            <a:r>
              <a:rPr lang="cs-CZ" b="1" dirty="0" err="1" smtClean="0">
                <a:solidFill>
                  <a:schemeClr val="bg1"/>
                </a:solidFill>
              </a:rPr>
              <a:t>ibesip.cz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facebook.com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youtube.com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54868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chemeClr val="bg1"/>
                </a:solidFill>
              </a:rPr>
              <a:t>METODICKÁ PODPORA výuky dopravní výchovy + EDUKAČNÍ SPOTY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14" name="Obrázek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9279"/>
            <a:ext cx="4248472" cy="257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/>
          <p:cNvPicPr/>
          <p:nvPr/>
        </p:nvPicPr>
        <p:blipFill>
          <a:blip r:embed="rId5"/>
          <a:stretch>
            <a:fillRect/>
          </a:stretch>
        </p:blipFill>
        <p:spPr>
          <a:xfrm>
            <a:off x="4427984" y="3645024"/>
            <a:ext cx="4716016" cy="279580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6264696" cy="1143000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ateaateatad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r>
              <a:rPr lang="cs-CZ" sz="1700" b="1" dirty="0" smtClean="0">
                <a:solidFill>
                  <a:srgbClr val="00ADEA"/>
                </a:solidFill>
              </a:rPr>
              <a:t>BESIP v roli odborného garanta</a:t>
            </a:r>
          </a:p>
          <a:p>
            <a:r>
              <a:rPr lang="cs-CZ" sz="1700" b="1" u="sng" dirty="0" smtClean="0">
                <a:solidFill>
                  <a:srgbClr val="00ADEA"/>
                </a:solidFill>
              </a:rPr>
              <a:t>„</a:t>
            </a:r>
            <a:r>
              <a:rPr lang="cs-CZ" sz="1700" b="1" u="sng" dirty="0" err="1" smtClean="0">
                <a:solidFill>
                  <a:srgbClr val="00ADEA"/>
                </a:solidFill>
              </a:rPr>
              <a:t>DoprApka</a:t>
            </a:r>
            <a:r>
              <a:rPr lang="cs-CZ" sz="1700" b="1" u="sng" dirty="0" smtClean="0">
                <a:solidFill>
                  <a:srgbClr val="00ADEA"/>
                </a:solidFill>
              </a:rPr>
              <a:t>“</a:t>
            </a:r>
            <a:r>
              <a:rPr lang="cs-CZ" sz="1700" b="1" dirty="0" smtClean="0">
                <a:solidFill>
                  <a:srgbClr val="00ADEA"/>
                </a:solidFill>
              </a:rPr>
              <a:t> – interaktivní mobilní a webová aplikace pro žáky ZŠ (realizátor ECHOPIX)</a:t>
            </a:r>
          </a:p>
          <a:p>
            <a:pPr>
              <a:buFontTx/>
              <a:buChar char="-"/>
            </a:pPr>
            <a:r>
              <a:rPr lang="cs-CZ" sz="1700" b="1" dirty="0">
                <a:solidFill>
                  <a:srgbClr val="00ADEA"/>
                </a:solidFill>
              </a:rPr>
              <a:t>u</a:t>
            </a:r>
            <a:r>
              <a:rPr lang="cs-CZ" sz="1700" b="1" dirty="0" smtClean="0">
                <a:solidFill>
                  <a:srgbClr val="00ADEA"/>
                </a:solidFill>
              </a:rPr>
              <a:t>rčena pro žáky 1. – 9. ročníku ZŠ</a:t>
            </a:r>
          </a:p>
          <a:p>
            <a:pPr>
              <a:buFontTx/>
              <a:buChar char="-"/>
            </a:pPr>
            <a:r>
              <a:rPr lang="cs-CZ" sz="1700" b="1" dirty="0" smtClean="0">
                <a:solidFill>
                  <a:srgbClr val="00ADEA"/>
                </a:solidFill>
              </a:rPr>
              <a:t>Virtuální městečko - hra s příběhem, 3D svět z pohledu hráče, 16 misí, obrázkové + textové úkoly</a:t>
            </a:r>
          </a:p>
          <a:p>
            <a:r>
              <a:rPr lang="cs-CZ" sz="1700" b="1" dirty="0" smtClean="0">
                <a:solidFill>
                  <a:srgbClr val="00ADEA"/>
                </a:solidFill>
              </a:rPr>
              <a:t>„</a:t>
            </a:r>
            <a:r>
              <a:rPr lang="cs-CZ" sz="1700" b="1" u="sng" dirty="0" smtClean="0">
                <a:solidFill>
                  <a:srgbClr val="00ADEA"/>
                </a:solidFill>
              </a:rPr>
              <a:t>Dny bezpečnosti IZS</a:t>
            </a:r>
            <a:r>
              <a:rPr lang="cs-CZ" sz="1700" b="1" dirty="0" smtClean="0">
                <a:solidFill>
                  <a:srgbClr val="00ADEA"/>
                </a:solidFill>
              </a:rPr>
              <a:t>“ (realizátor spol. DEKRA)</a:t>
            </a:r>
          </a:p>
          <a:p>
            <a:pPr>
              <a:buFontTx/>
              <a:buChar char="-"/>
            </a:pPr>
            <a:r>
              <a:rPr lang="cs-CZ" sz="1700" b="1" dirty="0" smtClean="0">
                <a:solidFill>
                  <a:srgbClr val="00ADEA"/>
                </a:solidFill>
              </a:rPr>
              <a:t>zážitkový projekt pro ZŠ (Chování cyklisty v silničním provozu, Poskytování první pomoci po dopravní nehodě, Vliv omamných a psychotropních látek a chování účastníků silničního provozu, Aktivní a pasivní prvky vozidel)</a:t>
            </a:r>
          </a:p>
          <a:p>
            <a:pPr algn="ctr">
              <a:buNone/>
            </a:pPr>
            <a:endParaRPr lang="cs-CZ" sz="4400" b="1" dirty="0" smtClean="0">
              <a:solidFill>
                <a:srgbClr val="FF0066"/>
              </a:solidFill>
            </a:endParaRPr>
          </a:p>
        </p:txBody>
      </p:sp>
      <p:grpSp>
        <p:nvGrpSpPr>
          <p:cNvPr id="3" name="Skupina 15"/>
          <p:cNvGrpSpPr/>
          <p:nvPr/>
        </p:nvGrpSpPr>
        <p:grpSpPr>
          <a:xfrm>
            <a:off x="0" y="198000"/>
            <a:ext cx="9144000" cy="1368152"/>
            <a:chOff x="0" y="188640"/>
            <a:chExt cx="9144000" cy="1368152"/>
          </a:xfrm>
        </p:grpSpPr>
        <p:grpSp>
          <p:nvGrpSpPr>
            <p:cNvPr id="6" name="Skupina 11"/>
            <p:cNvGrpSpPr/>
            <p:nvPr/>
          </p:nvGrpSpPr>
          <p:grpSpPr>
            <a:xfrm>
              <a:off x="0" y="188640"/>
              <a:ext cx="9144000" cy="1368152"/>
              <a:chOff x="0" y="17280"/>
              <a:chExt cx="9144000" cy="1368152"/>
            </a:xfrm>
          </p:grpSpPr>
          <p:sp>
            <p:nvSpPr>
              <p:cNvPr id="4" name="Obdélník 3"/>
              <p:cNvSpPr/>
              <p:nvPr/>
            </p:nvSpPr>
            <p:spPr>
              <a:xfrm>
                <a:off x="0" y="161296"/>
                <a:ext cx="9144000" cy="1080120"/>
              </a:xfrm>
              <a:prstGeom prst="rect">
                <a:avLst/>
              </a:prstGeom>
              <a:solidFill>
                <a:srgbClr val="00AD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Obdélník 4"/>
              <p:cNvSpPr/>
              <p:nvPr/>
            </p:nvSpPr>
            <p:spPr>
              <a:xfrm>
                <a:off x="7020272" y="17280"/>
                <a:ext cx="1512168" cy="1368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5" name="Obrázek 14" descr="BESIP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0000" y="360000"/>
              <a:ext cx="1129537" cy="1008112"/>
            </a:xfrm>
            <a:prstGeom prst="rect">
              <a:avLst/>
            </a:prstGeom>
          </p:spPr>
        </p:pic>
      </p:grpSp>
      <p:sp>
        <p:nvSpPr>
          <p:cNvPr id="17" name="Obdélník 16"/>
          <p:cNvSpPr/>
          <p:nvPr/>
        </p:nvSpPr>
        <p:spPr>
          <a:xfrm>
            <a:off x="0" y="6497960"/>
            <a:ext cx="9144000" cy="360040"/>
          </a:xfrm>
          <a:prstGeom prst="rect">
            <a:avLst/>
          </a:prstGeom>
          <a:solidFill>
            <a:srgbClr val="00A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www.</a:t>
            </a:r>
            <a:r>
              <a:rPr lang="cs-CZ" b="1" dirty="0" err="1" smtClean="0">
                <a:solidFill>
                  <a:schemeClr val="bg1"/>
                </a:solidFill>
              </a:rPr>
              <a:t>ibesip.cz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facebook.com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youtube.com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54868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chemeClr val="bg1"/>
                </a:solidFill>
              </a:rPr>
              <a:t>INTERAKTIVNÍ PROJEKTY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4509120"/>
            <a:ext cx="3384376" cy="1895715"/>
          </a:xfrm>
          <a:prstGeom prst="rect">
            <a:avLst/>
          </a:prstGeom>
        </p:spPr>
      </p:pic>
      <p:pic>
        <p:nvPicPr>
          <p:cNvPr id="14" name="Obrázek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09120"/>
            <a:ext cx="2282825" cy="19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20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6264696" cy="1143000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ateaateatad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5040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cs-CZ" b="1" dirty="0" smtClean="0">
              <a:solidFill>
                <a:srgbClr val="FF0066"/>
              </a:solidFill>
              <a:hlinkClick r:id="rId3"/>
            </a:endParaRPr>
          </a:p>
          <a:p>
            <a:pPr algn="ctr">
              <a:buNone/>
            </a:pPr>
            <a:endParaRPr lang="cs-CZ" sz="4400" b="1" dirty="0" smtClean="0">
              <a:solidFill>
                <a:srgbClr val="FF0066"/>
              </a:solidFill>
            </a:endParaRPr>
          </a:p>
        </p:txBody>
      </p:sp>
      <p:grpSp>
        <p:nvGrpSpPr>
          <p:cNvPr id="3" name="Skupina 15"/>
          <p:cNvGrpSpPr/>
          <p:nvPr/>
        </p:nvGrpSpPr>
        <p:grpSpPr>
          <a:xfrm>
            <a:off x="0" y="260648"/>
            <a:ext cx="9144000" cy="1718832"/>
            <a:chOff x="0" y="188640"/>
            <a:chExt cx="9144000" cy="1718832"/>
          </a:xfrm>
        </p:grpSpPr>
        <p:grpSp>
          <p:nvGrpSpPr>
            <p:cNvPr id="6" name="Skupina 11"/>
            <p:cNvGrpSpPr/>
            <p:nvPr/>
          </p:nvGrpSpPr>
          <p:grpSpPr>
            <a:xfrm>
              <a:off x="0" y="188640"/>
              <a:ext cx="9144000" cy="1718832"/>
              <a:chOff x="0" y="17280"/>
              <a:chExt cx="9144000" cy="1718832"/>
            </a:xfrm>
          </p:grpSpPr>
          <p:sp>
            <p:nvSpPr>
              <p:cNvPr id="4" name="Obdélník 3"/>
              <p:cNvSpPr/>
              <p:nvPr/>
            </p:nvSpPr>
            <p:spPr>
              <a:xfrm>
                <a:off x="0" y="161296"/>
                <a:ext cx="9144000" cy="1574816"/>
              </a:xfrm>
              <a:prstGeom prst="rect">
                <a:avLst/>
              </a:prstGeom>
              <a:solidFill>
                <a:srgbClr val="00AD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Obdélník 4"/>
              <p:cNvSpPr/>
              <p:nvPr/>
            </p:nvSpPr>
            <p:spPr>
              <a:xfrm>
                <a:off x="7020272" y="17280"/>
                <a:ext cx="1512168" cy="1368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5" name="Obrázek 14" descr="BESIP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0000" y="360000"/>
              <a:ext cx="1129537" cy="1008112"/>
            </a:xfrm>
            <a:prstGeom prst="rect">
              <a:avLst/>
            </a:prstGeom>
          </p:spPr>
        </p:pic>
      </p:grpSp>
      <p:sp>
        <p:nvSpPr>
          <p:cNvPr id="17" name="Obdélník 16"/>
          <p:cNvSpPr/>
          <p:nvPr/>
        </p:nvSpPr>
        <p:spPr>
          <a:xfrm>
            <a:off x="0" y="6497960"/>
            <a:ext cx="9144000" cy="360040"/>
          </a:xfrm>
          <a:prstGeom prst="rect">
            <a:avLst/>
          </a:prstGeom>
          <a:solidFill>
            <a:srgbClr val="00A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www.</a:t>
            </a:r>
            <a:r>
              <a:rPr lang="cs-CZ" b="1" dirty="0" err="1" smtClean="0">
                <a:solidFill>
                  <a:schemeClr val="bg1"/>
                </a:solidFill>
              </a:rPr>
              <a:t>ibesip.cz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facebook.com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r>
              <a:rPr lang="cs-CZ" b="1" dirty="0" smtClean="0">
                <a:solidFill>
                  <a:schemeClr val="bg1"/>
                </a:solidFill>
              </a:rPr>
              <a:t>	www.</a:t>
            </a:r>
            <a:r>
              <a:rPr lang="cs-CZ" b="1" dirty="0" err="1" smtClean="0">
                <a:solidFill>
                  <a:schemeClr val="bg1"/>
                </a:solidFill>
              </a:rPr>
              <a:t>youtube.com</a:t>
            </a:r>
            <a:r>
              <a:rPr lang="cs-CZ" b="1" dirty="0" smtClean="0">
                <a:solidFill>
                  <a:schemeClr val="bg1"/>
                </a:solidFill>
              </a:rPr>
              <a:t>/</a:t>
            </a:r>
            <a:r>
              <a:rPr lang="cs-CZ" b="1" dirty="0" err="1" smtClean="0">
                <a:solidFill>
                  <a:schemeClr val="bg1"/>
                </a:solidFill>
              </a:rPr>
              <a:t>ibesip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79512" y="332656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cap="all" dirty="0" smtClean="0">
                <a:solidFill>
                  <a:schemeClr val="bg1"/>
                </a:solidFill>
              </a:rPr>
              <a:t>BALÍČKY PRO PRVŇÁČKY 2019/2020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4" name="Zástupný symbol pro obsah 12"/>
          <p:cNvSpPr txBox="1">
            <a:spLocks/>
          </p:cNvSpPr>
          <p:nvPr/>
        </p:nvSpPr>
        <p:spPr>
          <a:xfrm>
            <a:off x="395536" y="1988840"/>
            <a:ext cx="8363272" cy="1944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5500" b="1" dirty="0" smtClean="0">
                <a:solidFill>
                  <a:srgbClr val="00B0F0"/>
                </a:solidFill>
              </a:rPr>
              <a:t> Více než 50 000 ks publikace „Ferda v autoškole“ - pracovní sešit k osvojení základních znalostí silničního provozu  </a:t>
            </a:r>
          </a:p>
          <a:p>
            <a:pPr>
              <a:lnSpc>
                <a:spcPct val="150000"/>
              </a:lnSpc>
            </a:pPr>
            <a:r>
              <a:rPr lang="cs-CZ" sz="5500" b="1" dirty="0" smtClean="0">
                <a:solidFill>
                  <a:srgbClr val="00B0F0"/>
                </a:solidFill>
              </a:rPr>
              <a:t>  pro děti od 6 do 9 let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5100" b="1" dirty="0" smtClean="0">
                <a:solidFill>
                  <a:srgbClr val="00B0F0"/>
                </a:solidFill>
              </a:rPr>
              <a:t> </a:t>
            </a:r>
            <a:r>
              <a:rPr lang="cs-CZ" sz="5500" b="1" dirty="0" smtClean="0">
                <a:solidFill>
                  <a:srgbClr val="00B0F0"/>
                </a:solidFill>
              </a:rPr>
              <a:t>tajenky, kvízy, doplňovačky, dokreslování atd.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cs-CZ" sz="5500" b="1" dirty="0" smtClean="0">
                <a:solidFill>
                  <a:srgbClr val="00B0F0"/>
                </a:solidFill>
              </a:rPr>
              <a:t> závěrečný test</a:t>
            </a:r>
          </a:p>
          <a:p>
            <a:pPr marL="342900" lvl="0" indent="-342900">
              <a:spcBef>
                <a:spcPct val="20000"/>
              </a:spcBef>
            </a:pPr>
            <a:endParaRPr lang="cs-CZ" sz="3200" b="1" dirty="0" smtClean="0">
              <a:solidFill>
                <a:srgbClr val="FF0066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3200" b="1" dirty="0" smtClean="0">
              <a:solidFill>
                <a:srgbClr val="FF0066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900" b="1" i="0" u="none" strike="noStrike" kern="1200" cap="none" spc="0" normalizeH="0" baseline="0" noProof="0" dirty="0" smtClean="0">
              <a:ln>
                <a:noFill/>
              </a:ln>
              <a:solidFill>
                <a:srgbClr val="00ADE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3900" b="1" i="0" u="none" strike="noStrike" kern="120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600" b="1" i="0" u="none" strike="noStrike" kern="1200" cap="none" spc="0" normalizeH="0" baseline="0" noProof="0" dirty="0" smtClean="0">
              <a:ln>
                <a:noFill/>
              </a:ln>
              <a:solidFill>
                <a:srgbClr val="00ADE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27824" t="8587" r="25817" b="7090"/>
          <a:stretch>
            <a:fillRect/>
          </a:stretch>
        </p:blipFill>
        <p:spPr bwMode="auto">
          <a:xfrm>
            <a:off x="273299" y="3922900"/>
            <a:ext cx="1633060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 l="5463" t="10244" r="50830" b="11220"/>
          <a:stretch>
            <a:fillRect/>
          </a:stretch>
        </p:blipFill>
        <p:spPr bwMode="auto">
          <a:xfrm>
            <a:off x="1929483" y="3922900"/>
            <a:ext cx="1656184" cy="2380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/>
          <a:srcRect l="50713" t="13673" r="3545" b="10505"/>
          <a:stretch>
            <a:fillRect/>
          </a:stretch>
        </p:blipFill>
        <p:spPr bwMode="auto">
          <a:xfrm>
            <a:off x="3635896" y="3933056"/>
            <a:ext cx="1791936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/>
          <a:srcRect l="53372" t="10378" r="2745" b="12530"/>
          <a:stretch>
            <a:fillRect/>
          </a:stretch>
        </p:blipFill>
        <p:spPr bwMode="auto">
          <a:xfrm>
            <a:off x="5475328" y="3916631"/>
            <a:ext cx="1683167" cy="23655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 cstate="print"/>
          <a:srcRect l="54614" t="12412" r="5666" b="8458"/>
          <a:stretch>
            <a:fillRect/>
          </a:stretch>
        </p:blipFill>
        <p:spPr bwMode="auto">
          <a:xfrm>
            <a:off x="7207245" y="3922901"/>
            <a:ext cx="1490990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3933056"/>
            <a:ext cx="9144000" cy="1872208"/>
          </a:xfrm>
          <a:prstGeom prst="rect">
            <a:avLst/>
          </a:prstGeom>
          <a:solidFill>
            <a:srgbClr val="00ADEA"/>
          </a:solidFill>
          <a:ln>
            <a:noFill/>
          </a:ln>
          <a:effectLst>
            <a:outerShdw blurRad="279400" dist="1143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5536" y="1052736"/>
            <a:ext cx="4896544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 smtClean="0">
                <a:solidFill>
                  <a:srgbClr val="00ADEA"/>
                </a:solidFill>
              </a:rPr>
              <a:t>Děkuji za pozornost</a:t>
            </a:r>
            <a:endParaRPr lang="cs-CZ" sz="4000" b="1" dirty="0">
              <a:solidFill>
                <a:srgbClr val="00ADEA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3933056"/>
            <a:ext cx="428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400" b="1" dirty="0" smtClean="0">
                <a:solidFill>
                  <a:prstClr val="white"/>
                </a:solidFill>
              </a:rPr>
              <a:t>Mgr. Judita Stuchlíková</a:t>
            </a:r>
            <a:r>
              <a:rPr lang="cs-CZ" sz="3600" b="1" dirty="0" smtClean="0">
                <a:solidFill>
                  <a:prstClr val="white"/>
                </a:solidFill>
              </a:rPr>
              <a:t/>
            </a:r>
            <a:br>
              <a:rPr lang="cs-CZ" sz="3600" b="1" dirty="0" smtClean="0">
                <a:solidFill>
                  <a:prstClr val="white"/>
                </a:solidFill>
              </a:rPr>
            </a:br>
            <a:r>
              <a:rPr lang="cs-CZ" sz="2400" b="1" dirty="0" smtClean="0">
                <a:solidFill>
                  <a:prstClr val="white"/>
                </a:solidFill>
              </a:rPr>
              <a:t>MINISTERSTVO DOPRAVY ČR</a:t>
            </a:r>
          </a:p>
          <a:p>
            <a:pPr lvl="0"/>
            <a:r>
              <a:rPr lang="cs-CZ" sz="2400" b="1" dirty="0" smtClean="0">
                <a:solidFill>
                  <a:prstClr val="white"/>
                </a:solidFill>
              </a:rPr>
              <a:t>BESIP</a:t>
            </a:r>
          </a:p>
          <a:p>
            <a:pPr lvl="0"/>
            <a:r>
              <a:rPr lang="cs-CZ" b="1" dirty="0">
                <a:solidFill>
                  <a:prstClr val="white"/>
                </a:solidFill>
              </a:rPr>
              <a:t>j</a:t>
            </a:r>
            <a:r>
              <a:rPr lang="cs-CZ" b="1" dirty="0" smtClean="0">
                <a:solidFill>
                  <a:prstClr val="white"/>
                </a:solidFill>
              </a:rPr>
              <a:t>udita.stuchlikova@mdcr.cz</a:t>
            </a:r>
          </a:p>
          <a:p>
            <a:endParaRPr lang="cs-CZ" dirty="0"/>
          </a:p>
        </p:txBody>
      </p:sp>
      <p:pic>
        <p:nvPicPr>
          <p:cNvPr id="6" name="Zástupný symbol pro obsah 5" descr="BES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124744"/>
            <a:ext cx="2016224" cy="1799481"/>
          </a:xfrm>
          <a:prstGeom prst="rect">
            <a:avLst/>
          </a:prstGeom>
          <a:effectLst>
            <a:outerShdw blurRad="228600" dist="76200" dir="294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3727</TotalTime>
  <Words>516</Words>
  <Application>Microsoft Office PowerPoint</Application>
  <PresentationFormat>Předvádění na obrazovce (4:3)</PresentationFormat>
  <Paragraphs>79</Paragraphs>
  <Slides>8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1" baseType="lpstr">
      <vt:lpstr>Arial</vt:lpstr>
      <vt:lpstr>Calibri</vt:lpstr>
      <vt:lpstr>Motiv sady Office</vt:lpstr>
      <vt:lpstr>Prezentace aplikace PowerPoint</vt:lpstr>
      <vt:lpstr>ateaateatad</vt:lpstr>
      <vt:lpstr>ateaateatad</vt:lpstr>
      <vt:lpstr>ateaateatad</vt:lpstr>
      <vt:lpstr>ateaateatad</vt:lpstr>
      <vt:lpstr>ateaateatad</vt:lpstr>
      <vt:lpstr>ateaateatad</vt:lpstr>
      <vt:lpstr>Prezentace aplikace PowerPoint</vt:lpstr>
    </vt:vector>
  </TitlesOfParts>
  <Company>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karel.panek</dc:creator>
  <cp:lastModifiedBy>Stuchlíková Judita Mgr.</cp:lastModifiedBy>
  <cp:revision>323</cp:revision>
  <cp:lastPrinted>2016-02-29T09:08:54Z</cp:lastPrinted>
  <dcterms:created xsi:type="dcterms:W3CDTF">2013-04-24T13:54:01Z</dcterms:created>
  <dcterms:modified xsi:type="dcterms:W3CDTF">2019-10-09T16:00:53Z</dcterms:modified>
</cp:coreProperties>
</file>