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67" r:id="rId2"/>
    <p:sldId id="389" r:id="rId3"/>
    <p:sldId id="397" r:id="rId4"/>
    <p:sldId id="398" r:id="rId5"/>
    <p:sldId id="377" r:id="rId6"/>
    <p:sldId id="399" r:id="rId7"/>
    <p:sldId id="400" r:id="rId8"/>
    <p:sldId id="368" r:id="rId9"/>
  </p:sldIdLst>
  <p:sldSz cx="9144000" cy="6858000" type="screen4x3"/>
  <p:notesSz cx="6810375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el.panek" initials="KP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EA"/>
    <a:srgbClr val="EC0C5F"/>
    <a:srgbClr val="FF0066"/>
    <a:srgbClr val="CDF2FF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7653" autoAdjust="0"/>
  </p:normalViewPr>
  <p:slideViewPr>
    <p:cSldViewPr>
      <p:cViewPr varScale="1">
        <p:scale>
          <a:sx n="131" d="100"/>
          <a:sy n="131" d="100"/>
        </p:scale>
        <p:origin x="10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N&#225;rodn&#237;%20strategie%202018.xlsx" TargetMode="External"/><Relationship Id="rId1" Type="http://schemas.openxmlformats.org/officeDocument/2006/relationships/image" Target="../media/image4.jp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Kraje%202018.xlsx" TargetMode="External"/><Relationship Id="rId1" Type="http://schemas.openxmlformats.org/officeDocument/2006/relationships/image" Target="../media/image4.jp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Kraje%202018.xlsx" TargetMode="External"/><Relationship Id="rId1" Type="http://schemas.openxmlformats.org/officeDocument/2006/relationships/image" Target="../media/image4.jp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800" b="1" i="0" u="none" strike="noStrike" baseline="0">
                <a:effectLst/>
              </a:rPr>
              <a:t>Vývoj počtu </a:t>
            </a:r>
            <a:r>
              <a:rPr lang="cs-CZ" sz="1800" b="1" i="0" u="sng" strike="noStrike" baseline="0">
                <a:effectLst/>
              </a:rPr>
              <a:t>usmrcených a těžce zraněných vinou mladých řidičů </a:t>
            </a:r>
          </a:p>
          <a:p>
            <a:pPr>
              <a:defRPr/>
            </a:pPr>
            <a:r>
              <a:rPr lang="cs-CZ" sz="1800" b="1" i="0" u="none" strike="noStrike" baseline="0">
                <a:effectLst/>
              </a:rPr>
              <a:t>ve vztahu k Národní strategii bezpečnosti silničního provozu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Data!$B$18</c:f>
              <c:strCache>
                <c:ptCount val="1"/>
                <c:pt idx="0">
                  <c:v>Usmrcení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ysClr val="window" lastClr="FFFFFF"/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6414-40C0-B513-7ECFE8BD2688}"/>
              </c:ext>
            </c:extLst>
          </c:dPt>
          <c:dPt>
            <c:idx val="1"/>
            <c:invertIfNegative val="0"/>
            <c:bubble3D val="0"/>
            <c:spPr>
              <a:solidFill>
                <a:sysClr val="window" lastClr="FFFFFF"/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6414-40C0-B513-7ECFE8BD2688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/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5-6414-40C0-B513-7ECFE8BD2688}"/>
              </c:ext>
            </c:extLst>
          </c:dPt>
          <c:dLbls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Data!$C$18:$L$18</c:f>
              <c:numCache>
                <c:formatCode>#,##0</c:formatCode>
                <c:ptCount val="10"/>
                <c:pt idx="0">
                  <c:v>129</c:v>
                </c:pt>
                <c:pt idx="1">
                  <c:v>118</c:v>
                </c:pt>
                <c:pt idx="2">
                  <c:v>134</c:v>
                </c:pt>
                <c:pt idx="3">
                  <c:v>128</c:v>
                </c:pt>
                <c:pt idx="4">
                  <c:v>97</c:v>
                </c:pt>
                <c:pt idx="5">
                  <c:v>112</c:v>
                </c:pt>
                <c:pt idx="6">
                  <c:v>117</c:v>
                </c:pt>
                <c:pt idx="7">
                  <c:v>95</c:v>
                </c:pt>
                <c:pt idx="8">
                  <c:v>87</c:v>
                </c:pt>
                <c:pt idx="9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414-40C0-B513-7ECFE8BD2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6628432"/>
        <c:axId val="396629216"/>
      </c:barChart>
      <c:lineChart>
        <c:grouping val="standard"/>
        <c:varyColors val="0"/>
        <c:ser>
          <c:idx val="1"/>
          <c:order val="1"/>
          <c:tx>
            <c:strRef>
              <c:f>Data!$B$19</c:f>
              <c:strCache>
                <c:ptCount val="1"/>
                <c:pt idx="0">
                  <c:v>Usmrcení (předpoklad NSBSP)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414-40C0-B513-7ECFE8BD2688}"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414-40C0-B513-7ECFE8BD2688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Data!$C$19:$N$19</c:f>
              <c:numCache>
                <c:formatCode>#,##0</c:formatCode>
                <c:ptCount val="12"/>
                <c:pt idx="0">
                  <c:v>129</c:v>
                </c:pt>
                <c:pt idx="1">
                  <c:v>123.93088847502842</c:v>
                </c:pt>
                <c:pt idx="2">
                  <c:v>119.06096990860414</c:v>
                </c:pt>
                <c:pt idx="3">
                  <c:v>114.38241692613904</c:v>
                </c:pt>
                <c:pt idx="4">
                  <c:v>109.88770973315924</c:v>
                </c:pt>
                <c:pt idx="5">
                  <c:v>105.56962402880971</c:v>
                </c:pt>
                <c:pt idx="6">
                  <c:v>101.42121939430308</c:v>
                </c:pt>
                <c:pt idx="7">
                  <c:v>97.435828137649338</c:v>
                </c:pt>
                <c:pt idx="8">
                  <c:v>93.607044576736882</c:v>
                </c:pt>
                <c:pt idx="9">
                  <c:v>89.928714743539501</c:v>
                </c:pt>
                <c:pt idx="10">
                  <c:v>86.394926492901064</c:v>
                </c:pt>
                <c:pt idx="11">
                  <c:v>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414-40C0-B513-7ECFE8BD2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6628432"/>
        <c:axId val="396629216"/>
      </c:lineChart>
      <c:lineChart>
        <c:grouping val="standard"/>
        <c:varyColors val="0"/>
        <c:ser>
          <c:idx val="2"/>
          <c:order val="2"/>
          <c:tx>
            <c:strRef>
              <c:f>Data!$B$20</c:f>
              <c:strCache>
                <c:ptCount val="1"/>
                <c:pt idx="0">
                  <c:v>Těžce zranění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dLbls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Data!$C$20:$L$20</c:f>
              <c:numCache>
                <c:formatCode>#,##0</c:formatCode>
                <c:ptCount val="10"/>
                <c:pt idx="0">
                  <c:v>631</c:v>
                </c:pt>
                <c:pt idx="1">
                  <c:v>430</c:v>
                </c:pt>
                <c:pt idx="2">
                  <c:v>501</c:v>
                </c:pt>
                <c:pt idx="3">
                  <c:v>490</c:v>
                </c:pt>
                <c:pt idx="4">
                  <c:v>461</c:v>
                </c:pt>
                <c:pt idx="5">
                  <c:v>454</c:v>
                </c:pt>
                <c:pt idx="6">
                  <c:v>417</c:v>
                </c:pt>
                <c:pt idx="7">
                  <c:v>398</c:v>
                </c:pt>
                <c:pt idx="8">
                  <c:v>344</c:v>
                </c:pt>
                <c:pt idx="9">
                  <c:v>228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6414-40C0-B513-7ECFE8BD2688}"/>
            </c:ext>
          </c:extLst>
        </c:ser>
        <c:ser>
          <c:idx val="3"/>
          <c:order val="3"/>
          <c:tx>
            <c:strRef>
              <c:f>Data!$B$21</c:f>
              <c:strCache>
                <c:ptCount val="1"/>
                <c:pt idx="0">
                  <c:v>Těžce zranění (předpoklad NSBSP)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  <a:prstDash val="sysDot"/>
            </a:ln>
          </c:spPr>
          <c:marker>
            <c:symbol val="none"/>
          </c:marker>
          <c:dLbls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414-40C0-B513-7ECFE8BD2688}"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414-40C0-B513-7ECFE8BD2688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Data!$C$21:$N$21</c:f>
              <c:numCache>
                <c:formatCode>#,##0</c:formatCode>
                <c:ptCount val="12"/>
                <c:pt idx="0">
                  <c:v>631</c:v>
                </c:pt>
                <c:pt idx="1">
                  <c:v>627.25442527042628</c:v>
                </c:pt>
                <c:pt idx="2">
                  <c:v>623.53108402746875</c:v>
                </c:pt>
                <c:pt idx="3">
                  <c:v>619.8298442946051</c:v>
                </c:pt>
                <c:pt idx="4">
                  <c:v>616.15057487871695</c:v>
                </c:pt>
                <c:pt idx="5">
                  <c:v>612.49314536543955</c:v>
                </c:pt>
                <c:pt idx="6">
                  <c:v>608.85742611453952</c:v>
                </c:pt>
                <c:pt idx="7">
                  <c:v>605.24328825531938</c:v>
                </c:pt>
                <c:pt idx="8">
                  <c:v>417.84368663456655</c:v>
                </c:pt>
                <c:pt idx="9">
                  <c:v>396.85961369163329</c:v>
                </c:pt>
                <c:pt idx="10">
                  <c:v>376.92935903376474</c:v>
                </c:pt>
                <c:pt idx="11">
                  <c:v>358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6414-40C0-B513-7ECFE8BD2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6619808"/>
        <c:axId val="396630392"/>
      </c:lineChart>
      <c:catAx>
        <c:axId val="396628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cs-CZ"/>
                  <a:t>Rok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96629216"/>
        <c:crosses val="autoZero"/>
        <c:auto val="1"/>
        <c:lblAlgn val="ctr"/>
        <c:lblOffset val="100"/>
        <c:noMultiLvlLbl val="0"/>
      </c:catAx>
      <c:valAx>
        <c:axId val="396629216"/>
        <c:scaling>
          <c:orientation val="minMax"/>
          <c:max val="14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r>
                  <a:rPr lang="cs-CZ">
                    <a:solidFill>
                      <a:schemeClr val="accent2">
                        <a:lumMod val="75000"/>
                      </a:schemeClr>
                    </a:solidFill>
                  </a:rPr>
                  <a:t>Počet usmrcených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2">
                    <a:lumMod val="75000"/>
                  </a:schemeClr>
                </a:solidFill>
              </a:defRPr>
            </a:pPr>
            <a:endParaRPr lang="cs-CZ"/>
          </a:p>
        </c:txPr>
        <c:crossAx val="396628432"/>
        <c:crosses val="autoZero"/>
        <c:crossBetween val="between"/>
      </c:valAx>
      <c:valAx>
        <c:axId val="39663039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r>
                  <a:rPr lang="cs-CZ">
                    <a:solidFill>
                      <a:schemeClr val="accent3">
                        <a:lumMod val="75000"/>
                      </a:schemeClr>
                    </a:solidFill>
                  </a:rPr>
                  <a:t>Počet těžce zraněných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3">
                    <a:lumMod val="75000"/>
                  </a:schemeClr>
                </a:solidFill>
              </a:defRPr>
            </a:pPr>
            <a:endParaRPr lang="cs-CZ"/>
          </a:p>
        </c:txPr>
        <c:crossAx val="396619808"/>
        <c:crosses val="max"/>
        <c:crossBetween val="between"/>
      </c:valAx>
      <c:catAx>
        <c:axId val="396619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6630392"/>
        <c:crosses val="autoZero"/>
        <c:auto val="1"/>
        <c:lblAlgn val="ctr"/>
        <c:lblOffset val="100"/>
        <c:noMultiLvlLbl val="0"/>
      </c:catAx>
      <c:spPr>
        <a:noFill/>
      </c:spPr>
    </c:plotArea>
    <c:legend>
      <c:legendPos val="b"/>
      <c:layout>
        <c:manualLayout>
          <c:xMode val="edge"/>
          <c:yMode val="edge"/>
          <c:x val="0.1055492228118637"/>
          <c:y val="0.9390440725987913"/>
          <c:w val="0.78635155641494325"/>
          <c:h val="3.8167283030181756E-2"/>
        </c:manualLayout>
      </c:layout>
      <c:overlay val="0"/>
    </c:legend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800" b="1" i="0" u="none" strike="noStrike" baseline="0">
                <a:effectLst/>
              </a:rPr>
              <a:t>Počet </a:t>
            </a:r>
            <a:r>
              <a:rPr lang="cs-CZ" sz="1800" b="1" i="0" u="sng" strike="noStrike" baseline="0">
                <a:effectLst/>
              </a:rPr>
              <a:t>usmrcených vinou mladých řidičů</a:t>
            </a:r>
            <a:r>
              <a:rPr lang="cs-CZ" sz="1800" b="1" i="0" u="none" strike="noStrike" baseline="0">
                <a:effectLst/>
              </a:rPr>
              <a:t/>
            </a:r>
            <a:br>
              <a:rPr lang="cs-CZ" sz="1800" b="1" i="0" u="none" strike="noStrike" baseline="0">
                <a:effectLst/>
              </a:rPr>
            </a:br>
            <a:r>
              <a:rPr lang="cs-CZ" sz="1800" b="1" i="0" u="none" strike="noStrike" baseline="0">
                <a:effectLst/>
              </a:rPr>
              <a:t>v jednotlivých krajích v roce 2018</a:t>
            </a:r>
            <a:endParaRPr lang="cs-CZ" u="none"/>
          </a:p>
        </c:rich>
      </c:tx>
      <c:layout>
        <c:manualLayout>
          <c:xMode val="edge"/>
          <c:yMode val="edge"/>
          <c:x val="0.30305208675649031"/>
          <c:y val="1.480862804974033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7427956704340748E-2"/>
          <c:y val="0.12286413858343893"/>
          <c:w val="0.90433874930533209"/>
          <c:h val="0.633491619632476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'Kraje dílčí cíle'!$A$20</c:f>
              <c:strCache>
                <c:ptCount val="1"/>
                <c:pt idx="0">
                  <c:v>Usmrcení</c:v>
                </c:pt>
              </c:strCache>
            </c:strRef>
          </c:tx>
          <c:spPr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D02-406C-87C9-3A091EE62F6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D02-406C-87C9-3A091EE62F6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D02-406C-87C9-3A091EE62F60}"/>
              </c:ext>
            </c:extLst>
          </c:dPt>
          <c:dLbls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'Kraje dílčí cíle'!$A$21:$A$34</c:f>
              <c:strCache>
                <c:ptCount val="14"/>
                <c:pt idx="0">
                  <c:v>Hl. m. Praha</c:v>
                </c:pt>
                <c:pt idx="1">
                  <c:v>Středočeský</c:v>
                </c:pt>
                <c:pt idx="2">
                  <c:v>Jihočeský</c:v>
                </c:pt>
                <c:pt idx="3">
                  <c:v>Plzeňský</c:v>
                </c:pt>
                <c:pt idx="4">
                  <c:v>Ústecký</c:v>
                </c:pt>
                <c:pt idx="5">
                  <c:v>Královéhradecký</c:v>
                </c:pt>
                <c:pt idx="6">
                  <c:v>Jihomoravský</c:v>
                </c:pt>
                <c:pt idx="7">
                  <c:v>Moravskoslezský</c:v>
                </c:pt>
                <c:pt idx="8">
                  <c:v>Olomoucký</c:v>
                </c:pt>
                <c:pt idx="9">
                  <c:v>Zlínský</c:v>
                </c:pt>
                <c:pt idx="10">
                  <c:v>Vysočina</c:v>
                </c:pt>
                <c:pt idx="11">
                  <c:v>Pardubický</c:v>
                </c:pt>
                <c:pt idx="12">
                  <c:v>Liberecký</c:v>
                </c:pt>
                <c:pt idx="13">
                  <c:v>Karlovarský</c:v>
                </c:pt>
              </c:strCache>
            </c:strRef>
          </c:cat>
          <c:val>
            <c:numRef>
              <c:f>'Kraje dílčí cíle'!$F$21:$F$34</c:f>
              <c:numCache>
                <c:formatCode>#,##0</c:formatCode>
                <c:ptCount val="14"/>
                <c:pt idx="0">
                  <c:v>1</c:v>
                </c:pt>
                <c:pt idx="1">
                  <c:v>12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2</c:v>
                </c:pt>
                <c:pt idx="10">
                  <c:v>5</c:v>
                </c:pt>
                <c:pt idx="11">
                  <c:v>4</c:v>
                </c:pt>
                <c:pt idx="12">
                  <c:v>2</c:v>
                </c:pt>
                <c:pt idx="1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02-406C-87C9-3A091EE62F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2040816"/>
        <c:axId val="452036896"/>
      </c:barChart>
      <c:lineChart>
        <c:grouping val="standard"/>
        <c:varyColors val="0"/>
        <c:ser>
          <c:idx val="2"/>
          <c:order val="1"/>
          <c:tx>
            <c:v>Usmrcení - podíl v kraji</c:v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'Kraje dílčí cíle'!$AH$21:$AH$34</c:f>
              <c:numCache>
                <c:formatCode>0%</c:formatCode>
                <c:ptCount val="14"/>
                <c:pt idx="0">
                  <c:v>4.3478260869565216E-2</c:v>
                </c:pt>
                <c:pt idx="1">
                  <c:v>0.19047619047619047</c:v>
                </c:pt>
                <c:pt idx="2">
                  <c:v>3.2258064516129031E-2</c:v>
                </c:pt>
                <c:pt idx="3">
                  <c:v>0.04</c:v>
                </c:pt>
                <c:pt idx="4">
                  <c:v>5.2631578947368418E-2</c:v>
                </c:pt>
                <c:pt idx="5">
                  <c:v>0.16666666666666666</c:v>
                </c:pt>
                <c:pt idx="6">
                  <c:v>0.12121212121212122</c:v>
                </c:pt>
                <c:pt idx="7">
                  <c:v>0.13333333333333333</c:v>
                </c:pt>
                <c:pt idx="8">
                  <c:v>0.15384615384615385</c:v>
                </c:pt>
                <c:pt idx="9">
                  <c:v>0.11764705882352941</c:v>
                </c:pt>
                <c:pt idx="10">
                  <c:v>0.22727272727272727</c:v>
                </c:pt>
                <c:pt idx="11">
                  <c:v>0.2</c:v>
                </c:pt>
                <c:pt idx="12">
                  <c:v>0.16666666666666666</c:v>
                </c:pt>
                <c:pt idx="13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D02-406C-87C9-3A091EE62F60}"/>
            </c:ext>
          </c:extLst>
        </c:ser>
        <c:ser>
          <c:idx val="1"/>
          <c:order val="2"/>
          <c:tx>
            <c:v>Usmrcení - podíl v ČR</c:v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1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D02-406C-87C9-3A091EE62F60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'Kraje dílčí cíle'!$AT$21:$AT$34</c:f>
              <c:numCache>
                <c:formatCode>0%</c:formatCode>
                <c:ptCount val="14"/>
                <c:pt idx="0">
                  <c:v>0.1346704871060172</c:v>
                </c:pt>
                <c:pt idx="1">
                  <c:v>0.1346704871060172</c:v>
                </c:pt>
                <c:pt idx="2">
                  <c:v>0.1346704871060172</c:v>
                </c:pt>
                <c:pt idx="3">
                  <c:v>0.1346704871060172</c:v>
                </c:pt>
                <c:pt idx="4">
                  <c:v>0.1346704871060172</c:v>
                </c:pt>
                <c:pt idx="5">
                  <c:v>0.1346704871060172</c:v>
                </c:pt>
                <c:pt idx="6">
                  <c:v>0.1346704871060172</c:v>
                </c:pt>
                <c:pt idx="7">
                  <c:v>0.1346704871060172</c:v>
                </c:pt>
                <c:pt idx="8">
                  <c:v>0.1346704871060172</c:v>
                </c:pt>
                <c:pt idx="9">
                  <c:v>0.1346704871060172</c:v>
                </c:pt>
                <c:pt idx="10">
                  <c:v>0.1346704871060172</c:v>
                </c:pt>
                <c:pt idx="11">
                  <c:v>0.1346704871060172</c:v>
                </c:pt>
                <c:pt idx="12">
                  <c:v>0.1346704871060172</c:v>
                </c:pt>
                <c:pt idx="13">
                  <c:v>0.1346704871060172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D02-406C-87C9-3A091EE62F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2038072"/>
        <c:axId val="452037680"/>
      </c:lineChart>
      <c:catAx>
        <c:axId val="45204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52036896"/>
        <c:crosses val="autoZero"/>
        <c:auto val="1"/>
        <c:lblAlgn val="ctr"/>
        <c:lblOffset val="100"/>
        <c:noMultiLvlLbl val="0"/>
      </c:catAx>
      <c:valAx>
        <c:axId val="4520368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r>
                  <a:rPr lang="cs-CZ">
                    <a:solidFill>
                      <a:schemeClr val="accent2">
                        <a:lumMod val="75000"/>
                      </a:schemeClr>
                    </a:solidFill>
                  </a:rPr>
                  <a:t>Počet usmrcených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2">
                    <a:lumMod val="75000"/>
                  </a:schemeClr>
                </a:solidFill>
              </a:defRPr>
            </a:pPr>
            <a:endParaRPr lang="cs-CZ"/>
          </a:p>
        </c:txPr>
        <c:crossAx val="452040816"/>
        <c:crosses val="autoZero"/>
        <c:crossBetween val="between"/>
      </c:valAx>
      <c:valAx>
        <c:axId val="45203768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452038072"/>
        <c:crosses val="max"/>
        <c:crossBetween val="between"/>
      </c:valAx>
      <c:catAx>
        <c:axId val="452038072"/>
        <c:scaling>
          <c:orientation val="minMax"/>
        </c:scaling>
        <c:delete val="1"/>
        <c:axPos val="b"/>
        <c:majorTickMark val="out"/>
        <c:minorTickMark val="none"/>
        <c:tickLblPos val="nextTo"/>
        <c:crossAx val="452037680"/>
        <c:crosses val="autoZero"/>
        <c:auto val="1"/>
        <c:lblAlgn val="ctr"/>
        <c:lblOffset val="100"/>
        <c:noMultiLvlLbl val="0"/>
      </c:catAx>
      <c:spPr>
        <a:noFill/>
      </c:spPr>
    </c:plotArea>
    <c:legend>
      <c:legendPos val="b"/>
      <c:layout/>
      <c:overlay val="0"/>
    </c:legend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800" b="1" i="0" u="none" strike="noStrike" baseline="0">
                <a:effectLst/>
              </a:rPr>
              <a:t>Počet </a:t>
            </a:r>
            <a:r>
              <a:rPr lang="cs-CZ" sz="1800" b="1" i="0" u="sng" strike="noStrike" baseline="0">
                <a:effectLst/>
              </a:rPr>
              <a:t>těžce zraněných vinou mladých řidičů</a:t>
            </a:r>
            <a:r>
              <a:rPr lang="cs-CZ" sz="1800" b="1" i="0" u="none" strike="noStrike" baseline="0">
                <a:effectLst/>
              </a:rPr>
              <a:t> </a:t>
            </a:r>
            <a:br>
              <a:rPr lang="cs-CZ" sz="1800" b="1" i="0" u="none" strike="noStrike" baseline="0">
                <a:effectLst/>
              </a:rPr>
            </a:br>
            <a:r>
              <a:rPr lang="cs-CZ" sz="1800" b="1" i="0" u="none" strike="noStrike" baseline="0">
                <a:effectLst/>
              </a:rPr>
              <a:t>v jednotlivých krajích v roce 2018</a:t>
            </a:r>
            <a:endParaRPr lang="cs-CZ" u="none"/>
          </a:p>
        </c:rich>
      </c:tx>
      <c:layout>
        <c:manualLayout>
          <c:xMode val="edge"/>
          <c:yMode val="edge"/>
          <c:x val="0.28329072130182908"/>
          <c:y val="1.480862804974033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43519458442946E-2"/>
          <c:y val="0.12286413858343893"/>
          <c:w val="0.8904907710254244"/>
          <c:h val="0.633491619632476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'Kraje dílčí cíle'!$A$37</c:f>
              <c:strCache>
                <c:ptCount val="1"/>
                <c:pt idx="0">
                  <c:v>Těžce zranění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DB5-4821-9025-C894986C3F1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DB5-4821-9025-C894986C3F1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DB5-4821-9025-C894986C3F10}"/>
              </c:ext>
            </c:extLst>
          </c:dPt>
          <c:dLbls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'Kraje dílčí cíle'!$A$38:$A$51</c:f>
              <c:strCache>
                <c:ptCount val="14"/>
                <c:pt idx="0">
                  <c:v>Hl. m. Praha</c:v>
                </c:pt>
                <c:pt idx="1">
                  <c:v>Středočeský</c:v>
                </c:pt>
                <c:pt idx="2">
                  <c:v>Jihočeský</c:v>
                </c:pt>
                <c:pt idx="3">
                  <c:v>Plzeňský</c:v>
                </c:pt>
                <c:pt idx="4">
                  <c:v>Ústecký</c:v>
                </c:pt>
                <c:pt idx="5">
                  <c:v>Královéhradecký</c:v>
                </c:pt>
                <c:pt idx="6">
                  <c:v>Jihomoravský</c:v>
                </c:pt>
                <c:pt idx="7">
                  <c:v>Moravskoslezský</c:v>
                </c:pt>
                <c:pt idx="8">
                  <c:v>Olomoucký</c:v>
                </c:pt>
                <c:pt idx="9">
                  <c:v>Zlínský</c:v>
                </c:pt>
                <c:pt idx="10">
                  <c:v>Vysočina</c:v>
                </c:pt>
                <c:pt idx="11">
                  <c:v>Pardubický</c:v>
                </c:pt>
                <c:pt idx="12">
                  <c:v>Liberecký</c:v>
                </c:pt>
                <c:pt idx="13">
                  <c:v>Karlovarský</c:v>
                </c:pt>
              </c:strCache>
            </c:strRef>
          </c:cat>
          <c:val>
            <c:numRef>
              <c:f>'Kraje dílčí cíle'!$F$38:$F$51</c:f>
              <c:numCache>
                <c:formatCode>#,##0</c:formatCode>
                <c:ptCount val="14"/>
                <c:pt idx="0">
                  <c:v>9</c:v>
                </c:pt>
                <c:pt idx="1">
                  <c:v>65</c:v>
                </c:pt>
                <c:pt idx="2">
                  <c:v>24</c:v>
                </c:pt>
                <c:pt idx="3">
                  <c:v>8</c:v>
                </c:pt>
                <c:pt idx="4">
                  <c:v>20</c:v>
                </c:pt>
                <c:pt idx="5">
                  <c:v>10</c:v>
                </c:pt>
                <c:pt idx="6">
                  <c:v>28</c:v>
                </c:pt>
                <c:pt idx="7">
                  <c:v>21</c:v>
                </c:pt>
                <c:pt idx="8">
                  <c:v>9</c:v>
                </c:pt>
                <c:pt idx="9">
                  <c:v>4</c:v>
                </c:pt>
                <c:pt idx="10">
                  <c:v>6</c:v>
                </c:pt>
                <c:pt idx="11">
                  <c:v>15</c:v>
                </c:pt>
                <c:pt idx="12">
                  <c:v>6</c:v>
                </c:pt>
                <c:pt idx="1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B5-4821-9025-C894986C3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3402016"/>
        <c:axId val="443392216"/>
      </c:barChart>
      <c:lineChart>
        <c:grouping val="standard"/>
        <c:varyColors val="0"/>
        <c:ser>
          <c:idx val="2"/>
          <c:order val="1"/>
          <c:tx>
            <c:v>Těžce zranění - podíl v kraji</c:v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'Kraje dílčí cíle'!$AH$38:$AH$51</c:f>
              <c:numCache>
                <c:formatCode>0%</c:formatCode>
                <c:ptCount val="14"/>
                <c:pt idx="0">
                  <c:v>7.7586206896551727E-2</c:v>
                </c:pt>
                <c:pt idx="1">
                  <c:v>0.23214285714285715</c:v>
                </c:pt>
                <c:pt idx="2">
                  <c:v>0.14201183431952663</c:v>
                </c:pt>
                <c:pt idx="3">
                  <c:v>0.17391304347826086</c:v>
                </c:pt>
                <c:pt idx="4">
                  <c:v>0.17543859649122806</c:v>
                </c:pt>
                <c:pt idx="5">
                  <c:v>9.2592592592592587E-2</c:v>
                </c:pt>
                <c:pt idx="6">
                  <c:v>0.15217391304347827</c:v>
                </c:pt>
                <c:pt idx="7">
                  <c:v>0.14189189189189189</c:v>
                </c:pt>
                <c:pt idx="8">
                  <c:v>0.13846153846153847</c:v>
                </c:pt>
                <c:pt idx="9">
                  <c:v>4.8192771084337352E-2</c:v>
                </c:pt>
                <c:pt idx="10">
                  <c:v>8.6956521739130432E-2</c:v>
                </c:pt>
                <c:pt idx="11">
                  <c:v>0.19736842105263158</c:v>
                </c:pt>
                <c:pt idx="12">
                  <c:v>9.8360655737704916E-2</c:v>
                </c:pt>
                <c:pt idx="13">
                  <c:v>6.5217391304347824E-2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DB5-4821-9025-C894986C3F10}"/>
            </c:ext>
          </c:extLst>
        </c:ser>
        <c:ser>
          <c:idx val="1"/>
          <c:order val="2"/>
          <c:tx>
            <c:v>Těžce zranění - podíl v ČR</c:v>
          </c:tx>
          <c:spPr>
            <a:ln>
              <a:solidFill>
                <a:schemeClr val="accent3">
                  <a:lumMod val="75000"/>
                </a:schemeClr>
              </a:solidFill>
              <a:prstDash val="sysDot"/>
            </a:ln>
          </c:spPr>
          <c:marker>
            <c:symbol val="none"/>
          </c:marker>
          <c:dLbls>
            <c:dLbl>
              <c:idx val="1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DB5-4821-9025-C894986C3F10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'Kraje dílčí cíle'!$AT$38:$AT$51</c:f>
              <c:numCache>
                <c:formatCode>0%</c:formatCode>
                <c:ptCount val="14"/>
                <c:pt idx="0">
                  <c:v>0.14568690095846645</c:v>
                </c:pt>
                <c:pt idx="1">
                  <c:v>0.14568690095846645</c:v>
                </c:pt>
                <c:pt idx="2">
                  <c:v>0.14568690095846645</c:v>
                </c:pt>
                <c:pt idx="3">
                  <c:v>0.14568690095846645</c:v>
                </c:pt>
                <c:pt idx="4">
                  <c:v>0.14568690095846645</c:v>
                </c:pt>
                <c:pt idx="5">
                  <c:v>0.14568690095846645</c:v>
                </c:pt>
                <c:pt idx="6">
                  <c:v>0.14568690095846645</c:v>
                </c:pt>
                <c:pt idx="7">
                  <c:v>0.14568690095846645</c:v>
                </c:pt>
                <c:pt idx="8">
                  <c:v>0.14568690095846645</c:v>
                </c:pt>
                <c:pt idx="9">
                  <c:v>0.14568690095846645</c:v>
                </c:pt>
                <c:pt idx="10">
                  <c:v>0.14568690095846645</c:v>
                </c:pt>
                <c:pt idx="11">
                  <c:v>0.14568690095846645</c:v>
                </c:pt>
                <c:pt idx="12">
                  <c:v>0.14568690095846645</c:v>
                </c:pt>
                <c:pt idx="13">
                  <c:v>0.14568690095846645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DB5-4821-9025-C894986C3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3397312"/>
        <c:axId val="443400056"/>
      </c:lineChart>
      <c:catAx>
        <c:axId val="44340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43392216"/>
        <c:crosses val="autoZero"/>
        <c:auto val="1"/>
        <c:lblAlgn val="ctr"/>
        <c:lblOffset val="100"/>
        <c:noMultiLvlLbl val="0"/>
      </c:catAx>
      <c:valAx>
        <c:axId val="44339221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rgbClr val="92D050"/>
                    </a:solidFill>
                  </a:defRPr>
                </a:pPr>
                <a:r>
                  <a:rPr lang="cs-CZ">
                    <a:solidFill>
                      <a:srgbClr val="92D050"/>
                    </a:solidFill>
                  </a:rPr>
                  <a:t>Počet těžce zraněných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92D050"/>
                </a:solidFill>
              </a:defRPr>
            </a:pPr>
            <a:endParaRPr lang="cs-CZ"/>
          </a:p>
        </c:txPr>
        <c:crossAx val="443402016"/>
        <c:crosses val="autoZero"/>
        <c:crossBetween val="between"/>
      </c:valAx>
      <c:valAx>
        <c:axId val="44340005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443397312"/>
        <c:crosses val="max"/>
        <c:crossBetween val="between"/>
      </c:valAx>
      <c:catAx>
        <c:axId val="443397312"/>
        <c:scaling>
          <c:orientation val="minMax"/>
        </c:scaling>
        <c:delete val="1"/>
        <c:axPos val="b"/>
        <c:majorTickMark val="out"/>
        <c:minorTickMark val="none"/>
        <c:tickLblPos val="nextTo"/>
        <c:crossAx val="443400056"/>
        <c:crosses val="autoZero"/>
        <c:auto val="1"/>
        <c:lblAlgn val="ctr"/>
        <c:lblOffset val="100"/>
        <c:noMultiLvlLbl val="0"/>
      </c:catAx>
      <c:spPr>
        <a:noFill/>
      </c:spPr>
    </c:plotArea>
    <c:legend>
      <c:legendPos val="b"/>
      <c:layout/>
      <c:overlay val="0"/>
    </c:legend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692CB-C71C-4E0F-B857-DB371581E2C8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EB018-714C-4EAE-82A1-4CF3668BB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010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E0FD3-819D-4892-9D7E-93FCEE2E023A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F06A1-B38E-4B37-ABD8-F699EC824F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036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D1B18-5C64-48F3-8BBB-8A3943634AB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144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7293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527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199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080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983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731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D1B18-5C64-48F3-8BBB-8A3943634AB2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278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632B3-CD99-4D4F-8952-FC01308109FF}" type="datetimeFigureOut">
              <a:rPr lang="cs-CZ" smtClean="0"/>
              <a:pPr/>
              <a:t>13.09.2018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3933056"/>
            <a:ext cx="9144000" cy="1872208"/>
          </a:xfrm>
          <a:prstGeom prst="rect">
            <a:avLst/>
          </a:prstGeom>
          <a:solidFill>
            <a:srgbClr val="00AD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2996952"/>
            <a:ext cx="8568952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ADEA"/>
                </a:solidFill>
              </a:rPr>
              <a:t>Mladí řidiči</a:t>
            </a:r>
            <a:endParaRPr lang="cs-CZ" sz="2800" dirty="0" smtClean="0">
              <a:solidFill>
                <a:srgbClr val="FF0066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059832" y="4169577"/>
            <a:ext cx="608416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3600" b="1" dirty="0" smtClean="0">
                <a:solidFill>
                  <a:prstClr val="white"/>
                </a:solidFill>
              </a:rPr>
              <a:t>Mgr. </a:t>
            </a:r>
            <a:r>
              <a:rPr lang="cs-CZ" sz="3600" b="1" smtClean="0">
                <a:solidFill>
                  <a:prstClr val="white"/>
                </a:solidFill>
              </a:rPr>
              <a:t>Tomáš Neřold M.A.</a:t>
            </a:r>
            <a:endParaRPr lang="cs-CZ" sz="3600" b="1" dirty="0" smtClean="0">
              <a:solidFill>
                <a:prstClr val="white"/>
              </a:solidFill>
            </a:endParaRPr>
          </a:p>
          <a:p>
            <a:pPr lvl="0"/>
            <a:r>
              <a:rPr lang="cs-CZ" sz="2400" dirty="0" smtClean="0">
                <a:solidFill>
                  <a:prstClr val="white"/>
                </a:solidFill>
              </a:rPr>
              <a:t>Pověřen řízením Samostatného oddělení BESIP</a:t>
            </a:r>
          </a:p>
          <a:p>
            <a:pPr lvl="0"/>
            <a:r>
              <a:rPr lang="cs-CZ" sz="2400" dirty="0" smtClean="0">
                <a:solidFill>
                  <a:prstClr val="white"/>
                </a:solidFill>
              </a:rPr>
              <a:t>Ministerstvo dopravy</a:t>
            </a:r>
            <a:endParaRPr lang="cs-CZ" sz="1400" dirty="0" smtClean="0">
              <a:solidFill>
                <a:prstClr val="white"/>
              </a:solidFill>
            </a:endParaRPr>
          </a:p>
          <a:p>
            <a:endParaRPr lang="cs-CZ" dirty="0"/>
          </a:p>
        </p:txBody>
      </p:sp>
      <p:pic>
        <p:nvPicPr>
          <p:cNvPr id="6" name="Zástupný symbol pro obsah 5" descr="BES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404664"/>
            <a:ext cx="2016224" cy="1799481"/>
          </a:xfrm>
          <a:prstGeom prst="rect">
            <a:avLst/>
          </a:prstGeom>
          <a:effectLst>
            <a:outerShdw blurRad="228600" dist="76200" dir="294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Obrázek 6" descr="FIA_TAG_CJ_CMYK_FIN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143" y="4581128"/>
            <a:ext cx="2500885" cy="2500885"/>
          </a:xfrm>
          <a:prstGeom prst="rect">
            <a:avLst/>
          </a:prstGeom>
          <a:effectLst>
            <a:outerShdw blurRad="292100" dist="889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200" b="1" dirty="0" smtClean="0">
                <a:solidFill>
                  <a:schemeClr val="bg1"/>
                </a:solidFill>
              </a:rPr>
              <a:t>Mladí řidiči vs. NSBSP</a:t>
            </a:r>
            <a:endParaRPr lang="cs-CZ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Graf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044263"/>
              </p:ext>
            </p:extLst>
          </p:nvPr>
        </p:nvGraphicFramePr>
        <p:xfrm>
          <a:off x="-1" y="1417638"/>
          <a:ext cx="9144001" cy="5017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32325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601524"/>
            <a:ext cx="7020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800" b="1" dirty="0" smtClean="0">
                <a:solidFill>
                  <a:schemeClr val="bg1"/>
                </a:solidFill>
              </a:rPr>
              <a:t>Usmrceno vinou mladých řidičů dle krajů</a:t>
            </a:r>
            <a:endParaRPr lang="cs-CZ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Graf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572427"/>
              </p:ext>
            </p:extLst>
          </p:nvPr>
        </p:nvGraphicFramePr>
        <p:xfrm>
          <a:off x="1" y="1417638"/>
          <a:ext cx="9144000" cy="5017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257201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663079"/>
            <a:ext cx="7020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400" b="1" dirty="0" smtClean="0">
                <a:solidFill>
                  <a:schemeClr val="bg1"/>
                </a:solidFill>
              </a:rPr>
              <a:t>Těžce zraněno vinou mladých řidičů dle krajů</a:t>
            </a:r>
            <a:endParaRPr lang="cs-CZ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Graf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155592"/>
              </p:ext>
            </p:extLst>
          </p:nvPr>
        </p:nvGraphicFramePr>
        <p:xfrm>
          <a:off x="1" y="1417638"/>
          <a:ext cx="9144000" cy="5017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955255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600" b="1" dirty="0" smtClean="0">
                <a:solidFill>
                  <a:schemeClr val="bg1"/>
                </a:solidFill>
              </a:rPr>
              <a:t>Bodový systém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199"/>
            <a:ext cx="8363272" cy="4609079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>
                <a:solidFill>
                  <a:srgbClr val="00ADEA"/>
                </a:solidFill>
              </a:rPr>
              <a:t>k 31. 12.2017 tvořil </a:t>
            </a:r>
            <a:r>
              <a:rPr lang="cs-CZ" sz="2400" b="1" dirty="0">
                <a:solidFill>
                  <a:srgbClr val="FF0000"/>
                </a:solidFill>
              </a:rPr>
              <a:t>nejvyšší podíl bodovaných řidičů </a:t>
            </a:r>
            <a:r>
              <a:rPr lang="cs-CZ" sz="2400" b="1" dirty="0">
                <a:solidFill>
                  <a:srgbClr val="00ADEA"/>
                </a:solidFill>
              </a:rPr>
              <a:t>(ke všem registrovaným řidičům v dané kategorii) </a:t>
            </a:r>
            <a:r>
              <a:rPr lang="cs-CZ" sz="2400" b="1" dirty="0">
                <a:solidFill>
                  <a:srgbClr val="FF0000"/>
                </a:solidFill>
              </a:rPr>
              <a:t>ve věku 24 let</a:t>
            </a:r>
          </a:p>
          <a:p>
            <a:pPr algn="just"/>
            <a:r>
              <a:rPr lang="cs-CZ" sz="2400" b="1" dirty="0" smtClean="0">
                <a:solidFill>
                  <a:srgbClr val="FF0000"/>
                </a:solidFill>
              </a:rPr>
              <a:t>vybodovaných</a:t>
            </a:r>
            <a:r>
              <a:rPr lang="cs-CZ" sz="2400" b="1" dirty="0" smtClean="0">
                <a:solidFill>
                  <a:srgbClr val="00ADEA"/>
                </a:solidFill>
              </a:rPr>
              <a:t> </a:t>
            </a:r>
            <a:r>
              <a:rPr lang="cs-CZ" sz="2400" b="1" dirty="0">
                <a:solidFill>
                  <a:srgbClr val="00ADEA"/>
                </a:solidFill>
              </a:rPr>
              <a:t>řidičů bylo reálně i poměrově </a:t>
            </a:r>
            <a:r>
              <a:rPr lang="cs-CZ" sz="2400" b="1" dirty="0">
                <a:solidFill>
                  <a:srgbClr val="FF0000"/>
                </a:solidFill>
              </a:rPr>
              <a:t>nejvíce ve věku 30 let</a:t>
            </a:r>
            <a:r>
              <a:rPr lang="cs-CZ" sz="2400" b="1" dirty="0">
                <a:solidFill>
                  <a:srgbClr val="00ADEA"/>
                </a:solidFill>
              </a:rPr>
              <a:t>!</a:t>
            </a:r>
          </a:p>
          <a:p>
            <a:pPr algn="just"/>
            <a:r>
              <a:rPr lang="cs-CZ" sz="2400" b="1" dirty="0" smtClean="0">
                <a:solidFill>
                  <a:srgbClr val="FF0000"/>
                </a:solidFill>
              </a:rPr>
              <a:t>Největší </a:t>
            </a:r>
            <a:r>
              <a:rPr lang="cs-CZ" sz="2400" b="1" dirty="0">
                <a:solidFill>
                  <a:srgbClr val="FF0000"/>
                </a:solidFill>
              </a:rPr>
              <a:t>skupinu </a:t>
            </a:r>
            <a:r>
              <a:rPr lang="cs-CZ" sz="2400" b="1" dirty="0">
                <a:solidFill>
                  <a:srgbClr val="00ADEA"/>
                </a:solidFill>
              </a:rPr>
              <a:t>bodovaných řidičů po přepočtu (v rámci pohlaví) tvoří </a:t>
            </a:r>
            <a:r>
              <a:rPr lang="cs-CZ" sz="2400" b="1" dirty="0" smtClean="0">
                <a:solidFill>
                  <a:srgbClr val="FF0000"/>
                </a:solidFill>
              </a:rPr>
              <a:t>muži </a:t>
            </a:r>
            <a:r>
              <a:rPr lang="cs-CZ" sz="2400" b="1" dirty="0">
                <a:solidFill>
                  <a:srgbClr val="FF0000"/>
                </a:solidFill>
              </a:rPr>
              <a:t>s datem udělení řidičského oprávnění v </a:t>
            </a:r>
            <a:r>
              <a:rPr lang="cs-CZ" sz="2400" b="1" dirty="0" smtClean="0">
                <a:solidFill>
                  <a:srgbClr val="FF0000"/>
                </a:solidFill>
              </a:rPr>
              <a:t>roce 2013 </a:t>
            </a:r>
            <a:r>
              <a:rPr lang="cs-CZ" sz="2400" b="1" dirty="0">
                <a:solidFill>
                  <a:srgbClr val="00ADEA"/>
                </a:solidFill>
              </a:rPr>
              <a:t>a ženy s datem udělení řidičského oprávnění v roce 2008. </a:t>
            </a:r>
            <a:endParaRPr lang="cs-CZ" sz="2400" b="1" dirty="0" smtClean="0">
              <a:solidFill>
                <a:srgbClr val="00ADEA"/>
              </a:solidFill>
            </a:endParaRPr>
          </a:p>
          <a:p>
            <a:pPr algn="just"/>
            <a:r>
              <a:rPr lang="cs-CZ" sz="2400" b="1" dirty="0" smtClean="0">
                <a:solidFill>
                  <a:srgbClr val="FF0000"/>
                </a:solidFill>
              </a:rPr>
              <a:t>U kategorie mužů se tak jedná o řidiče se 4 letou praxí</a:t>
            </a:r>
          </a:p>
        </p:txBody>
      </p:sp>
    </p:spTree>
    <p:extLst>
      <p:ext uri="{BB962C8B-B14F-4D97-AF65-F5344CB8AC3E}">
        <p14:creationId xmlns:p14="http://schemas.microsoft.com/office/powerpoint/2010/main" val="125515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600" b="1" dirty="0" smtClean="0">
                <a:solidFill>
                  <a:schemeClr val="bg1"/>
                </a:solidFill>
              </a:rPr>
              <a:t>Mladí řidiči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199"/>
            <a:ext cx="8363272" cy="4609079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 smtClean="0">
                <a:solidFill>
                  <a:srgbClr val="FF0000"/>
                </a:solidFill>
              </a:rPr>
              <a:t>Riziková skupina </a:t>
            </a:r>
            <a:r>
              <a:rPr lang="cs-CZ" sz="2400" b="1" dirty="0" smtClean="0">
                <a:solidFill>
                  <a:srgbClr val="00ADEA"/>
                </a:solidFill>
              </a:rPr>
              <a:t>účastníků silničního provozu:</a:t>
            </a:r>
          </a:p>
          <a:p>
            <a:pPr lvl="1" algn="just"/>
            <a:endParaRPr lang="cs-CZ" sz="2000" b="1" dirty="0" smtClean="0">
              <a:solidFill>
                <a:srgbClr val="00ADEA"/>
              </a:solidFill>
            </a:endParaRPr>
          </a:p>
          <a:p>
            <a:pPr lvl="1" algn="just"/>
            <a:r>
              <a:rPr lang="cs-CZ" sz="2000" b="1" dirty="0" smtClean="0">
                <a:solidFill>
                  <a:srgbClr val="00ADEA"/>
                </a:solidFill>
              </a:rPr>
              <a:t>Nedostatek řidičských zkušeností</a:t>
            </a:r>
          </a:p>
          <a:p>
            <a:pPr lvl="1" algn="just"/>
            <a:endParaRPr lang="cs-CZ" sz="2000" b="1" dirty="0" smtClean="0">
              <a:solidFill>
                <a:srgbClr val="00ADEA"/>
              </a:solidFill>
            </a:endParaRPr>
          </a:p>
          <a:p>
            <a:pPr lvl="1" algn="just"/>
            <a:r>
              <a:rPr lang="cs-CZ" sz="2000" b="1" dirty="0" smtClean="0">
                <a:solidFill>
                  <a:srgbClr val="00ADEA"/>
                </a:solidFill>
              </a:rPr>
              <a:t>Nedostatečné povědomí o možných následcích DN</a:t>
            </a:r>
          </a:p>
          <a:p>
            <a:pPr lvl="1" algn="just"/>
            <a:endParaRPr lang="cs-CZ" sz="2000" b="1" dirty="0" smtClean="0">
              <a:solidFill>
                <a:srgbClr val="00ADEA"/>
              </a:solidFill>
            </a:endParaRPr>
          </a:p>
          <a:p>
            <a:pPr lvl="1" algn="just"/>
            <a:r>
              <a:rPr lang="cs-CZ" sz="2000" b="1" dirty="0" smtClean="0">
                <a:solidFill>
                  <a:srgbClr val="00ADEA"/>
                </a:solidFill>
              </a:rPr>
              <a:t>Podcenění dopravní situace</a:t>
            </a:r>
          </a:p>
          <a:p>
            <a:pPr lvl="1" algn="just"/>
            <a:endParaRPr lang="cs-CZ" sz="2000" b="1" dirty="0" smtClean="0">
              <a:solidFill>
                <a:srgbClr val="00ADEA"/>
              </a:solidFill>
            </a:endParaRPr>
          </a:p>
          <a:p>
            <a:pPr lvl="1" algn="just"/>
            <a:r>
              <a:rPr lang="cs-CZ" sz="2000" b="1" dirty="0" smtClean="0">
                <a:solidFill>
                  <a:srgbClr val="00ADEA"/>
                </a:solidFill>
              </a:rPr>
              <a:t>Přeceňování řidičských schopností</a:t>
            </a:r>
          </a:p>
          <a:p>
            <a:pPr algn="just"/>
            <a:endParaRPr lang="cs-CZ" sz="2400" b="1" dirty="0" smtClean="0">
              <a:solidFill>
                <a:srgbClr val="00AD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654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600" b="1" dirty="0" smtClean="0">
                <a:solidFill>
                  <a:schemeClr val="bg1"/>
                </a:solidFill>
              </a:rPr>
              <a:t>Ford </a:t>
            </a:r>
            <a:r>
              <a:rPr lang="cs-CZ" sz="3600" b="1" dirty="0" err="1" smtClean="0">
                <a:solidFill>
                  <a:schemeClr val="bg1"/>
                </a:solidFill>
              </a:rPr>
              <a:t>Driving</a:t>
            </a:r>
            <a:r>
              <a:rPr lang="cs-CZ" sz="3600" b="1" dirty="0" smtClean="0">
                <a:solidFill>
                  <a:schemeClr val="bg1"/>
                </a:solidFill>
              </a:rPr>
              <a:t> </a:t>
            </a:r>
            <a:r>
              <a:rPr lang="cs-CZ" sz="3600" b="1" dirty="0" err="1" smtClean="0">
                <a:solidFill>
                  <a:schemeClr val="bg1"/>
                </a:solidFill>
              </a:rPr>
              <a:t>Skills</a:t>
            </a:r>
            <a:r>
              <a:rPr lang="cs-CZ" sz="3600" b="1" dirty="0" smtClean="0">
                <a:solidFill>
                  <a:schemeClr val="bg1"/>
                </a:solidFill>
              </a:rPr>
              <a:t> </a:t>
            </a:r>
            <a:r>
              <a:rPr lang="cs-CZ" sz="3600" b="1" dirty="0" err="1" smtClean="0">
                <a:solidFill>
                  <a:schemeClr val="bg1"/>
                </a:solidFill>
              </a:rPr>
              <a:t>for</a:t>
            </a:r>
            <a:r>
              <a:rPr lang="cs-CZ" sz="3600" b="1" dirty="0" smtClean="0">
                <a:solidFill>
                  <a:schemeClr val="bg1"/>
                </a:solidFill>
              </a:rPr>
              <a:t> </a:t>
            </a:r>
            <a:r>
              <a:rPr lang="cs-CZ" sz="3600" b="1" dirty="0" err="1" smtClean="0">
                <a:solidFill>
                  <a:schemeClr val="bg1"/>
                </a:solidFill>
              </a:rPr>
              <a:t>Life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199"/>
            <a:ext cx="8363272" cy="46090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400" b="1" dirty="0">
              <a:solidFill>
                <a:srgbClr val="00B0F0"/>
              </a:solidFill>
            </a:endParaRP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Podpora projektu ze strany BESIP</a:t>
            </a: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Cílí na začínající řidiče 18 – 24 let</a:t>
            </a: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Zkušení instruktoři</a:t>
            </a: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Učí ohleduplnosti a předvídavosti</a:t>
            </a: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Předcházení DN</a:t>
            </a: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Užitečné techniky pro zvládání krizových situací</a:t>
            </a:r>
          </a:p>
        </p:txBody>
      </p:sp>
    </p:spTree>
    <p:extLst>
      <p:ext uri="{BB962C8B-B14F-4D97-AF65-F5344CB8AC3E}">
        <p14:creationId xmlns:p14="http://schemas.microsoft.com/office/powerpoint/2010/main" val="28836756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3933056"/>
            <a:ext cx="9144000" cy="1872208"/>
          </a:xfrm>
          <a:prstGeom prst="rect">
            <a:avLst/>
          </a:prstGeom>
          <a:solidFill>
            <a:srgbClr val="00AD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727176" y="4077072"/>
            <a:ext cx="550912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 smtClean="0">
                <a:solidFill>
                  <a:prstClr val="white"/>
                </a:solidFill>
              </a:rPr>
              <a:t>Mgr. Tomáš Neřold M.A.</a:t>
            </a:r>
            <a:endParaRPr lang="en-US" sz="3600" b="1" dirty="0" smtClean="0">
              <a:solidFill>
                <a:prstClr val="white"/>
              </a:solidFill>
            </a:endParaRPr>
          </a:p>
          <a:p>
            <a:pPr lvl="0" algn="ctr"/>
            <a:r>
              <a:rPr lang="cs-CZ" sz="2400" dirty="0" smtClean="0">
                <a:solidFill>
                  <a:prstClr val="white"/>
                </a:solidFill>
              </a:rPr>
              <a:t>+420 602 632 176</a:t>
            </a:r>
            <a:endParaRPr lang="cs-CZ" sz="1400" dirty="0">
              <a:solidFill>
                <a:prstClr val="white"/>
              </a:solidFill>
            </a:endParaRPr>
          </a:p>
          <a:p>
            <a:pPr lvl="0" algn="ctr"/>
            <a:r>
              <a:rPr lang="cs-CZ" sz="2400" dirty="0" smtClean="0">
                <a:solidFill>
                  <a:prstClr val="white"/>
                </a:solidFill>
              </a:rPr>
              <a:t>tomas.nerold@mdcr.cz</a:t>
            </a:r>
            <a:endParaRPr lang="en-US" sz="2400" dirty="0" smtClean="0">
              <a:solidFill>
                <a:prstClr val="white"/>
              </a:solidFill>
            </a:endParaRPr>
          </a:p>
          <a:p>
            <a:endParaRPr lang="cs-CZ" dirty="0"/>
          </a:p>
        </p:txBody>
      </p:sp>
      <p:pic>
        <p:nvPicPr>
          <p:cNvPr id="6" name="Zástupný symbol pro obsah 5" descr="BES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1124744"/>
            <a:ext cx="2016224" cy="1799481"/>
          </a:xfrm>
          <a:prstGeom prst="rect">
            <a:avLst/>
          </a:prstGeom>
          <a:effectLst>
            <a:outerShdw blurRad="228600" dist="76200" dir="294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Obrázek 7" descr="FIA_TAG_CJ_CMYK_FIN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4581128"/>
            <a:ext cx="2500885" cy="2500885"/>
          </a:xfrm>
          <a:prstGeom prst="rect">
            <a:avLst/>
          </a:prstGeom>
          <a:effectLst>
            <a:outerShdw blurRad="292100" dist="889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2600</TotalTime>
  <Words>293</Words>
  <Application>Microsoft Office PowerPoint</Application>
  <PresentationFormat>Předvádění na obrazovce (4:3)</PresentationFormat>
  <Paragraphs>70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sady Office</vt:lpstr>
      <vt:lpstr>Prezentace aplikace PowerPoint</vt:lpstr>
      <vt:lpstr>BESIP v ČR - realita</vt:lpstr>
      <vt:lpstr>BESIP v ČR - realita</vt:lpstr>
      <vt:lpstr>BESIP v ČR - realita</vt:lpstr>
      <vt:lpstr>BESIP v ČR - realita</vt:lpstr>
      <vt:lpstr>BESIP v ČR - realita</vt:lpstr>
      <vt:lpstr>BESIP v ČR - realita</vt:lpstr>
      <vt:lpstr>Prezentace aplikace PowerPoint</vt:lpstr>
    </vt:vector>
  </TitlesOfParts>
  <Company>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karel.panek</dc:creator>
  <cp:lastModifiedBy>Bílý Václav MBA</cp:lastModifiedBy>
  <cp:revision>360</cp:revision>
  <dcterms:created xsi:type="dcterms:W3CDTF">2013-04-24T13:54:01Z</dcterms:created>
  <dcterms:modified xsi:type="dcterms:W3CDTF">2018-09-13T13:14:43Z</dcterms:modified>
</cp:coreProperties>
</file>