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3" r:id="rId26"/>
    <p:sldId id="280" r:id="rId27"/>
    <p:sldId id="281" r:id="rId28"/>
    <p:sldId id="282" r:id="rId2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12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5E5"/>
          </a:solidFill>
        </a:fill>
      </a:tcStyle>
    </a:wholeTbl>
    <a:band2H>
      <a:tcTxStyle/>
      <a:tcStyle>
        <a:tcBdr/>
        <a:fill>
          <a:solidFill>
            <a:srgbClr val="E9EBF2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B"/>
          </a:solidFill>
        </a:fill>
      </a:tcStyle>
    </a:wholeTbl>
    <a:band2H>
      <a:tcTxStyle/>
      <a:tcStyle>
        <a:tcBdr/>
        <a:fill>
          <a:solidFill>
            <a:srgbClr val="FAECE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7D8"/>
          </a:solidFill>
        </a:fill>
      </a:tcStyle>
    </a:wholeTbl>
    <a:band2H>
      <a:tcTxStyle/>
      <a:tcStyle>
        <a:tcBdr/>
        <a:fill>
          <a:solidFill>
            <a:srgbClr val="EBECED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9" name="Shape 15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309666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Myriad Pro Cond"/>
      </a:defRPr>
    </a:lvl1pPr>
    <a:lvl2pPr indent="228600" defTabSz="457200" latinLnBrk="0">
      <a:defRPr sz="1200">
        <a:latin typeface="+mj-lt"/>
        <a:ea typeface="+mj-ea"/>
        <a:cs typeface="+mj-cs"/>
        <a:sym typeface="Myriad Pro Cond"/>
      </a:defRPr>
    </a:lvl2pPr>
    <a:lvl3pPr indent="457200" defTabSz="457200" latinLnBrk="0">
      <a:defRPr sz="1200">
        <a:latin typeface="+mj-lt"/>
        <a:ea typeface="+mj-ea"/>
        <a:cs typeface="+mj-cs"/>
        <a:sym typeface="Myriad Pro Cond"/>
      </a:defRPr>
    </a:lvl3pPr>
    <a:lvl4pPr indent="685800" defTabSz="457200" latinLnBrk="0">
      <a:defRPr sz="1200">
        <a:latin typeface="+mj-lt"/>
        <a:ea typeface="+mj-ea"/>
        <a:cs typeface="+mj-cs"/>
        <a:sym typeface="Myriad Pro Cond"/>
      </a:defRPr>
    </a:lvl4pPr>
    <a:lvl5pPr indent="914400" defTabSz="457200" latinLnBrk="0">
      <a:defRPr sz="1200">
        <a:latin typeface="+mj-lt"/>
        <a:ea typeface="+mj-ea"/>
        <a:cs typeface="+mj-cs"/>
        <a:sym typeface="Myriad Pro Cond"/>
      </a:defRPr>
    </a:lvl5pPr>
    <a:lvl6pPr indent="1143000" defTabSz="457200" latinLnBrk="0">
      <a:defRPr sz="1200">
        <a:latin typeface="+mj-lt"/>
        <a:ea typeface="+mj-ea"/>
        <a:cs typeface="+mj-cs"/>
        <a:sym typeface="Myriad Pro Cond"/>
      </a:defRPr>
    </a:lvl6pPr>
    <a:lvl7pPr indent="1371600" defTabSz="457200" latinLnBrk="0">
      <a:defRPr sz="1200">
        <a:latin typeface="+mj-lt"/>
        <a:ea typeface="+mj-ea"/>
        <a:cs typeface="+mj-cs"/>
        <a:sym typeface="Myriad Pro Cond"/>
      </a:defRPr>
    </a:lvl7pPr>
    <a:lvl8pPr indent="1600200" defTabSz="457200" latinLnBrk="0">
      <a:defRPr sz="1200">
        <a:latin typeface="+mj-lt"/>
        <a:ea typeface="+mj-ea"/>
        <a:cs typeface="+mj-cs"/>
        <a:sym typeface="Myriad Pro Cond"/>
      </a:defRPr>
    </a:lvl8pPr>
    <a:lvl9pPr indent="1828800" defTabSz="457200" latinLnBrk="0">
      <a:defRPr sz="1200">
        <a:latin typeface="+mj-lt"/>
        <a:ea typeface="+mj-ea"/>
        <a:cs typeface="+mj-cs"/>
        <a:sym typeface="Myriad Pro Cond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0" y="0"/>
            <a:ext cx="12192000" cy="574128"/>
          </a:xfrm>
          <a:prstGeom prst="rect">
            <a:avLst/>
          </a:prstGeom>
          <a:solidFill>
            <a:srgbClr val="0068A6">
              <a:alpha val="1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286606" y="86690"/>
            <a:ext cx="11683095" cy="42654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Text názvu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xfrm>
            <a:off x="355146" y="1475262"/>
            <a:ext cx="11470821" cy="4351339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pic>
        <p:nvPicPr>
          <p:cNvPr id="14" name="image1.pdf" descr="Besip_konference_pata_bez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324894"/>
            <a:ext cx="12192000" cy="53310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image2.pdf" descr="BESIP50_logo_CMYK_obrys.eps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09238" y="5087434"/>
            <a:ext cx="2469381" cy="1691669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 názvu</a:t>
            </a:r>
          </a:p>
        </p:txBody>
      </p:sp>
      <p:sp>
        <p:nvSpPr>
          <p:cNvPr id="107" name="Shape 107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9" name="Shape 10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8" name="Shape 1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7" name="Shape 1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/>
        </p:nvSpPr>
        <p:spPr>
          <a:xfrm>
            <a:off x="0" y="0"/>
            <a:ext cx="12192000" cy="574128"/>
          </a:xfrm>
          <a:prstGeom prst="rect">
            <a:avLst/>
          </a:prstGeom>
          <a:solidFill>
            <a:srgbClr val="0068A6">
              <a:alpha val="1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286606" y="86690"/>
            <a:ext cx="11683095" cy="42654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Text názvu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5146" y="1475262"/>
            <a:ext cx="11470821" cy="4351339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pic>
        <p:nvPicPr>
          <p:cNvPr id="137" name="image1.pdf" descr="Besip_konference_pata_bez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324894"/>
            <a:ext cx="12192000" cy="53310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image2.pdf" descr="BESIP50_logo_CMYK_obrys.eps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09238" y="5087434"/>
            <a:ext cx="2469381" cy="1691669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Shape 139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/>
        </p:nvSpPr>
        <p:spPr>
          <a:xfrm flipH="1">
            <a:off x="10286999" y="0"/>
            <a:ext cx="1" cy="6858000"/>
          </a:xfrm>
          <a:prstGeom prst="line">
            <a:avLst/>
          </a:prstGeom>
          <a:ln w="38100">
            <a:solidFill>
              <a:srgbClr val="FFAEC5">
                <a:alpha val="92939"/>
              </a:srgbClr>
            </a:solidFill>
          </a:ln>
        </p:spPr>
        <p:txBody>
          <a:bodyPr lIns="45719" rIns="4571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endParaRPr/>
          </a:p>
        </p:txBody>
      </p:sp>
      <p:sp>
        <p:nvSpPr>
          <p:cNvPr id="147" name="Shape 147"/>
          <p:cNvSpPr/>
          <p:nvPr/>
        </p:nvSpPr>
        <p:spPr>
          <a:xfrm flipH="1">
            <a:off x="1600199" y="0"/>
            <a:ext cx="2" cy="6858000"/>
          </a:xfrm>
          <a:prstGeom prst="line">
            <a:avLst/>
          </a:prstGeom>
          <a:ln w="50800">
            <a:solidFill>
              <a:srgbClr val="FFAEC5"/>
            </a:solidFill>
          </a:ln>
        </p:spPr>
        <p:txBody>
          <a:bodyPr lIns="45719" rIns="4571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endParaRPr/>
          </a:p>
        </p:txBody>
      </p:sp>
      <p:sp>
        <p:nvSpPr>
          <p:cNvPr id="148" name="Shape 148"/>
          <p:cNvSpPr/>
          <p:nvPr/>
        </p:nvSpPr>
        <p:spPr>
          <a:xfrm flipH="1">
            <a:off x="10515599" y="0"/>
            <a:ext cx="1" cy="6858000"/>
          </a:xfrm>
          <a:prstGeom prst="line">
            <a:avLst/>
          </a:prstGeom>
          <a:ln w="12700">
            <a:solidFill>
              <a:srgbClr val="FF388C"/>
            </a:solidFill>
          </a:ln>
        </p:spPr>
        <p:txBody>
          <a:bodyPr lIns="45719" rIns="4571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endParaRPr/>
          </a:p>
        </p:txBody>
      </p:sp>
      <p:sp>
        <p:nvSpPr>
          <p:cNvPr id="149" name="Shape 149"/>
          <p:cNvSpPr/>
          <p:nvPr/>
        </p:nvSpPr>
        <p:spPr>
          <a:xfrm>
            <a:off x="10363200" y="0"/>
            <a:ext cx="304800" cy="6858000"/>
          </a:xfrm>
          <a:prstGeom prst="rect">
            <a:avLst/>
          </a:prstGeom>
          <a:solidFill>
            <a:srgbClr val="FFAEC5">
              <a:alpha val="87057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endParaRPr/>
          </a:p>
        </p:txBody>
      </p:sp>
      <p:sp>
        <p:nvSpPr>
          <p:cNvPr id="150" name="Shape 150"/>
          <p:cNvSpPr/>
          <p:nvPr/>
        </p:nvSpPr>
        <p:spPr>
          <a:xfrm flipH="1">
            <a:off x="10439399" y="0"/>
            <a:ext cx="1" cy="6858000"/>
          </a:xfrm>
          <a:prstGeom prst="line">
            <a:avLst/>
          </a:prstGeom>
          <a:ln w="3175">
            <a:solidFill>
              <a:srgbClr val="FF388C"/>
            </a:solidFill>
          </a:ln>
        </p:spPr>
        <p:txBody>
          <a:bodyPr lIns="45719" rIns="4571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endParaRPr/>
          </a:p>
        </p:txBody>
      </p:sp>
      <p:sp>
        <p:nvSpPr>
          <p:cNvPr id="151" name="Shape 151"/>
          <p:cNvSpPr/>
          <p:nvPr/>
        </p:nvSpPr>
        <p:spPr>
          <a:xfrm>
            <a:off x="9680575" y="5715000"/>
            <a:ext cx="549275" cy="549275"/>
          </a:xfrm>
          <a:prstGeom prst="ellipse">
            <a:avLst/>
          </a:prstGeom>
          <a:solidFill>
            <a:srgbClr val="FF388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endParaRPr/>
          </a:p>
        </p:txBody>
      </p:sp>
      <p:sp>
        <p:nvSpPr>
          <p:cNvPr id="152" name="Shape 152"/>
          <p:cNvSpPr>
            <a:spLocks noGrp="1"/>
          </p:cNvSpPr>
          <p:nvPr>
            <p:ph type="sldNum" sz="quarter" idx="2"/>
          </p:nvPr>
        </p:nvSpPr>
        <p:spPr>
          <a:xfrm>
            <a:off x="9804221" y="5840730"/>
            <a:ext cx="308333" cy="30734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0" y="634980"/>
            <a:ext cx="12192000" cy="5654330"/>
          </a:xfrm>
          <a:prstGeom prst="rect">
            <a:avLst/>
          </a:prstGeom>
          <a:solidFill>
            <a:srgbClr val="ABD958">
              <a:alpha val="4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24" name="Shape 24"/>
          <p:cNvSpPr/>
          <p:nvPr/>
        </p:nvSpPr>
        <p:spPr>
          <a:xfrm>
            <a:off x="0" y="0"/>
            <a:ext cx="12192000" cy="574128"/>
          </a:xfrm>
          <a:prstGeom prst="rect">
            <a:avLst/>
          </a:prstGeom>
          <a:solidFill>
            <a:srgbClr val="0068A6">
              <a:alpha val="1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286606" y="86690"/>
            <a:ext cx="11683095" cy="42654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Text názvu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355146" y="1475262"/>
            <a:ext cx="11470821" cy="4351339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pic>
        <p:nvPicPr>
          <p:cNvPr id="27" name="image1.pdf" descr="Besip_konference_pata_bez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324894"/>
            <a:ext cx="12192000" cy="533107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image2.pdf" descr="BESIP50_logo_CMYK_obrys.eps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09238" y="5087434"/>
            <a:ext cx="2469381" cy="1691669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0" y="634980"/>
            <a:ext cx="12192000" cy="5654330"/>
          </a:xfrm>
          <a:prstGeom prst="rect">
            <a:avLst/>
          </a:prstGeom>
          <a:solidFill>
            <a:srgbClr val="000090">
              <a:alpha val="4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0" y="0"/>
            <a:ext cx="12192000" cy="574128"/>
          </a:xfrm>
          <a:prstGeom prst="rect">
            <a:avLst/>
          </a:prstGeom>
          <a:solidFill>
            <a:srgbClr val="0068A6">
              <a:alpha val="1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xfrm>
            <a:off x="286606" y="86690"/>
            <a:ext cx="11683095" cy="42654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Text názvu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xfrm>
            <a:off x="355146" y="1475262"/>
            <a:ext cx="11470821" cy="4351339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pic>
        <p:nvPicPr>
          <p:cNvPr id="40" name="image1.pdf" descr="Besip_konference_pata_bez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324894"/>
            <a:ext cx="12192000" cy="533107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image2.pdf" descr="BESIP50_logo_CMYK_obrys.eps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09238" y="5087434"/>
            <a:ext cx="2469381" cy="1691669"/>
          </a:xfrm>
          <a:prstGeom prst="rect">
            <a:avLst/>
          </a:prstGeom>
          <a:ln w="12700">
            <a:miter lim="400000"/>
          </a:ln>
        </p:spPr>
      </p:pic>
      <p:sp>
        <p:nvSpPr>
          <p:cNvPr id="42" name="Shape 42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634980"/>
            <a:ext cx="12192000" cy="5654330"/>
          </a:xfrm>
          <a:prstGeom prst="rect">
            <a:avLst/>
          </a:prstGeom>
          <a:solidFill>
            <a:srgbClr val="000090">
              <a:alpha val="4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0" y="0"/>
            <a:ext cx="12192000" cy="574128"/>
          </a:xfrm>
          <a:prstGeom prst="rect">
            <a:avLst/>
          </a:prstGeom>
          <a:solidFill>
            <a:srgbClr val="0068A6">
              <a:alpha val="1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286606" y="86690"/>
            <a:ext cx="11683095" cy="42654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Text názvu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355146" y="1475262"/>
            <a:ext cx="11470821" cy="4351339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pic>
        <p:nvPicPr>
          <p:cNvPr id="53" name="image1.pdf" descr="Besip_konference_pata_bez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324894"/>
            <a:ext cx="12192000" cy="533107"/>
          </a:xfrm>
          <a:prstGeom prst="rect">
            <a:avLst/>
          </a:prstGeom>
          <a:ln w="12700">
            <a:miter lim="400000"/>
          </a:ln>
        </p:spPr>
      </p:pic>
      <p:pic>
        <p:nvPicPr>
          <p:cNvPr id="54" name="image3.pdf" descr="BESIP50_logo_CMYK.eps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65559" y="4637640"/>
            <a:ext cx="3343472" cy="2597363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Shape 55"/>
          <p:cNvSpPr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4800" spc="-150">
                <a:solidFill>
                  <a:srgbClr val="00B0F0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Text názvu</a:t>
            </a:r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 názvu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70000"/>
        <a:buFont typeface="Arial"/>
        <a:buChar char="○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80000"/>
        <a:buFont typeface="Arial"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0000"/>
        <a:buFont typeface="Arial"/>
        <a:buChar char="○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0000"/>
        <a:buFont typeface="Arial"/>
        <a:buChar char="○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8000"/>
        <a:buFont typeface="Arial"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8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8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8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68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Myriad Pro Cond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hyperlink" Target="http://www.ibesip.cz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/>
        </p:nvSpPr>
        <p:spPr>
          <a:xfrm>
            <a:off x="0" y="-1"/>
            <a:ext cx="12192000" cy="5697486"/>
          </a:xfrm>
          <a:prstGeom prst="rect">
            <a:avLst/>
          </a:prstGeom>
          <a:solidFill>
            <a:srgbClr val="0068A6">
              <a:alpha val="1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0068A6"/>
                </a:solidFill>
                <a:latin typeface="+mj-lt"/>
                <a:ea typeface="+mj-ea"/>
                <a:cs typeface="+mj-cs"/>
                <a:sym typeface="Myriad Pro Cond"/>
              </a:defRPr>
            </a:pPr>
            <a:endParaRPr/>
          </a:p>
        </p:txBody>
      </p:sp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718574" y="2665533"/>
            <a:ext cx="5881313" cy="1412223"/>
          </a:xfrm>
          <a:prstGeom prst="rect">
            <a:avLst/>
          </a:prstGeom>
        </p:spPr>
        <p:txBody>
          <a:bodyPr/>
          <a:lstStyle/>
          <a:p>
            <a:pPr algn="just" defTabSz="868680">
              <a:defRPr sz="4560" b="1" spc="0">
                <a:solidFill>
                  <a:srgbClr val="0D80C7"/>
                </a:solidFill>
              </a:defRPr>
            </a:pPr>
            <a:r>
              <a:t>ČTVRŤÁK</a:t>
            </a:r>
          </a:p>
          <a:p>
            <a:pPr algn="just" defTabSz="868680">
              <a:defRPr sz="4560" b="1" spc="0">
                <a:solidFill>
                  <a:srgbClr val="0D80C7"/>
                </a:solidFill>
              </a:defRPr>
            </a:pPr>
            <a:r>
              <a:t>A JAK NA NĚJ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sz="quarter" idx="1"/>
          </p:nvPr>
        </p:nvSpPr>
        <p:spPr>
          <a:xfrm>
            <a:off x="747903" y="4310305"/>
            <a:ext cx="9717507" cy="1140758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81000"/>
              </a:lnSpc>
              <a:defRPr sz="2000" b="1"/>
            </a:pPr>
            <a:endParaRPr/>
          </a:p>
          <a:p>
            <a:pPr algn="l">
              <a:lnSpc>
                <a:spcPct val="81000"/>
              </a:lnSpc>
              <a:defRPr sz="2000" b="1">
                <a:solidFill>
                  <a:srgbClr val="0D80C7"/>
                </a:solidFill>
              </a:defRPr>
            </a:pPr>
            <a:r>
              <a:rPr u="sng">
                <a:solidFill>
                  <a:srgbClr val="3399FF"/>
                </a:solidFill>
                <a:uFill>
                  <a:solidFill>
                    <a:srgbClr val="3399FF"/>
                  </a:solidFill>
                </a:uFill>
                <a:hlinkClick r:id="rId2"/>
              </a:rPr>
              <a:t>www.iBESIP.cz</a:t>
            </a:r>
          </a:p>
        </p:txBody>
      </p:sp>
      <p:pic>
        <p:nvPicPr>
          <p:cNvPr id="164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63092" y="6011378"/>
            <a:ext cx="2065812" cy="5876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image5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374152" y="6014654"/>
            <a:ext cx="587689" cy="5876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image6.pdf" descr="BESIP50_logo_CMYK.eps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935154" y="-232551"/>
            <a:ext cx="6585344" cy="51157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image7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93918" y="5894173"/>
            <a:ext cx="811427" cy="8114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8" name="image8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57665" y="617470"/>
            <a:ext cx="4932967" cy="75413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03" name="Shape 203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 defTabSz="859536">
              <a:lnSpc>
                <a:spcPct val="100000"/>
              </a:lnSpc>
              <a:spcBef>
                <a:spcPts val="500"/>
              </a:spcBef>
              <a:buSzTx/>
              <a:buFontTx/>
              <a:buNone/>
              <a:defRPr sz="282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>
                <a:solidFill>
                  <a:srgbClr val="EC2449"/>
                </a:solidFill>
              </a:rPr>
              <a:t>SOMATICKÝ VÝVOJ</a:t>
            </a:r>
          </a:p>
          <a:p>
            <a:pPr marL="256666" indent="-256666" defTabSz="859536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2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Tělesná</a:t>
            </a:r>
            <a:r>
              <a:rPr dirty="0"/>
              <a:t> </a:t>
            </a:r>
            <a:r>
              <a:rPr dirty="0" err="1"/>
              <a:t>výška</a:t>
            </a:r>
            <a:r>
              <a:rPr dirty="0"/>
              <a:t> – </a:t>
            </a:r>
            <a:r>
              <a:rPr dirty="0" err="1"/>
              <a:t>zpomalení</a:t>
            </a:r>
            <a:r>
              <a:rPr dirty="0"/>
              <a:t> </a:t>
            </a:r>
            <a:r>
              <a:rPr dirty="0" err="1"/>
              <a:t>růstu</a:t>
            </a:r>
            <a:r>
              <a:rPr dirty="0"/>
              <a:t> i </a:t>
            </a:r>
            <a:r>
              <a:rPr dirty="0" err="1"/>
              <a:t>váhového</a:t>
            </a:r>
            <a:r>
              <a:rPr dirty="0"/>
              <a:t> </a:t>
            </a:r>
            <a:r>
              <a:rPr dirty="0" err="1"/>
              <a:t>přírůstku</a:t>
            </a:r>
            <a:r>
              <a:rPr dirty="0"/>
              <a:t>. </a:t>
            </a:r>
            <a:r>
              <a:rPr b="1" dirty="0" err="1">
                <a:solidFill>
                  <a:srgbClr val="EC2449"/>
                </a:solidFill>
              </a:rPr>
              <a:t>Výška</a:t>
            </a:r>
            <a:r>
              <a:rPr b="1" dirty="0">
                <a:solidFill>
                  <a:srgbClr val="EC2449"/>
                </a:solidFill>
              </a:rPr>
              <a:t> </a:t>
            </a:r>
            <a:r>
              <a:rPr b="1" dirty="0" err="1">
                <a:solidFill>
                  <a:srgbClr val="EC2449"/>
                </a:solidFill>
              </a:rPr>
              <a:t>zhoršuje</a:t>
            </a:r>
            <a:r>
              <a:rPr b="1" dirty="0">
                <a:solidFill>
                  <a:srgbClr val="EC2449"/>
                </a:solidFill>
              </a:rPr>
              <a:t>, </a:t>
            </a:r>
            <a:r>
              <a:rPr b="1" dirty="0" err="1">
                <a:solidFill>
                  <a:srgbClr val="EC2449"/>
                </a:solidFill>
              </a:rPr>
              <a:t>až</a:t>
            </a:r>
            <a:r>
              <a:rPr b="1" dirty="0">
                <a:solidFill>
                  <a:srgbClr val="EC2449"/>
                </a:solidFill>
              </a:rPr>
              <a:t> </a:t>
            </a:r>
            <a:r>
              <a:rPr b="1" dirty="0" err="1">
                <a:solidFill>
                  <a:srgbClr val="EC2449"/>
                </a:solidFill>
              </a:rPr>
              <a:t>znemožňuje</a:t>
            </a:r>
            <a:r>
              <a:rPr b="1" dirty="0">
                <a:solidFill>
                  <a:srgbClr val="EC2449"/>
                </a:solidFill>
              </a:rPr>
              <a:t> </a:t>
            </a:r>
            <a:r>
              <a:rPr b="1" dirty="0" err="1">
                <a:solidFill>
                  <a:srgbClr val="EC2449"/>
                </a:solidFill>
              </a:rPr>
              <a:t>rozhled</a:t>
            </a:r>
            <a:r>
              <a:rPr b="1" dirty="0">
                <a:solidFill>
                  <a:srgbClr val="EC2449"/>
                </a:solidFill>
              </a:rPr>
              <a:t>.</a:t>
            </a:r>
          </a:p>
          <a:p>
            <a:pPr marL="256666" indent="-256666" defTabSz="859536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2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b="1" dirty="0"/>
          </a:p>
          <a:p>
            <a:pPr marL="256666" indent="-256666" defTabSz="859536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2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Roste</a:t>
            </a:r>
            <a:r>
              <a:rPr dirty="0"/>
              <a:t> </a:t>
            </a:r>
            <a:r>
              <a:rPr dirty="0" err="1"/>
              <a:t>svalstvo</a:t>
            </a:r>
            <a:r>
              <a:rPr dirty="0"/>
              <a:t>, </a:t>
            </a:r>
            <a:r>
              <a:rPr dirty="0" err="1"/>
              <a:t>kostra</a:t>
            </a:r>
            <a:r>
              <a:rPr dirty="0"/>
              <a:t> </a:t>
            </a:r>
            <a:r>
              <a:rPr dirty="0" err="1"/>
              <a:t>měkká</a:t>
            </a:r>
            <a:r>
              <a:rPr dirty="0"/>
              <a:t>, </a:t>
            </a:r>
            <a:r>
              <a:rPr dirty="0" err="1"/>
              <a:t>plastická</a:t>
            </a:r>
            <a:r>
              <a:rPr dirty="0"/>
              <a:t> – </a:t>
            </a:r>
            <a:r>
              <a:rPr dirty="0" err="1"/>
              <a:t>pozor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deformace</a:t>
            </a:r>
            <a:r>
              <a:rPr dirty="0"/>
              <a:t> (</a:t>
            </a:r>
            <a:r>
              <a:rPr dirty="0" err="1"/>
              <a:t>pozor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těžké</a:t>
            </a:r>
            <a:r>
              <a:rPr dirty="0"/>
              <a:t> </a:t>
            </a:r>
            <a:r>
              <a:rPr dirty="0" err="1"/>
              <a:t>tašky</a:t>
            </a:r>
            <a:r>
              <a:rPr dirty="0"/>
              <a:t>, </a:t>
            </a:r>
            <a:r>
              <a:rPr dirty="0" err="1"/>
              <a:t>jednostrannou</a:t>
            </a:r>
            <a:r>
              <a:rPr dirty="0"/>
              <a:t> </a:t>
            </a:r>
            <a:r>
              <a:rPr dirty="0" err="1"/>
              <a:t>zátěž</a:t>
            </a:r>
            <a:r>
              <a:rPr dirty="0"/>
              <a:t>)</a:t>
            </a:r>
          </a:p>
          <a:p>
            <a:pPr marL="256666" indent="-256666" defTabSz="859536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2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Ukončuje</a:t>
            </a:r>
            <a:r>
              <a:rPr dirty="0"/>
              <a:t> se </a:t>
            </a:r>
            <a:r>
              <a:rPr dirty="0" err="1"/>
              <a:t>růst</a:t>
            </a:r>
            <a:r>
              <a:rPr dirty="0"/>
              <a:t> </a:t>
            </a:r>
            <a:r>
              <a:rPr dirty="0" err="1"/>
              <a:t>trvalého</a:t>
            </a:r>
            <a:r>
              <a:rPr dirty="0"/>
              <a:t> </a:t>
            </a:r>
            <a:r>
              <a:rPr dirty="0" err="1"/>
              <a:t>chrupu</a:t>
            </a:r>
            <a:endParaRPr dirty="0"/>
          </a:p>
          <a:p>
            <a:pPr marL="256666" indent="-256666" defTabSz="859536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2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Zlepšuje</a:t>
            </a:r>
            <a:r>
              <a:rPr dirty="0"/>
              <a:t> se </a:t>
            </a:r>
            <a:r>
              <a:rPr dirty="0" err="1"/>
              <a:t>hrubá</a:t>
            </a:r>
            <a:r>
              <a:rPr dirty="0"/>
              <a:t> </a:t>
            </a:r>
            <a:r>
              <a:rPr dirty="0" err="1"/>
              <a:t>motorika</a:t>
            </a:r>
            <a:r>
              <a:rPr dirty="0"/>
              <a:t> – </a:t>
            </a:r>
            <a:r>
              <a:rPr b="1" dirty="0" err="1">
                <a:solidFill>
                  <a:srgbClr val="EC2449"/>
                </a:solidFill>
              </a:rPr>
              <a:t>radost</a:t>
            </a:r>
            <a:r>
              <a:rPr b="1" dirty="0">
                <a:solidFill>
                  <a:srgbClr val="EC2449"/>
                </a:solidFill>
              </a:rPr>
              <a:t> z </a:t>
            </a:r>
            <a:r>
              <a:rPr b="1" dirty="0" err="1">
                <a:solidFill>
                  <a:srgbClr val="EC2449"/>
                </a:solidFill>
              </a:rPr>
              <a:t>pohybu</a:t>
            </a:r>
            <a:endParaRPr b="1" dirty="0">
              <a:solidFill>
                <a:srgbClr val="EC2449"/>
              </a:solidFill>
            </a:endParaRPr>
          </a:p>
          <a:p>
            <a:pPr marL="256666" indent="-256666" defTabSz="859536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2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Pohyby</a:t>
            </a:r>
            <a:r>
              <a:rPr dirty="0"/>
              <a:t> </a:t>
            </a:r>
            <a:r>
              <a:rPr dirty="0" err="1"/>
              <a:t>jsou</a:t>
            </a:r>
            <a:r>
              <a:rPr dirty="0"/>
              <a:t> </a:t>
            </a:r>
            <a:r>
              <a:rPr dirty="0" err="1"/>
              <a:t>rychlejší</a:t>
            </a:r>
            <a:r>
              <a:rPr dirty="0"/>
              <a:t>, </a:t>
            </a:r>
            <a:r>
              <a:rPr dirty="0" err="1"/>
              <a:t>zlepšená</a:t>
            </a:r>
            <a:r>
              <a:rPr dirty="0"/>
              <a:t> </a:t>
            </a:r>
            <a:r>
              <a:rPr dirty="0" err="1"/>
              <a:t>koordinace</a:t>
            </a:r>
            <a:r>
              <a:rPr dirty="0"/>
              <a:t> </a:t>
            </a:r>
            <a:r>
              <a:rPr dirty="0" err="1"/>
              <a:t>celého</a:t>
            </a:r>
            <a:r>
              <a:rPr dirty="0"/>
              <a:t> </a:t>
            </a:r>
            <a:r>
              <a:rPr dirty="0" err="1"/>
              <a:t>těla</a:t>
            </a: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1" build="p" bldLvl="5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06" name="Shape 206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30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Věk </a:t>
            </a:r>
            <a:r>
              <a:rPr b="1">
                <a:solidFill>
                  <a:srgbClr val="EC2449"/>
                </a:solidFill>
              </a:rPr>
              <a:t>střízlivého realismu</a:t>
            </a:r>
            <a:r>
              <a:rPr>
                <a:solidFill>
                  <a:srgbClr val="EC2449"/>
                </a:solidFill>
              </a:rPr>
              <a:t>: </a:t>
            </a:r>
            <a:r>
              <a:t>plně zaměřen na to co je a jak to je, touha pochopit okolní svět. 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30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Jsou a chtějí být </a:t>
            </a:r>
            <a:r>
              <a:rPr b="1">
                <a:solidFill>
                  <a:srgbClr val="EC2449"/>
                </a:solidFill>
              </a:rPr>
              <a:t>plně aktivní </a:t>
            </a:r>
            <a:r>
              <a:t>ve vztahu k okolnímu světu – </a:t>
            </a:r>
            <a:r>
              <a:rPr b="1">
                <a:solidFill>
                  <a:srgbClr val="EC2449"/>
                </a:solidFill>
              </a:rPr>
              <a:t>omezit pasivní příjem podnětů na minimum.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30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Rádi zkouší různé možnosti, přichází věcem na kloub, prozkoumávají, experimentují.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30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Spontánnost (až zbrklost)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30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Tendence podceňovat nebezpečí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" grpId="1" build="p" bldLvl="5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09" name="Shape 209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304555" indent="-304555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Vyšší úroveň vazeb mezi žáky, </a:t>
            </a:r>
          </a:p>
          <a:p>
            <a:pPr marL="304555" indent="-304555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ustálené </a:t>
            </a:r>
            <a:r>
              <a:rPr b="1">
                <a:solidFill>
                  <a:srgbClr val="EC2449"/>
                </a:solidFill>
              </a:rPr>
              <a:t>zájmy</a:t>
            </a:r>
            <a:r>
              <a:t>, </a:t>
            </a:r>
          </a:p>
          <a:p>
            <a:pPr marL="304555" indent="-304555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tvorba životních </a:t>
            </a:r>
            <a:r>
              <a:rPr b="1">
                <a:solidFill>
                  <a:srgbClr val="EC2449"/>
                </a:solidFill>
              </a:rPr>
              <a:t>postojů</a:t>
            </a:r>
            <a:r>
              <a:t>. </a:t>
            </a:r>
          </a:p>
          <a:p>
            <a:pPr marL="304555" indent="-304555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Namísto pohádek </a:t>
            </a:r>
            <a:r>
              <a:rPr b="1">
                <a:solidFill>
                  <a:srgbClr val="EC2449"/>
                </a:solidFill>
              </a:rPr>
              <a:t>(super)hrdinové</a:t>
            </a:r>
            <a:r>
              <a:t>. </a:t>
            </a:r>
          </a:p>
          <a:p>
            <a:pPr marL="304555" indent="-304555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Stoupá vliv </a:t>
            </a:r>
            <a:r>
              <a:rPr b="1">
                <a:solidFill>
                  <a:srgbClr val="EC2449"/>
                </a:solidFill>
              </a:rPr>
              <a:t>dětské skupiny</a:t>
            </a:r>
            <a:r>
              <a:t>. </a:t>
            </a:r>
          </a:p>
          <a:p>
            <a:pPr marL="304555" indent="-304555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Vytváření </a:t>
            </a:r>
            <a:r>
              <a:rPr b="1">
                <a:solidFill>
                  <a:srgbClr val="EC2449"/>
                </a:solidFill>
              </a:rPr>
              <a:t>mužské a ženské identity</a:t>
            </a:r>
            <a:r>
              <a:rPr b="1"/>
              <a:t> </a:t>
            </a:r>
            <a:r>
              <a:t>– oddělují se od sebe i ve hře.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9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Potřeba TRPĚLIVOSTI a CITLIVÉHO ZACHÁZENÍ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12" name="Shape 212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30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VNÍMÁNÍ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Cílevědomé</a:t>
            </a:r>
            <a:r>
              <a:rPr b="0"/>
              <a:t> – zaměřené na poznávání vlastností předmětů a jevů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10.-11. rok vnímání stejně přesné</a:t>
            </a:r>
            <a:r>
              <a:t> </a:t>
            </a:r>
            <a:r>
              <a:rPr b="0"/>
              <a:t>jako u dospělého (zraková ostrost, rozlišení barev a velikosti, sluchová a hmatová citlivost)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b="0"/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špatný odhad </a:t>
            </a:r>
            <a:r>
              <a:rPr b="1">
                <a:solidFill>
                  <a:srgbClr val="EC2449"/>
                </a:solidFill>
              </a:rPr>
              <a:t>rychlosti a vzdálenosti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omezené periferní vidění</a:t>
            </a:r>
            <a:r>
              <a:t> </a:t>
            </a:r>
            <a:r>
              <a:rPr b="0"/>
              <a:t>- hůře si všimnou vozidla přijíždějícího ze strany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1" build="p" bldLvl="5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15" name="Shape 215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PŘEDSTAVIVOST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Rozlišuje fantazii od skutečnosti</a:t>
            </a:r>
            <a:br/>
            <a:endParaRPr/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Při fantazijních hrách se ale někdy nechají strhnout vlastní činností a </a:t>
            </a:r>
            <a:r>
              <a:rPr>
                <a:solidFill>
                  <a:srgbClr val="EC2449"/>
                </a:solidFill>
              </a:rPr>
              <a:t>„nevnímají okolní svět“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1" build="p" bldLvl="5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POZORNOST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300" b="1"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0D7FC7"/>
                </a:solidFill>
              </a:rPr>
              <a:t>Postupně roste schopnost soustředění</a:t>
            </a:r>
            <a:r>
              <a:rPr b="0">
                <a:solidFill>
                  <a:srgbClr val="0D7FC7"/>
                </a:solidFill>
              </a:rPr>
              <a:t>, kvalita stálosti a přenášení pozornosti, rozsah pozornosti – </a:t>
            </a:r>
            <a:r>
              <a:rPr>
                <a:solidFill>
                  <a:srgbClr val="EC2449"/>
                </a:solidFill>
              </a:rPr>
              <a:t>velké individuální rozdíly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0D7FC7"/>
                </a:solidFill>
              </a:rPr>
              <a:t>Rozvoj</a:t>
            </a:r>
            <a:r>
              <a:t> </a:t>
            </a:r>
            <a:r>
              <a:rPr b="1">
                <a:solidFill>
                  <a:srgbClr val="EC2449"/>
                </a:solidFill>
              </a:rPr>
              <a:t>aktivní úmyslné pozornosti</a:t>
            </a:r>
            <a:r>
              <a:rPr b="1">
                <a:solidFill>
                  <a:srgbClr val="9C007F"/>
                </a:solidFill>
              </a:rPr>
              <a:t> </a:t>
            </a:r>
            <a:r>
              <a:rPr>
                <a:solidFill>
                  <a:srgbClr val="0D7FC7"/>
                </a:solidFill>
              </a:rPr>
              <a:t>(úspěch – odměna, práce s vnější motivací)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0D7FC7"/>
                </a:solidFill>
              </a:rPr>
              <a:t>Zpočátku školní docházky převládá</a:t>
            </a:r>
            <a:r>
              <a:t> </a:t>
            </a:r>
            <a:r>
              <a:rPr b="1">
                <a:solidFill>
                  <a:srgbClr val="EC2449"/>
                </a:solidFill>
              </a:rPr>
              <a:t>vzruch nad útlumem</a:t>
            </a:r>
            <a:r>
              <a:t> </a:t>
            </a:r>
            <a:r>
              <a:rPr>
                <a:solidFill>
                  <a:srgbClr val="0D7FC7"/>
                </a:solidFill>
              </a:rPr>
              <a:t>(neschopnost odolávat rušivým vlivům)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3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Kolem 10-11 roku </a:t>
            </a:r>
            <a:r>
              <a:rPr b="1"/>
              <a:t>rozvoj pozornosti zaměřené na vlastní psychickou činnost (</a:t>
            </a:r>
            <a:r>
              <a:t>např. nadhled nad vlastním procesem učení)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3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Pozornost ovládaná vůlí je vyčerpávající </a:t>
            </a:r>
            <a:r>
              <a:rPr b="0"/>
              <a:t>– krátkodobé úkoly, různé metody a formy práce, možnost relaxace, zábavné činnostní učení vycházející z přirozené zvídavosti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1" build="p" bldLvl="5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21" name="Shape 221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PAMĚŤ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Dokážou si </a:t>
            </a:r>
            <a:r>
              <a:rPr b="1"/>
              <a:t>zapamatovat to, na co zaměří pozornost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Nejprve převládá bezděčná paměť nad úmyslnou (učí se především v činnosti, která je zaujme)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Mechanické zapamatování převládá nad logickým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Spojená s </a:t>
            </a:r>
            <a:r>
              <a:rPr b="1">
                <a:solidFill>
                  <a:srgbClr val="EC2449"/>
                </a:solidFill>
              </a:rPr>
              <a:t>vnímáním – nutná názornost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" grpId="1" build="p" bldLvl="5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224" name="Shape 224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MYŠLENÍ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Děti mají tendenci přičítat veškerému dění jednoznačnou příčinu, uplatní se především </a:t>
            </a:r>
            <a:r>
              <a:rPr b="1">
                <a:solidFill>
                  <a:srgbClr val="EC2449"/>
                </a:solidFill>
              </a:rPr>
              <a:t>konvergentní myšlení</a:t>
            </a:r>
            <a:r>
              <a:rPr>
                <a:solidFill>
                  <a:srgbClr val="EC2449"/>
                </a:solidFill>
              </a:rPr>
              <a:t>.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Stadium konkrétních logických operací</a:t>
            </a:r>
            <a:r>
              <a:t> </a:t>
            </a:r>
            <a:r>
              <a:rPr b="0"/>
              <a:t>(udrží v mysli více informací najednou, dokáže problémy řešit jen v mysli, dokáže se odpoutat od aktuálních přání a potřeb)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Minimum tvořivého myšlení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Získávání informací: TV, internet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Pracuje v názorně předmětové rovině – musí vidět </a:t>
            </a:r>
            <a:br/>
            <a:r>
              <a:rPr b="1">
                <a:solidFill>
                  <a:srgbClr val="EC2449"/>
                </a:solidFill>
              </a:rPr>
              <a:t>SKUTEČNÉ PŘEDMĚTY</a:t>
            </a:r>
            <a:r>
              <a:rPr b="1"/>
              <a:t> </a:t>
            </a:r>
            <a:r>
              <a:t>nebo jejich zobrazení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" grpId="1" build="p" bldLvl="5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DĚTI SE SVP</a:t>
            </a:r>
          </a:p>
        </p:txBody>
      </p:sp>
      <p:sp>
        <p:nvSpPr>
          <p:cNvPr id="227" name="Shape 227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ŠKOLNÍ ÚSPĚŠNOST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Příčiny na straně dítěte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Odlišné rozumové schopnosti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Nepozornost, nedbalost, nesoustředěnost, poruchy vůle, SPU, ADD, ADHD (Pedagogicko-psychologická poradna)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Příčiny na straně  rodinného prostředí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Dysfunkční rodiny, nesprávné výchovné působení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Příčiny zaviněné psychickými poruchami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" grpId="1" build="p" bldLvl="5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DĚTI SE SVP</a:t>
            </a:r>
          </a:p>
        </p:txBody>
      </p:sp>
      <p:sp>
        <p:nvSpPr>
          <p:cNvPr id="230" name="Shape 230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ADD / ADHD I.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6 – 9 % všech školních dětí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děti s ADHD potencionálně řadí do skupiny  budoucích tzv. problémových řidičů. </a:t>
            </a:r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marL="273050" indent="-273050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2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Příznaky v mladším školním věku:</a:t>
            </a:r>
          </a:p>
          <a:p>
            <a:pPr marL="261178" indent="-261178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jsou nepozorné při školních úkolech, opomíjí detaily, dělají chyby z nepozornosti,</a:t>
            </a:r>
          </a:p>
          <a:p>
            <a:pPr marL="261178" indent="-261178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neudrží trvale pozornost při úkolu nebo při hře,</a:t>
            </a:r>
          </a:p>
          <a:p>
            <a:pPr marL="261178" indent="-261178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pokud jim někdo zabrání v činnosti, kterou musejí následně ukončit, jsou impulsivní a afektované,</a:t>
            </a:r>
          </a:p>
          <a:p>
            <a:pPr marL="261178" indent="-261178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i když pochopí instrukce, nedokončují úlohy, mají problém naplánovat si své aktivity,</a:t>
            </a:r>
          </a:p>
          <a:p>
            <a:pPr marL="261178" indent="-261178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nesnášejí úkoly vyžadující soustředění a trpělivost,</a:t>
            </a:r>
          </a:p>
          <a:p>
            <a:pPr marL="261178" indent="-261178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2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ztrácejí věci, hračky, školní potřeby atd.,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2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2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2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2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2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1" build="p" bldLvl="5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DOPRAVNÍ VÝCHOVA JE O PRAXI</a:t>
            </a:r>
          </a:p>
        </p:txBody>
      </p:sp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Samotná znalost pravidel nezajišťuje dětem bezpečí.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Děti často přesně citují daná pravidla, ale v provozu jednají riskantně.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52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Pěstujme tzv. dopravní smysl.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DĚTI SE SVP</a:t>
            </a:r>
          </a:p>
        </p:txBody>
      </p:sp>
      <p:sp>
        <p:nvSpPr>
          <p:cNvPr id="233" name="Shape 233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ADD / ADHD II.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vnější podněty snadno přeruší jejich soustředění,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zapomínají na své denní úkoly a povinnosti,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nedokážu klidně sedět, vrtí se na židli, hrají si s rukama,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pobíhají nebo lezou často v nevhodných situacích, 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obtížně zachovávají klid a ticho,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jsou stále v pohybu,neustále hovoří,často vyhrknou odpověď před dokončením otázky,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dělá jim potíže čekat, až na ně dojde řada, často přerušují ostatní,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mají silné emoční projevy i na drobné podněty,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2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1" build="p" bldLvl="5" animBg="1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DĚTI SE SVP</a:t>
            </a:r>
          </a:p>
        </p:txBody>
      </p:sp>
      <p:sp>
        <p:nvSpPr>
          <p:cNvPr id="236" name="Shape 236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SzTx/>
              <a:buFontTx/>
              <a:buNone/>
              <a:defRPr sz="24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Specifické poruchy učení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Dyslexie, dysortografie, dysgrafie, dyspraxie…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Možné obtíže v dopravní výchově: 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pravolevá orientace, obtížné čtení textu, orientace v prostoru atd.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1" build="p" bldLvl="5" animBg="1" advAuto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JAK NA DĚTI SE SVP?</a:t>
            </a:r>
          </a:p>
        </p:txBody>
      </p:sp>
      <p:sp>
        <p:nvSpPr>
          <p:cNvPr id="239" name="Shape 239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9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Přijměte fakt, že ho nezměníte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SzTx/>
              <a:buFont typeface="Wingdings"/>
              <a:buNone/>
              <a:defRPr sz="2900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 „dokonale pozorným žákem“ se nestane…</a:t>
            </a:r>
            <a:br/>
            <a:endParaRPr/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Používejte jednoduché, jasné a </a:t>
            </a:r>
            <a:r>
              <a:rPr b="1"/>
              <a:t>důsledné postupy.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Mějte dítě co nejvíce </a:t>
            </a:r>
            <a:r>
              <a:rPr b="1"/>
              <a:t>na očích. </a:t>
            </a:r>
            <a:r>
              <a:t>Sledujte jeho chování.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Udržujte </a:t>
            </a:r>
            <a:r>
              <a:rPr b="1"/>
              <a:t>oční kontakt.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Nechte dítě vaše </a:t>
            </a:r>
            <a:r>
              <a:rPr b="1"/>
              <a:t>instrukce zopakovat. 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Jednoduché, </a:t>
            </a:r>
            <a:r>
              <a:rPr b="1"/>
              <a:t>krátkodobé úkoly </a:t>
            </a:r>
            <a:r>
              <a:t>(v ideálním případě pouze po jednom). „po malých krůčcích“</a:t>
            </a:r>
          </a:p>
          <a:p>
            <a:pPr marL="273050" indent="-273050">
              <a:spcBef>
                <a:spcPts val="600"/>
              </a:spcBef>
              <a:buClr>
                <a:srgbClr val="FF388C"/>
              </a:buClr>
              <a:buFont typeface="Wingdings"/>
              <a:defRPr sz="2400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Při plnění úkolu </a:t>
            </a:r>
            <a:r>
              <a:rPr b="1"/>
              <a:t>odstraňte jakékoli rušivé vlivy.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" grpId="1" build="p" bldLvl="5" animBg="1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JAK NA DĚTI SE SVP?</a:t>
            </a:r>
          </a:p>
        </p:txBody>
      </p:sp>
      <p:sp>
        <p:nvSpPr>
          <p:cNvPr id="242" name="Shape 242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Odměna při každém správném chování - BEZPROSTŘEDNĚ</a:t>
            </a:r>
            <a:r>
              <a:rPr b="0">
                <a:solidFill>
                  <a:srgbClr val="EC2449"/>
                </a:solidFill>
              </a:rPr>
              <a:t>,</a:t>
            </a:r>
            <a:r>
              <a:rPr b="0"/>
              <a:t> bez odkladu.</a:t>
            </a:r>
          </a:p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Pokud napomínáte a opravujete, </a:t>
            </a:r>
            <a:r>
              <a:rPr b="1">
                <a:solidFill>
                  <a:srgbClr val="EC2449"/>
                </a:solidFill>
              </a:rPr>
              <a:t>pojmenujte chování,</a:t>
            </a:r>
            <a:r>
              <a:rPr b="1"/>
              <a:t> </a:t>
            </a:r>
            <a:r>
              <a:t>které se Vám </a:t>
            </a:r>
            <a:r>
              <a:rPr b="1"/>
              <a:t>nelíbí, </a:t>
            </a:r>
            <a:r>
              <a:t>zaměřte se na projevy chování nikoli na příčiny (neví, proč se tak chová). </a:t>
            </a:r>
          </a:p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Napomínejte dítě v soukromí, ne před celou třídou. </a:t>
            </a:r>
          </a:p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Zachovejte </a:t>
            </a:r>
            <a:r>
              <a:rPr b="1">
                <a:solidFill>
                  <a:srgbClr val="EC2449"/>
                </a:solidFill>
              </a:rPr>
              <a:t>klid – nekřičte.</a:t>
            </a:r>
            <a:endParaRPr>
              <a:solidFill>
                <a:srgbClr val="EC2449"/>
              </a:solidFill>
            </a:endParaRPr>
          </a:p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Trestejte </a:t>
            </a:r>
            <a:r>
              <a:rPr b="1">
                <a:solidFill>
                  <a:srgbClr val="EC2449"/>
                </a:solidFill>
              </a:rPr>
              <a:t>krátkodobě</a:t>
            </a:r>
            <a:r>
              <a:rPr>
                <a:solidFill>
                  <a:srgbClr val="EC2449"/>
                </a:solidFill>
              </a:rPr>
              <a:t>,</a:t>
            </a:r>
            <a:r>
              <a:t> ale důsledně–SROZUMITELNĚ</a:t>
            </a:r>
          </a:p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EC2449"/>
                </a:solidFill>
              </a:rPr>
              <a:t>Ideální je spolužák/kamarád</a:t>
            </a:r>
            <a:r>
              <a:rPr b="0">
                <a:solidFill>
                  <a:srgbClr val="EC2449"/>
                </a:solidFill>
              </a:rPr>
              <a:t>,</a:t>
            </a:r>
            <a:r>
              <a:rPr b="0"/>
              <a:t> který mu může být vzorem chování. To ale nekomentujte (Žádné: “Podívej se na Pepíčka, jak mu to jde.“) </a:t>
            </a:r>
          </a:p>
          <a:p>
            <a:pPr marL="264858" indent="-264858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522" b="1">
                <a:solidFill>
                  <a:srgbClr val="EC244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Předhazování úspěchů ostatních snižuje dítěti sebedůvěru. </a:t>
            </a:r>
            <a:br/>
            <a:r>
              <a:t>Pomozte dítěti začlenit se do kolektivu. Buďte mu oporou.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1" build="p" bldLvl="5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RIZIKOVÉ FAKTORY DÍTĚTE</a:t>
            </a:r>
          </a:p>
        </p:txBody>
      </p:sp>
      <p:sp>
        <p:nvSpPr>
          <p:cNvPr id="245" name="Shape 245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afektivní řízení chování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snížené vnímání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nerozdělená pozornost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nedostatečné rozlišení situací hry od skutečných situací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chybné hodnocení bezpečnostních podmínek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1" build="p" bldLvl="5" animBg="1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RIZIKOVÉ FAKTORY DÍTĚTE</a:t>
            </a:r>
          </a:p>
        </p:txBody>
      </p:sp>
      <p:sp>
        <p:nvSpPr>
          <p:cNvPr id="245" name="Shape 245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3600" dirty="0">
                <a:solidFill>
                  <a:srgbClr val="EC1248"/>
                </a:solidFill>
              </a:rPr>
              <a:t>Stádní chování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 smtClean="0">
                <a:solidFill>
                  <a:srgbClr val="EC1248"/>
                </a:solidFill>
              </a:rPr>
              <a:t>týká </a:t>
            </a:r>
            <a:r>
              <a:rPr lang="cs-CZ" sz="2400" dirty="0">
                <a:solidFill>
                  <a:srgbClr val="EC1248"/>
                </a:solidFill>
              </a:rPr>
              <a:t>se všech</a:t>
            </a:r>
            <a:r>
              <a:rPr lang="cs-CZ" sz="2400" dirty="0"/>
              <a:t> věkových kategorií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 smtClean="0"/>
              <a:t>stádnímu </a:t>
            </a:r>
            <a:r>
              <a:rPr lang="cs-CZ" sz="2400" dirty="0"/>
              <a:t>chování podléhá až 95% populace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 smtClean="0">
                <a:solidFill>
                  <a:srgbClr val="EC1248"/>
                </a:solidFill>
              </a:rPr>
              <a:t>změna </a:t>
            </a:r>
            <a:r>
              <a:rPr lang="cs-CZ" sz="2400" dirty="0">
                <a:solidFill>
                  <a:srgbClr val="EC1248"/>
                </a:solidFill>
              </a:rPr>
              <a:t>chování vlivem chování ostatních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>
                <a:latin typeface="+mn-lt"/>
              </a:rPr>
              <a:t>	- přecházejí mimo přechod, půjdu také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None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>
                <a:latin typeface="+mn-lt"/>
              </a:rPr>
              <a:t>	- nepůjdu vlevo, když ostatní jdou vpravo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 smtClean="0"/>
              <a:t>v </a:t>
            </a:r>
            <a:r>
              <a:rPr lang="cs-CZ" sz="2400" dirty="0"/>
              <a:t>davu se snižuje míra odpovědnosti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 smtClean="0"/>
              <a:t>přenášení </a:t>
            </a:r>
            <a:r>
              <a:rPr lang="cs-CZ" sz="2400" dirty="0"/>
              <a:t>odpovědnosti za svůj čin na někoho jiného </a:t>
            </a:r>
          </a:p>
          <a:p>
            <a:pPr marL="240631" indent="-240631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cs-CZ" sz="2400" dirty="0" smtClean="0"/>
              <a:t>následování </a:t>
            </a:r>
            <a:r>
              <a:rPr lang="cs-CZ" sz="2400" dirty="0">
                <a:solidFill>
                  <a:srgbClr val="EC1248"/>
                </a:solidFill>
              </a:rPr>
              <a:t>"vůdce" </a:t>
            </a:r>
            <a:r>
              <a:rPr lang="cs-CZ" sz="2400" dirty="0"/>
              <a:t>bez rozmyslu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944890615"/>
      </p:ext>
    </p:extLst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0" build="p" bldLvl="5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NEJČASTĚJŠÍ CHYBY</a:t>
            </a:r>
          </a:p>
        </p:txBody>
      </p:sp>
      <p:sp>
        <p:nvSpPr>
          <p:cNvPr id="248" name="Shape 248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vběhnutí</a:t>
            </a:r>
            <a:r>
              <a:rPr dirty="0"/>
              <a:t> do </a:t>
            </a:r>
            <a:r>
              <a:rPr dirty="0" err="1"/>
              <a:t>vozovky</a:t>
            </a:r>
            <a:r>
              <a:rPr dirty="0"/>
              <a:t> bez </a:t>
            </a:r>
            <a:r>
              <a:rPr dirty="0" err="1" smtClean="0"/>
              <a:t>rozhlédnut</a:t>
            </a:r>
            <a:r>
              <a:rPr lang="cs-CZ" dirty="0" smtClean="0"/>
              <a:t>í</a:t>
            </a:r>
            <a:r>
              <a:rPr dirty="0" smtClean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něčím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druhé</a:t>
            </a:r>
            <a:r>
              <a:rPr dirty="0"/>
              <a:t> </a:t>
            </a:r>
            <a:r>
              <a:rPr dirty="0" err="1"/>
              <a:t>straně</a:t>
            </a:r>
            <a:r>
              <a:rPr dirty="0"/>
              <a:t> (</a:t>
            </a:r>
            <a:r>
              <a:rPr dirty="0" err="1"/>
              <a:t>míč</a:t>
            </a:r>
            <a:r>
              <a:rPr dirty="0"/>
              <a:t>, </a:t>
            </a:r>
            <a:r>
              <a:rPr dirty="0" err="1"/>
              <a:t>babička</a:t>
            </a:r>
            <a:r>
              <a:rPr dirty="0"/>
              <a:t>)</a:t>
            </a:r>
          </a:p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přecházení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jakýchkoliv</a:t>
            </a:r>
            <a:r>
              <a:rPr dirty="0"/>
              <a:t> </a:t>
            </a:r>
            <a:r>
              <a:rPr dirty="0" err="1"/>
              <a:t>místech</a:t>
            </a:r>
            <a:r>
              <a:rPr dirty="0"/>
              <a:t> a ne </a:t>
            </a:r>
            <a:r>
              <a:rPr dirty="0" err="1"/>
              <a:t>vždy</a:t>
            </a:r>
            <a:r>
              <a:rPr dirty="0"/>
              <a:t> </a:t>
            </a:r>
            <a:r>
              <a:rPr dirty="0" err="1"/>
              <a:t>nejkratším</a:t>
            </a:r>
            <a:r>
              <a:rPr dirty="0"/>
              <a:t> </a:t>
            </a:r>
            <a:r>
              <a:rPr dirty="0" err="1"/>
              <a:t>směrem</a:t>
            </a:r>
            <a:endParaRPr dirty="0"/>
          </a:p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rozhlédnutí</a:t>
            </a:r>
            <a:r>
              <a:rPr dirty="0"/>
              <a:t> v </a:t>
            </a:r>
            <a:r>
              <a:rPr dirty="0" err="1"/>
              <a:t>opačném</a:t>
            </a:r>
            <a:r>
              <a:rPr dirty="0"/>
              <a:t> </a:t>
            </a:r>
            <a:r>
              <a:rPr dirty="0" err="1"/>
              <a:t>pořadí</a:t>
            </a:r>
            <a:endParaRPr dirty="0"/>
          </a:p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přeběhnutí</a:t>
            </a:r>
            <a:r>
              <a:rPr dirty="0"/>
              <a:t> </a:t>
            </a:r>
            <a:r>
              <a:rPr dirty="0" err="1"/>
              <a:t>silnice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projetým</a:t>
            </a:r>
            <a:r>
              <a:rPr dirty="0"/>
              <a:t> </a:t>
            </a:r>
            <a:r>
              <a:rPr dirty="0" err="1"/>
              <a:t>autem</a:t>
            </a:r>
            <a:r>
              <a:rPr dirty="0"/>
              <a:t> bez </a:t>
            </a:r>
            <a:r>
              <a:rPr dirty="0" err="1"/>
              <a:t>kontroly</a:t>
            </a:r>
            <a:r>
              <a:rPr dirty="0"/>
              <a:t> </a:t>
            </a:r>
            <a:r>
              <a:rPr dirty="0" err="1"/>
              <a:t>protisměru</a:t>
            </a:r>
            <a:r>
              <a:rPr dirty="0"/>
              <a:t> </a:t>
            </a:r>
          </a:p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přecházení</a:t>
            </a:r>
            <a:r>
              <a:rPr dirty="0"/>
              <a:t> v </a:t>
            </a:r>
            <a:r>
              <a:rPr dirty="0" err="1"/>
              <a:t>místech</a:t>
            </a:r>
            <a:r>
              <a:rPr dirty="0"/>
              <a:t>, </a:t>
            </a:r>
            <a:r>
              <a:rPr dirty="0" err="1"/>
              <a:t>kde</a:t>
            </a:r>
            <a:r>
              <a:rPr dirty="0"/>
              <a:t> </a:t>
            </a:r>
            <a:r>
              <a:rPr dirty="0" err="1"/>
              <a:t>jsou</a:t>
            </a:r>
            <a:r>
              <a:rPr dirty="0"/>
              <a:t> </a:t>
            </a:r>
            <a:r>
              <a:rPr dirty="0" err="1"/>
              <a:t>zakryté</a:t>
            </a:r>
            <a:r>
              <a:rPr dirty="0"/>
              <a:t> </a:t>
            </a:r>
            <a:r>
              <a:rPr lang="cs-CZ" smtClean="0"/>
              <a:t>výhledy</a:t>
            </a:r>
            <a:endParaRPr dirty="0"/>
          </a:p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přes</a:t>
            </a:r>
            <a:r>
              <a:rPr dirty="0"/>
              <a:t> </a:t>
            </a:r>
            <a:r>
              <a:rPr dirty="0" err="1"/>
              <a:t>vozovku</a:t>
            </a:r>
            <a:r>
              <a:rPr dirty="0"/>
              <a:t> </a:t>
            </a:r>
            <a:r>
              <a:rPr dirty="0" err="1"/>
              <a:t>nejčastěji</a:t>
            </a:r>
            <a:r>
              <a:rPr dirty="0"/>
              <a:t> </a:t>
            </a:r>
            <a:r>
              <a:rPr dirty="0" err="1"/>
              <a:t>běží</a:t>
            </a:r>
            <a:r>
              <a:rPr dirty="0"/>
              <a:t>, a </a:t>
            </a:r>
            <a:r>
              <a:rPr dirty="0" err="1"/>
              <a:t>tím</a:t>
            </a:r>
            <a:r>
              <a:rPr dirty="0"/>
              <a:t> </a:t>
            </a:r>
            <a:r>
              <a:rPr dirty="0" err="1"/>
              <a:t>ztrácejí</a:t>
            </a:r>
            <a:r>
              <a:rPr dirty="0"/>
              <a:t> </a:t>
            </a:r>
            <a:r>
              <a:rPr dirty="0" err="1"/>
              <a:t>přehled</a:t>
            </a:r>
            <a:endParaRPr dirty="0"/>
          </a:p>
          <a:p>
            <a:pPr marL="298464" indent="-298464" defTabSz="896111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42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/>
              <a:t>strkají</a:t>
            </a:r>
            <a:r>
              <a:rPr dirty="0"/>
              <a:t> se v </a:t>
            </a:r>
            <a:r>
              <a:rPr dirty="0" err="1"/>
              <a:t>blízkosti</a:t>
            </a:r>
            <a:r>
              <a:rPr dirty="0"/>
              <a:t> </a:t>
            </a:r>
            <a:r>
              <a:rPr dirty="0" err="1"/>
              <a:t>silnice</a:t>
            </a: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" grpId="1" build="p" bldLvl="5" animBg="1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NEJČASTĚJŠÍ CHYBY</a:t>
            </a:r>
          </a:p>
        </p:txBody>
      </p:sp>
      <p:sp>
        <p:nvSpPr>
          <p:cNvPr id="251" name="Shape 251"/>
          <p:cNvSpPr>
            <a:spLocks noGrp="1"/>
          </p:cNvSpPr>
          <p:nvPr>
            <p:ph type="body" idx="1"/>
          </p:nvPr>
        </p:nvSpPr>
        <p:spPr>
          <a:xfrm>
            <a:off x="355145" y="796932"/>
            <a:ext cx="11470823" cy="4898759"/>
          </a:xfrm>
          <a:prstGeom prst="rect">
            <a:avLst/>
          </a:prstGeom>
        </p:spPr>
        <p:txBody>
          <a:bodyPr/>
          <a:lstStyle/>
          <a:p>
            <a:pPr marL="295419" indent="-295419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13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při jízdě na kolečkových bruslích nebo skateboardu po chodníku mohou neočekávaně změnit směr jízdy a vjet i do jízdní dráhy</a:t>
            </a:r>
            <a:br/>
            <a:endParaRPr/>
          </a:p>
          <a:p>
            <a:pPr marL="295419" indent="-295419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13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na kolech vyjíždějí z okraje vozovky, odbočují, objíždějí překážky a podobně bez ohlednuti a znamení</a:t>
            </a:r>
            <a:br/>
            <a:endParaRPr/>
          </a:p>
          <a:p>
            <a:pPr marL="295419" indent="-295419" defTabSz="886968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813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na méně frekventovaných komunikacích z neznalosti nebo v zápalu hry nerespektuji pravidla o přednosti v jízdě jak na křižovatce, tak při vyjíždění na silnici ze hřišť, </a:t>
            </a:r>
            <a:br/>
            <a:r>
              <a:t>polních cest atd.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1" build="p" bldLvl="5" animBg="1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NEJČASTĚJŠÍ CHYBY</a:t>
            </a:r>
          </a:p>
        </p:txBody>
      </p:sp>
      <p:sp>
        <p:nvSpPr>
          <p:cNvPr id="254" name="Shape 254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304555" indent="-304555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méně zdatný cyklista při pomalé jízdě - například do kopce - často rozkýve kolo do stran a jeho jízda je klikatější.</a:t>
            </a:r>
            <a:br/>
            <a:endParaRPr/>
          </a:p>
          <a:p>
            <a:pPr marL="304555" indent="-304555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neočekávaně změní směr jízdy, například odbočí, vyhýbá se výmolu, začne se otáčet nebo náhle zastaví</a:t>
            </a:r>
            <a:br/>
            <a:endParaRPr/>
          </a:p>
          <a:p>
            <a:pPr marL="304555" indent="-304555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jezdí bez osvětlení</a:t>
            </a:r>
            <a:br/>
            <a:endParaRPr/>
          </a:p>
          <a:p>
            <a:pPr marL="304555" indent="-304555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900" b="1">
                <a:solidFill>
                  <a:srgbClr val="0D7FC7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vozí kamarády na rámu apod.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DOBRÉ TIPY PRO KAŽDÉHO LEKTORA</a:t>
            </a:r>
          </a:p>
        </p:txBody>
      </p:sp>
      <p:sp>
        <p:nvSpPr>
          <p:cNvPr id="174" name="Shape 174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00000"/>
              </a:lnSpc>
              <a:buSzTx/>
              <a:buFontTx/>
              <a:buNone/>
              <a:defRPr sz="4500" b="1">
                <a:solidFill>
                  <a:srgbClr val="EC0C5F"/>
                </a:solidFill>
              </a:defRPr>
            </a:pPr>
            <a:r>
              <a:t>Řekni mi, já to zapomenu.</a:t>
            </a:r>
          </a:p>
          <a:p>
            <a:pPr marL="0" indent="0" algn="ctr">
              <a:lnSpc>
                <a:spcPct val="100000"/>
              </a:lnSpc>
              <a:buSzTx/>
              <a:buFontTx/>
              <a:buNone/>
              <a:defRPr sz="4500" b="1">
                <a:solidFill>
                  <a:srgbClr val="EC0C5F"/>
                </a:solidFill>
              </a:defRPr>
            </a:pPr>
            <a:r>
              <a:t>Ukaž mi, možná si to zapamatuji.</a:t>
            </a:r>
          </a:p>
          <a:p>
            <a:pPr marL="0" indent="0" algn="ctr">
              <a:lnSpc>
                <a:spcPct val="100000"/>
              </a:lnSpc>
              <a:buSzTx/>
              <a:buFontTx/>
              <a:buNone/>
              <a:defRPr sz="4500" b="1">
                <a:solidFill>
                  <a:srgbClr val="EC0C5F"/>
                </a:solidFill>
              </a:defRPr>
            </a:pPr>
            <a:r>
              <a:t>Nech mě, zkusit si to a já to pochopím.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1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DOBRÉ TIPY PRO KAŽDÉHO LEKTORA</a:t>
            </a:r>
          </a:p>
        </p:txBody>
      </p:sp>
      <p:sp>
        <p:nvSpPr>
          <p:cNvPr id="177" name="Shape 177"/>
          <p:cNvSpPr>
            <a:spLocks noGrp="1"/>
          </p:cNvSpPr>
          <p:nvPr>
            <p:ph type="body" sz="quarter" idx="1"/>
          </p:nvPr>
        </p:nvSpPr>
        <p:spPr>
          <a:xfrm>
            <a:off x="355145" y="1000132"/>
            <a:ext cx="11470823" cy="574129"/>
          </a:xfrm>
          <a:prstGeom prst="rect">
            <a:avLst/>
          </a:prstGeom>
        </p:spPr>
        <p:txBody>
          <a:bodyPr/>
          <a:lstStyle>
            <a:lvl1pPr>
              <a:lnSpc>
                <a:spcPct val="72000"/>
              </a:lnSpc>
              <a:defRPr sz="2700" b="1">
                <a:solidFill>
                  <a:srgbClr val="EC0C5F"/>
                </a:solidFill>
              </a:defRPr>
            </a:lvl1pPr>
          </a:lstStyle>
          <a:p>
            <a:r>
              <a:t>stanovte si pro sebe výukové cíle</a:t>
            </a:r>
          </a:p>
        </p:txBody>
      </p:sp>
      <p:sp>
        <p:nvSpPr>
          <p:cNvPr id="178" name="Shape 178"/>
          <p:cNvSpPr/>
          <p:nvPr/>
        </p:nvSpPr>
        <p:spPr>
          <a:xfrm>
            <a:off x="708141" y="1437615"/>
            <a:ext cx="42206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28600" indent="-228600">
              <a:lnSpc>
                <a:spcPct val="72000"/>
              </a:lnSpc>
              <a:spcBef>
                <a:spcPts val="1000"/>
              </a:spcBef>
              <a:buSzPct val="70000"/>
              <a:buFont typeface="Arial"/>
              <a:buChar char="○"/>
              <a:defRPr sz="27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stanovte pravidla výuky</a:t>
            </a:r>
          </a:p>
        </p:txBody>
      </p:sp>
      <p:sp>
        <p:nvSpPr>
          <p:cNvPr id="179" name="Shape 179"/>
          <p:cNvSpPr/>
          <p:nvPr/>
        </p:nvSpPr>
        <p:spPr>
          <a:xfrm>
            <a:off x="1253612" y="1888896"/>
            <a:ext cx="540190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28600" indent="-228600">
              <a:lnSpc>
                <a:spcPct val="72000"/>
              </a:lnSpc>
              <a:spcBef>
                <a:spcPts val="1000"/>
              </a:spcBef>
              <a:buSzPct val="70000"/>
              <a:buFont typeface="Arial"/>
              <a:buChar char="○"/>
              <a:defRPr sz="27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sdělte cíl výuky - proč se to učí</a:t>
            </a:r>
          </a:p>
        </p:txBody>
      </p:sp>
      <p:sp>
        <p:nvSpPr>
          <p:cNvPr id="180" name="Shape 180"/>
          <p:cNvSpPr/>
          <p:nvPr/>
        </p:nvSpPr>
        <p:spPr>
          <a:xfrm>
            <a:off x="1782959" y="2369663"/>
            <a:ext cx="3666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28600" indent="-228600">
              <a:lnSpc>
                <a:spcPct val="72000"/>
              </a:lnSpc>
              <a:spcBef>
                <a:spcPts val="1000"/>
              </a:spcBef>
              <a:buSzPct val="70000"/>
              <a:buFont typeface="Arial"/>
              <a:buChar char="○"/>
              <a:defRPr sz="27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rozdělujte do skupin</a:t>
            </a:r>
          </a:p>
        </p:txBody>
      </p:sp>
      <p:sp>
        <p:nvSpPr>
          <p:cNvPr id="181" name="Shape 181"/>
          <p:cNvSpPr/>
          <p:nvPr/>
        </p:nvSpPr>
        <p:spPr>
          <a:xfrm>
            <a:off x="2284081" y="2830781"/>
            <a:ext cx="446830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28600" indent="-228600">
              <a:lnSpc>
                <a:spcPct val="72000"/>
              </a:lnSpc>
              <a:spcBef>
                <a:spcPts val="1000"/>
              </a:spcBef>
              <a:buSzPct val="70000"/>
              <a:buFont typeface="Arial"/>
              <a:buChar char="○"/>
              <a:defRPr sz="27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změňte zasedací pořádek</a:t>
            </a:r>
          </a:p>
        </p:txBody>
      </p:sp>
      <p:sp>
        <p:nvSpPr>
          <p:cNvPr id="182" name="Shape 182"/>
          <p:cNvSpPr/>
          <p:nvPr/>
        </p:nvSpPr>
        <p:spPr>
          <a:xfrm>
            <a:off x="2829551" y="3301711"/>
            <a:ext cx="416324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28600" indent="-228600">
              <a:lnSpc>
                <a:spcPct val="72000"/>
              </a:lnSpc>
              <a:spcBef>
                <a:spcPts val="1000"/>
              </a:spcBef>
              <a:buSzPct val="70000"/>
              <a:buFont typeface="Arial"/>
              <a:buChar char="○"/>
              <a:defRPr sz="27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zadávejte domácí úkoly</a:t>
            </a:r>
          </a:p>
        </p:txBody>
      </p:sp>
      <p:sp>
        <p:nvSpPr>
          <p:cNvPr id="183" name="Shape 183"/>
          <p:cNvSpPr/>
          <p:nvPr/>
        </p:nvSpPr>
        <p:spPr>
          <a:xfrm>
            <a:off x="3466396" y="3805054"/>
            <a:ext cx="540156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28600" indent="-228600">
              <a:lnSpc>
                <a:spcPct val="72000"/>
              </a:lnSpc>
              <a:spcBef>
                <a:spcPts val="1000"/>
              </a:spcBef>
              <a:buSzPct val="70000"/>
              <a:buFont typeface="Arial"/>
              <a:buChar char="○"/>
              <a:defRPr sz="27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lvl1pPr>
          </a:lstStyle>
          <a:p>
            <a:r>
              <a:t>dělejte sebehodnocení, chvalte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5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6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1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7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1" build="p" bldLvl="5" animBg="1" advAuto="0"/>
      <p:bldP spid="178" grpId="2" build="p" bldLvl="5" animBg="1" advAuto="0"/>
      <p:bldP spid="179" grpId="3" build="p" bldLvl="5" animBg="1" advAuto="0"/>
      <p:bldP spid="180" grpId="4" build="p" bldLvl="5" animBg="1" advAuto="0"/>
      <p:bldP spid="181" grpId="5" build="p" bldLvl="5" animBg="1" advAuto="0"/>
      <p:bldP spid="182" grpId="6" build="p" bldLvl="5" animBg="1" advAuto="0"/>
      <p:bldP spid="183" grpId="7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DOBRÉ TIPY PRO KAŽDÉHO LEKTORA</a:t>
            </a:r>
          </a:p>
        </p:txBody>
      </p:sp>
      <p:sp>
        <p:nvSpPr>
          <p:cNvPr id="186" name="Shape 186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900" b="1">
                <a:solidFill>
                  <a:srgbClr val="EC0C5F"/>
                </a:solidFill>
              </a:defRPr>
            </a:lvl1pPr>
            <a:lvl2pPr marL="685800" indent="-228600">
              <a:lnSpc>
                <a:spcPct val="100000"/>
              </a:lnSpc>
              <a:defRPr sz="2500" b="1">
                <a:solidFill>
                  <a:schemeClr val="accent1">
                    <a:satOff val="-5462"/>
                    <a:lumOff val="-10823"/>
                  </a:schemeClr>
                </a:solidFill>
              </a:defRPr>
            </a:lvl2pPr>
          </a:lstStyle>
          <a:p>
            <a:r>
              <a:t>Nová látka nemá být probírána příliš rychle </a:t>
            </a:r>
          </a:p>
          <a:p>
            <a:pPr lvl="1"/>
            <a:r>
              <a:t>jasná sdělení, energetické vystupování</a:t>
            </a:r>
          </a:p>
        </p:txBody>
      </p:sp>
      <p:sp>
        <p:nvSpPr>
          <p:cNvPr id="187" name="Shape 187"/>
          <p:cNvSpPr/>
          <p:nvPr/>
        </p:nvSpPr>
        <p:spPr>
          <a:xfrm>
            <a:off x="332756" y="2367279"/>
            <a:ext cx="11202155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228600" indent="-228600">
              <a:spcBef>
                <a:spcPts val="1000"/>
              </a:spcBef>
              <a:buSzPct val="70000"/>
              <a:buFont typeface="Arial"/>
              <a:buChar char="○"/>
              <a:defRPr sz="25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pPr>
            <a:r>
              <a:t>Po sdělení významných důležitých informací by měla následovat krátká pomlka, aby měli žáci čas si ji „vtisknout“ do paměti</a:t>
            </a:r>
            <a:br/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298087" y="3612743"/>
            <a:ext cx="10512119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228600" indent="-228600">
              <a:spcBef>
                <a:spcPts val="1000"/>
              </a:spcBef>
              <a:buSzPct val="70000"/>
              <a:buFont typeface="Arial"/>
              <a:buChar char="○"/>
              <a:defRPr sz="2500" b="1">
                <a:solidFill>
                  <a:srgbClr val="EC0C5F"/>
                </a:solidFill>
                <a:latin typeface="+mj-lt"/>
                <a:ea typeface="+mj-ea"/>
                <a:cs typeface="+mj-cs"/>
                <a:sym typeface="Myriad Pro Cond"/>
              </a:defRPr>
            </a:pPr>
            <a:r>
              <a:t>Nové informace se ukládají do dlouhodobé paměti pouze v případě,</a:t>
            </a:r>
            <a:br/>
            <a:r>
              <a:t>jsou-li často opakovány a procvičovány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" grpId="1" build="p" bldLvl="5" animBg="1" advAuto="0"/>
      <p:bldP spid="187" grpId="2" build="p" bldLvl="5" animBg="1" advAuto="0"/>
      <p:bldP spid="188" grpId="3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DOBRÉ TIPY PRO KAŽDÉHO LEKTORA</a:t>
            </a:r>
          </a:p>
        </p:txBody>
      </p:sp>
      <p:sp>
        <p:nvSpPr>
          <p:cNvPr id="191" name="Shape 191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FontTx/>
              <a:buNone/>
              <a:defRPr sz="2900" b="1">
                <a:solidFill>
                  <a:srgbClr val="EC0C5F"/>
                </a:solidFill>
              </a:defRPr>
            </a:pPr>
            <a:r>
              <a:t>HRAJTE SI !!!</a:t>
            </a:r>
          </a:p>
          <a:p>
            <a:pPr marL="0" indent="0">
              <a:lnSpc>
                <a:spcPct val="100000"/>
              </a:lnSpc>
              <a:buSzTx/>
              <a:buFontTx/>
              <a:buNone/>
              <a:defRPr sz="2900">
                <a:solidFill>
                  <a:schemeClr val="accent1">
                    <a:satOff val="-5462"/>
                    <a:lumOff val="-10823"/>
                  </a:schemeClr>
                </a:solidFill>
              </a:defRPr>
            </a:pPr>
            <a:r>
              <a:t>Hraní rolí a dramatické hry rozvíjí sociální dovednosti žáků a jejich schopnost řešit různé situace ze života. </a:t>
            </a:r>
          </a:p>
          <a:p>
            <a:pPr marL="0" indent="0">
              <a:lnSpc>
                <a:spcPct val="100000"/>
              </a:lnSpc>
              <a:buSzTx/>
              <a:buFontTx/>
              <a:buNone/>
              <a:defRPr sz="2900">
                <a:solidFill>
                  <a:schemeClr val="accent1">
                    <a:satOff val="-5462"/>
                    <a:lumOff val="-10823"/>
                  </a:schemeClr>
                </a:solidFill>
              </a:defRPr>
            </a:pPr>
            <a:r>
              <a:t>Učí se tak jednat při řešení konfliktů, čelit ohrožujícím situacím nebo vyřizovat různé záležitosti.</a:t>
            </a:r>
          </a:p>
          <a:p>
            <a:pPr marL="0" indent="0">
              <a:lnSpc>
                <a:spcPct val="100000"/>
              </a:lnSpc>
              <a:buSzTx/>
              <a:buFontTx/>
              <a:buNone/>
              <a:defRPr sz="2900">
                <a:solidFill>
                  <a:schemeClr val="accent1">
                    <a:satOff val="-5462"/>
                    <a:lumOff val="-10823"/>
                  </a:schemeClr>
                </a:solidFill>
              </a:defRPr>
            </a:pPr>
            <a:endParaRPr/>
          </a:p>
          <a:p>
            <a:pPr marL="0" indent="0">
              <a:lnSpc>
                <a:spcPct val="100000"/>
              </a:lnSpc>
              <a:buSzTx/>
              <a:buFontTx/>
              <a:buNone/>
              <a:defRPr sz="2900" b="1">
                <a:solidFill>
                  <a:srgbClr val="EC2449"/>
                </a:solidFill>
              </a:defRPr>
            </a:pPr>
            <a:r>
              <a:t>ZAPOMEŇTE NA DLOUHÉ VÝKLADY TEORIE!</a:t>
            </a:r>
          </a:p>
          <a:p>
            <a:pPr marL="0" indent="0">
              <a:lnSpc>
                <a:spcPct val="100000"/>
              </a:lnSpc>
              <a:buSzTx/>
              <a:buFontTx/>
              <a:buNone/>
              <a:defRPr sz="2900" b="1">
                <a:solidFill>
                  <a:srgbClr val="EC2449"/>
                </a:solidFill>
              </a:defRPr>
            </a:pPr>
            <a:r>
              <a:t>JE TO VYČERPÁVAJÍCÍ.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93003" indent="-293003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 b="1">
                <a:solidFill>
                  <a:srgbClr val="EC0C5F"/>
                </a:solidFill>
              </a:defRPr>
            </a:pPr>
            <a:r>
              <a:t>záliba ve vykonávané činnosti</a:t>
            </a:r>
          </a:p>
          <a:p>
            <a:pPr marL="590128" lvl="1" indent="-362766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>
                <a:solidFill>
                  <a:srgbClr val="0D7FC7"/>
                </a:solidFill>
              </a:defRPr>
            </a:pPr>
            <a:r>
              <a:t>manuální tvořivost, poznávání rukama - převládá z batolecích let</a:t>
            </a:r>
          </a:p>
          <a:p>
            <a:pPr marL="293003" indent="-293003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 b="1">
                <a:solidFill>
                  <a:srgbClr val="EC0C5F"/>
                </a:solidFill>
              </a:defRPr>
            </a:pPr>
            <a:r>
              <a:t>očekávaná odměna</a:t>
            </a:r>
          </a:p>
          <a:p>
            <a:pPr marL="590128" lvl="1" indent="-362766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>
                <a:solidFill>
                  <a:srgbClr val="0D7FC7"/>
                </a:solidFill>
              </a:defRPr>
            </a:pPr>
            <a:r>
              <a:t>ve škole se vytrácí, na DDH ale vhodný motivační prvek</a:t>
            </a:r>
          </a:p>
          <a:p>
            <a:pPr marL="293003" indent="-293003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 b="1">
                <a:solidFill>
                  <a:srgbClr val="EC0C5F"/>
                </a:solidFill>
              </a:defRPr>
            </a:pPr>
            <a:r>
              <a:t>užitečnost práce</a:t>
            </a:r>
          </a:p>
          <a:p>
            <a:pPr marL="590128" lvl="1" indent="-362766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>
                <a:solidFill>
                  <a:srgbClr val="0D7FC7"/>
                </a:solidFill>
              </a:defRPr>
            </a:pPr>
            <a:r>
              <a:t>jsem prospěšný i mimo rodinu - dokáži poskytnout pomoc, umím vyřešit dopravní situace apod.</a:t>
            </a:r>
          </a:p>
          <a:p>
            <a:pPr marL="293003" indent="-293003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 b="1">
                <a:solidFill>
                  <a:srgbClr val="EC0C5F"/>
                </a:solidFill>
              </a:defRPr>
            </a:pPr>
            <a:r>
              <a:t>vzdálený cíl</a:t>
            </a:r>
          </a:p>
          <a:p>
            <a:pPr marL="590128" lvl="1" indent="-362766" defTabSz="566927">
              <a:lnSpc>
                <a:spcPct val="100000"/>
              </a:lnSpc>
              <a:spcBef>
                <a:spcPts val="600"/>
              </a:spcBef>
              <a:buClr>
                <a:srgbClr val="FF388C"/>
              </a:buClr>
              <a:buFont typeface="Wingdings"/>
              <a:defRPr sz="2790">
                <a:solidFill>
                  <a:srgbClr val="0D7FC7"/>
                </a:solidFill>
              </a:defRPr>
            </a:pPr>
            <a:r>
              <a:t>učíš se to, protože v budoucnu …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1" build="p" bldLvl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OSOBNOST DÍTĚTE</a:t>
            </a:r>
          </a:p>
        </p:txBody>
      </p:sp>
      <p:sp>
        <p:nvSpPr>
          <p:cNvPr id="197" name="Shape 197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236293" indent="-23629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 b="1">
                <a:solidFill>
                  <a:srgbClr val="EC0C5F"/>
                </a:solidFill>
              </a:defRPr>
            </a:pPr>
            <a:r>
              <a:t>hrdost technického věku</a:t>
            </a:r>
          </a:p>
          <a:p>
            <a:pPr marL="475909" lvl="1" indent="-29255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>
                <a:solidFill>
                  <a:srgbClr val="0D7FC7"/>
                </a:solidFill>
              </a:defRPr>
            </a:pPr>
            <a:r>
              <a:t>imponuje technika a celkové vědění - věk encyklopedií</a:t>
            </a:r>
          </a:p>
          <a:p>
            <a:pPr marL="236293" indent="-23629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 b="1">
                <a:solidFill>
                  <a:srgbClr val="EC0C5F"/>
                </a:solidFill>
              </a:defRPr>
            </a:pPr>
            <a:r>
              <a:t>uznávání autorit</a:t>
            </a:r>
          </a:p>
          <a:p>
            <a:pPr marL="475909" lvl="1" indent="-29255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>
                <a:solidFill>
                  <a:srgbClr val="0D7FC7"/>
                </a:solidFill>
              </a:defRPr>
            </a:pPr>
            <a:r>
              <a:t>obecně již problém, pomůže např. uniforma</a:t>
            </a:r>
          </a:p>
          <a:p>
            <a:pPr marL="236293" indent="-23629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 b="1">
                <a:solidFill>
                  <a:srgbClr val="EC0C5F"/>
                </a:solidFill>
              </a:defRPr>
            </a:pPr>
            <a:r>
              <a:t>příležitost soutěžit </a:t>
            </a:r>
          </a:p>
          <a:p>
            <a:pPr marL="475909" lvl="1" indent="-29255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>
                <a:solidFill>
                  <a:srgbClr val="0D7FC7"/>
                </a:solidFill>
              </a:defRPr>
            </a:pPr>
            <a:r>
              <a:t>mezi sebou, společně s ostatními, mít možnost vyniknout</a:t>
            </a:r>
          </a:p>
          <a:p>
            <a:pPr marL="236293" indent="-23629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 b="1">
                <a:solidFill>
                  <a:srgbClr val="EC0C5F"/>
                </a:solidFill>
              </a:defRPr>
            </a:pPr>
            <a:r>
              <a:t>smysl spolupráce </a:t>
            </a:r>
          </a:p>
          <a:p>
            <a:pPr marL="475909" lvl="1" indent="-29255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>
                <a:solidFill>
                  <a:srgbClr val="0D7FC7"/>
                </a:solidFill>
              </a:defRPr>
            </a:pPr>
            <a:r>
              <a:t>převedeno do dopravy, kde všichni spolupracují a pomáhají si navzájem</a:t>
            </a:r>
          </a:p>
          <a:p>
            <a:pPr marL="236293" indent="-23629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 b="1">
                <a:solidFill>
                  <a:srgbClr val="EC0C5F"/>
                </a:solidFill>
              </a:defRPr>
            </a:pPr>
            <a:r>
              <a:t>disciplína </a:t>
            </a:r>
          </a:p>
          <a:p>
            <a:pPr marL="475909" lvl="1" indent="-292553" defTabSz="457200">
              <a:lnSpc>
                <a:spcPct val="100000"/>
              </a:lnSpc>
              <a:spcBef>
                <a:spcPts val="500"/>
              </a:spcBef>
              <a:buClr>
                <a:srgbClr val="FF388C"/>
              </a:buClr>
              <a:buFont typeface="Wingdings"/>
              <a:defRPr sz="2250">
                <a:solidFill>
                  <a:srgbClr val="0D7FC7"/>
                </a:solidFill>
              </a:defRPr>
            </a:pPr>
            <a:r>
              <a:t>přirovnání k rodině - když budu dělat rodičům radost, nemám se čeho bát, stejné je to ve společnosti - mravní základ, čisté svědomí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/>
          </p:cNvSpPr>
          <p:nvPr>
            <p:ph type="title"/>
          </p:nvPr>
        </p:nvSpPr>
        <p:spPr>
          <a:xfrm>
            <a:off x="286606" y="86689"/>
            <a:ext cx="11683095" cy="426548"/>
          </a:xfrm>
          <a:prstGeom prst="rect">
            <a:avLst/>
          </a:prstGeom>
        </p:spPr>
        <p:txBody>
          <a:bodyPr/>
          <a:lstStyle>
            <a:lvl1pPr defTabSz="649223">
              <a:defRPr sz="2272"/>
            </a:lvl1pPr>
          </a:lstStyle>
          <a:p>
            <a:r>
              <a:t>PĚSTUJTE ZDRAVÉ SEBEVĚDOMÍ</a:t>
            </a:r>
          </a:p>
        </p:txBody>
      </p:sp>
      <p:sp>
        <p:nvSpPr>
          <p:cNvPr id="200" name="Shape 200"/>
          <p:cNvSpPr>
            <a:spLocks noGrp="1"/>
          </p:cNvSpPr>
          <p:nvPr>
            <p:ph type="body" idx="1"/>
          </p:nvPr>
        </p:nvSpPr>
        <p:spPr>
          <a:xfrm>
            <a:off x="355145" y="1000132"/>
            <a:ext cx="11470823" cy="4497843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00000"/>
              </a:lnSpc>
              <a:buSzTx/>
              <a:buFontTx/>
              <a:buNone/>
              <a:defRPr sz="4500" b="1">
                <a:solidFill>
                  <a:srgbClr val="EC0C5F"/>
                </a:solidFill>
              </a:defRPr>
            </a:pPr>
            <a:r>
              <a:rPr dirty="0" err="1"/>
              <a:t>Pocit</a:t>
            </a:r>
            <a:r>
              <a:rPr dirty="0"/>
              <a:t> </a:t>
            </a:r>
            <a:r>
              <a:rPr dirty="0" err="1"/>
              <a:t>sebevědomí</a:t>
            </a:r>
            <a:endParaRPr dirty="0"/>
          </a:p>
          <a:p>
            <a:pPr marL="0" indent="0" algn="ctr">
              <a:lnSpc>
                <a:spcPct val="100000"/>
              </a:lnSpc>
              <a:buSzTx/>
              <a:buFontTx/>
              <a:buNone/>
              <a:defRPr sz="4500">
                <a:solidFill>
                  <a:srgbClr val="0D7FC7"/>
                </a:solidFill>
              </a:defRPr>
            </a:pPr>
            <a:r>
              <a:rPr dirty="0" err="1"/>
              <a:t>jedna</a:t>
            </a:r>
            <a:r>
              <a:rPr dirty="0"/>
              <a:t> </a:t>
            </a:r>
            <a:r>
              <a:rPr dirty="0" err="1"/>
              <a:t>ze</a:t>
            </a:r>
            <a:r>
              <a:rPr dirty="0"/>
              <a:t> </a:t>
            </a:r>
            <a:r>
              <a:rPr dirty="0" err="1"/>
              <a:t>základních</a:t>
            </a:r>
            <a:r>
              <a:rPr dirty="0"/>
              <a:t> </a:t>
            </a:r>
            <a:r>
              <a:rPr dirty="0" err="1"/>
              <a:t>lidských</a:t>
            </a:r>
            <a:r>
              <a:rPr dirty="0"/>
              <a:t> </a:t>
            </a:r>
            <a:r>
              <a:rPr dirty="0" err="1"/>
              <a:t>potřeb</a:t>
            </a: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1" animBg="1" advAuto="0"/>
    </p:bld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0000FF"/>
      </a:hlink>
      <a:folHlink>
        <a:srgbClr val="FF00FF"/>
      </a:folHlink>
    </a:clrScheme>
    <a:fontScheme name="Motiv Office">
      <a:majorFont>
        <a:latin typeface="Myriad Pro Cond"/>
        <a:ea typeface="Myriad Pro Cond"/>
        <a:cs typeface="Myriad Pro Cond"/>
      </a:majorFont>
      <a:minorFont>
        <a:latin typeface="Helvetica"/>
        <a:ea typeface="Helvetica"/>
        <a:cs typeface="Helvetic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0000FF"/>
      </a:hlink>
      <a:folHlink>
        <a:srgbClr val="FF00FF"/>
      </a:folHlink>
    </a:clrScheme>
    <a:fontScheme name="Motiv Office">
      <a:majorFont>
        <a:latin typeface="Myriad Pro Cond"/>
        <a:ea typeface="Myriad Pro Cond"/>
        <a:cs typeface="Myriad Pro Cond"/>
      </a:majorFont>
      <a:minorFont>
        <a:latin typeface="Helvetica"/>
        <a:ea typeface="Helvetica"/>
        <a:cs typeface="Helvetic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1309</Words>
  <Application>Microsoft Office PowerPoint</Application>
  <PresentationFormat>Širokoúhlá obrazovka</PresentationFormat>
  <Paragraphs>198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Century Schoolbook</vt:lpstr>
      <vt:lpstr>Helvetica</vt:lpstr>
      <vt:lpstr>Myriad Pro Cond</vt:lpstr>
      <vt:lpstr>Wingdings</vt:lpstr>
      <vt:lpstr>Motiv Office</vt:lpstr>
      <vt:lpstr>ČTVRŤÁK A JAK NA NĚJ</vt:lpstr>
      <vt:lpstr>DOPRAVNÍ VÝCHOVA JE O PRAXI</vt:lpstr>
      <vt:lpstr>DOBRÉ TIPY PRO KAŽDÉHO LEKTORA</vt:lpstr>
      <vt:lpstr>DOBRÉ TIPY PRO KAŽDÉHO LEKTORA</vt:lpstr>
      <vt:lpstr>DOBRÉ TIPY PRO KAŽDÉHO LEKTORA</vt:lpstr>
      <vt:lpstr>DOBRÉ TIPY PRO KAŽDÉHO LEKTORA</vt:lpstr>
      <vt:lpstr>OSOBNOST DÍTĚTE</vt:lpstr>
      <vt:lpstr>OSOBNOST DÍTĚTE</vt:lpstr>
      <vt:lpstr>PĚSTUJTE ZDRAVÉ SEBEVĚDOMÍ</vt:lpstr>
      <vt:lpstr>OSOBNOST DÍTĚTE</vt:lpstr>
      <vt:lpstr>OSOBNOST DÍTĚTE</vt:lpstr>
      <vt:lpstr>OSOBNOST DÍTĚTE</vt:lpstr>
      <vt:lpstr>OSOBNOST DÍTĚTE</vt:lpstr>
      <vt:lpstr>OSOBNOST DÍTĚTE</vt:lpstr>
      <vt:lpstr>OSOBNOST DÍTĚTE</vt:lpstr>
      <vt:lpstr>OSOBNOST DÍTĚTE</vt:lpstr>
      <vt:lpstr>OSOBNOST DÍTĚTE</vt:lpstr>
      <vt:lpstr>DĚTI SE SVP</vt:lpstr>
      <vt:lpstr>DĚTI SE SVP</vt:lpstr>
      <vt:lpstr>DĚTI SE SVP</vt:lpstr>
      <vt:lpstr>DĚTI SE SVP</vt:lpstr>
      <vt:lpstr>JAK NA DĚTI SE SVP?</vt:lpstr>
      <vt:lpstr>JAK NA DĚTI SE SVP?</vt:lpstr>
      <vt:lpstr>RIZIKOVÉ FAKTORY DÍTĚTE</vt:lpstr>
      <vt:lpstr>RIZIKOVÉ FAKTORY DÍTĚTE</vt:lpstr>
      <vt:lpstr>NEJČASTĚJŠÍ CHYBY</vt:lpstr>
      <vt:lpstr>NEJČASTĚJŠÍ CHYBY</vt:lpstr>
      <vt:lpstr>NEJČASTĚJŠÍ CHYBY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ČTVRŤÁK A JAK NA NĚJ</dc:title>
  <dc:creator>Stuchlíková Judita Mgr.</dc:creator>
  <cp:lastModifiedBy>Stuchlíková Judita Mgr.</cp:lastModifiedBy>
  <cp:revision>3</cp:revision>
  <dcterms:modified xsi:type="dcterms:W3CDTF">2017-11-28T12:11:03Z</dcterms:modified>
</cp:coreProperties>
</file>